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1" r:id="rId3"/>
    <p:sldId id="260" r:id="rId4"/>
    <p:sldId id="262" r:id="rId5"/>
    <p:sldId id="266" r:id="rId6"/>
    <p:sldId id="263" r:id="rId7"/>
    <p:sldId id="267" r:id="rId8"/>
    <p:sldId id="264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6" r:id="rId17"/>
    <p:sldId id="282" r:id="rId18"/>
    <p:sldId id="28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связной речи у детей с заиканием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437112"/>
            <a:ext cx="7854696" cy="115212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Учитель – логопед </a:t>
            </a:r>
          </a:p>
          <a:p>
            <a:r>
              <a:rPr lang="ru-RU" dirty="0" smtClean="0"/>
              <a:t>ГБДОУ  ЦППРК «Доверие»</a:t>
            </a:r>
          </a:p>
          <a:p>
            <a:r>
              <a:rPr lang="ru-RU" dirty="0" err="1" smtClean="0"/>
              <a:t>Шпигарева</a:t>
            </a:r>
            <a:r>
              <a:rPr lang="ru-RU" dirty="0" smtClean="0"/>
              <a:t> О.Н.</a:t>
            </a:r>
            <a:endParaRPr lang="ru-RU" dirty="0"/>
          </a:p>
        </p:txBody>
      </p:sp>
      <p:pic>
        <p:nvPicPr>
          <p:cNvPr id="1026" name="Picture 2" descr="D:\163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7" y="4149080"/>
            <a:ext cx="3600399" cy="2557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3486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Тема « Сад – огород»</a:t>
            </a:r>
            <a:endParaRPr lang="ru-RU" sz="2800" dirty="0"/>
          </a:p>
        </p:txBody>
      </p:sp>
      <p:pic>
        <p:nvPicPr>
          <p:cNvPr id="4" name="Содержимое 3" descr="IMG_06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196752"/>
            <a:ext cx="7632848" cy="5256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8"/>
            <a:ext cx="8229600" cy="5219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Вопросно-ответная речь (8-10 недель)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40037"/>
            <a:ext cx="8229600" cy="5384563"/>
          </a:xfrm>
        </p:spPr>
        <p:txBody>
          <a:bodyPr/>
          <a:lstStyle/>
          <a:p>
            <a:pPr>
              <a:buNone/>
            </a:pPr>
            <a:r>
              <a:rPr lang="ru-RU" sz="2000" dirty="0" smtClean="0"/>
              <a:t>Периоды:</a:t>
            </a:r>
          </a:p>
          <a:p>
            <a:pPr>
              <a:buFontTx/>
              <a:buChar char="-"/>
            </a:pPr>
            <a:r>
              <a:rPr lang="ru-RU" sz="1600" dirty="0" smtClean="0"/>
              <a:t>Ребёнок отвечает на конкретный вопрос полной фразой, его ответ начинается со слов спрашивающего. Фактически это усложнённая форма отражённой речи. Например: «Что купила мама?» ребёнок отвечает : «Мама купила </a:t>
            </a:r>
            <a:r>
              <a:rPr lang="ru-RU" sz="1600" u="sng" dirty="0" smtClean="0"/>
              <a:t>овощи</a:t>
            </a:r>
            <a:r>
              <a:rPr lang="ru-RU" sz="1600" dirty="0" smtClean="0"/>
              <a:t>»</a:t>
            </a:r>
          </a:p>
          <a:p>
            <a:pPr>
              <a:buFontTx/>
              <a:buChar char="-"/>
            </a:pPr>
            <a:r>
              <a:rPr lang="ru-RU" sz="1600" dirty="0" smtClean="0"/>
              <a:t>Вопрос задаётся таким образом, что в него не включены все слова, необходимые ребёнку при ответе: «Что делают дети?» – «Дети собирают </a:t>
            </a:r>
            <a:r>
              <a:rPr lang="ru-RU" sz="1600" u="sng" dirty="0" smtClean="0"/>
              <a:t>яблоки»</a:t>
            </a:r>
            <a:r>
              <a:rPr lang="ru-RU" sz="1600" dirty="0" smtClean="0"/>
              <a:t> . В этот же период детей учат отвечать одним-двумя словами, т.е. приближённо к разговорной манере общения «Куда пришли дети?» – «В сад».</a:t>
            </a:r>
          </a:p>
          <a:p>
            <a:pPr>
              <a:buNone/>
            </a:pPr>
            <a:r>
              <a:rPr lang="ru-RU" sz="1600" b="1" dirty="0" smtClean="0"/>
              <a:t>Задачи:</a:t>
            </a:r>
          </a:p>
          <a:p>
            <a:pPr>
              <a:buFontTx/>
              <a:buChar char="-"/>
            </a:pPr>
            <a:r>
              <a:rPr lang="ru-RU" sz="1600" dirty="0" smtClean="0"/>
              <a:t>Продолжение работы над просодическими компонентами речи.</a:t>
            </a:r>
          </a:p>
          <a:p>
            <a:pPr>
              <a:buFontTx/>
              <a:buChar char="-"/>
            </a:pPr>
            <a:r>
              <a:rPr lang="ru-RU" sz="1600" dirty="0" smtClean="0"/>
              <a:t>Развитие длительного выдоха, мягкого </a:t>
            </a:r>
            <a:r>
              <a:rPr lang="ru-RU" sz="1600" dirty="0" err="1" smtClean="0"/>
              <a:t>голосоначала</a:t>
            </a:r>
            <a:r>
              <a:rPr lang="ru-RU" sz="1600" dirty="0" smtClean="0"/>
              <a:t>, слитного произношения фразы, правильной </a:t>
            </a:r>
            <a:r>
              <a:rPr lang="ru-RU" sz="1600" dirty="0" err="1" smtClean="0"/>
              <a:t>паузации</a:t>
            </a:r>
            <a:r>
              <a:rPr lang="ru-RU" sz="1600" dirty="0" smtClean="0"/>
              <a:t>, темпа, ритма, интонационной выразительности.</a:t>
            </a:r>
          </a:p>
          <a:p>
            <a:pPr>
              <a:buFontTx/>
              <a:buChar char="-"/>
            </a:pPr>
            <a:r>
              <a:rPr lang="ru-RU" sz="1600" dirty="0" smtClean="0"/>
              <a:t>Формирование умения отвечать на вопрос полной фразой(1 период), одним словом(2 период), работа над диалогической речью.</a:t>
            </a:r>
          </a:p>
          <a:p>
            <a:pPr>
              <a:buFontTx/>
              <a:buChar char="-"/>
            </a:pPr>
            <a:r>
              <a:rPr lang="ru-RU" sz="1600" dirty="0" smtClean="0"/>
              <a:t>Воспитание личностных качеств: активности, инициативы, самостоятельности, творчества.</a:t>
            </a:r>
          </a:p>
          <a:p>
            <a:pPr>
              <a:buFontTx/>
              <a:buChar char="-"/>
            </a:pPr>
            <a:r>
              <a:rPr lang="ru-RU" sz="1600" dirty="0" smtClean="0"/>
              <a:t>Продолжение работы по коррекции нарушений звукопроизношения.</a:t>
            </a:r>
          </a:p>
          <a:p>
            <a:pPr>
              <a:buFontTx/>
              <a:buChar char="-"/>
            </a:pPr>
            <a:r>
              <a:rPr lang="ru-RU" sz="1600" dirty="0" smtClean="0"/>
              <a:t>Развитие лексико-грамматической стороны речи.</a:t>
            </a:r>
          </a:p>
          <a:p>
            <a:pPr>
              <a:buFontTx/>
              <a:buChar char="-"/>
            </a:pPr>
            <a:r>
              <a:rPr lang="ru-RU" sz="1600" dirty="0" smtClean="0"/>
              <a:t>Активизация и пополнение словаря.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Работа над диалогом</a:t>
            </a:r>
            <a:endParaRPr lang="ru-RU" sz="2800" dirty="0"/>
          </a:p>
        </p:txBody>
      </p:sp>
      <p:pic>
        <p:nvPicPr>
          <p:cNvPr id="11" name="Содержимое 10" descr="IMG_0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412776"/>
            <a:ext cx="7632848" cy="4911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2192"/>
            <a:ext cx="8229600" cy="71784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Самостоятельная речь( 8-14 недель)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10953"/>
            <a:ext cx="8229600" cy="521364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/>
              <a:t>разделы:</a:t>
            </a:r>
          </a:p>
          <a:p>
            <a:pPr>
              <a:buNone/>
            </a:pPr>
            <a:r>
              <a:rPr lang="ru-RU" sz="1800" dirty="0" smtClean="0"/>
              <a:t>- Развитие подготовленной самостоятельной речи на материале пересказа.</a:t>
            </a:r>
          </a:p>
          <a:p>
            <a:pPr>
              <a:buFontTx/>
              <a:buChar char="-"/>
            </a:pPr>
            <a:r>
              <a:rPr lang="ru-RU" sz="1800" dirty="0" smtClean="0"/>
              <a:t>Развитие самостоятельной речи на материале рассказа.</a:t>
            </a:r>
          </a:p>
          <a:p>
            <a:pPr>
              <a:buNone/>
            </a:pPr>
            <a:r>
              <a:rPr lang="ru-RU" sz="1800" b="1" dirty="0" smtClean="0"/>
              <a:t>Задачи:</a:t>
            </a:r>
            <a:endParaRPr lang="ru-RU" sz="1800" dirty="0" smtClean="0"/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Развитие самостоятельной речи на материале пересказе: обучение дословному пересказу подготовленного текста с последующей драматизацией, пересказу событий, действий по материалам различных игр.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 Развитие активности, самостоятельности, произвольного поведения во всех видах игр.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Продолжение работы по коррекции нарушений звукопроизношения, по развитию </a:t>
            </a:r>
            <a:r>
              <a:rPr lang="ru-RU" sz="1800" dirty="0" err="1" smtClean="0"/>
              <a:t>лексико</a:t>
            </a:r>
            <a:r>
              <a:rPr lang="ru-RU" sz="1800" dirty="0" smtClean="0"/>
              <a:t> – грамматической стороны речи.</a:t>
            </a:r>
          </a:p>
          <a:p>
            <a:pPr>
              <a:buFont typeface="Wingdings" pitchFamily="2" charset="2"/>
              <a:buChar char="v"/>
            </a:pPr>
            <a:r>
              <a:rPr lang="ru-RU" sz="1800" dirty="0" smtClean="0"/>
              <a:t>Активизация и пополнение словаря.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9235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Пересказ текста с использованием картинной схемы</a:t>
            </a:r>
            <a:endParaRPr lang="ru-RU" sz="2400" dirty="0"/>
          </a:p>
        </p:txBody>
      </p:sp>
      <p:pic>
        <p:nvPicPr>
          <p:cNvPr id="8" name="Содержимое 7" descr="рассказы 00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412776"/>
            <a:ext cx="4081104" cy="4937944"/>
          </a:xfrm>
        </p:spPr>
      </p:pic>
      <p:pic>
        <p:nvPicPr>
          <p:cNvPr id="7" name="Содержимое 6" descr="рассказы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12776"/>
            <a:ext cx="3641873" cy="49419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56374"/>
            <a:ext cx="8229600" cy="72639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Этап рассказа(4-6 недель)</a:t>
            </a:r>
            <a:endParaRPr lang="ru-RU" sz="24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136591"/>
            <a:ext cx="8229600" cy="518800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b="1" dirty="0" smtClean="0"/>
              <a:t>Виды работ: </a:t>
            </a:r>
            <a:r>
              <a:rPr lang="ru-RU" sz="1600" dirty="0" smtClean="0"/>
              <a:t>обучение описательному рассказу, рассказу по памяти, творческому рассказу.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dirty="0" smtClean="0"/>
              <a:t>Описание  внешнего вида какого-либо предмета, игрушки, растений, орудий труда…Описательный рассказ составляет по образцу рассказа логопеда. Используется приём сравнительного описания двух предметов или игрушек...Затем,  переходим к обучению описательному рассказу по картине и серии картин.  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dirty="0" smtClean="0"/>
              <a:t>Обучение рассказыванию по памяти складывается из :</a:t>
            </a:r>
          </a:p>
          <a:p>
            <a:pPr marL="342900" indent="-342900">
              <a:buFontTx/>
              <a:buChar char="-"/>
            </a:pPr>
            <a:r>
              <a:rPr lang="ru-RU" sz="1600" dirty="0" smtClean="0"/>
              <a:t>Составления рассказа на основе коллективного опыта.</a:t>
            </a:r>
          </a:p>
          <a:p>
            <a:pPr marL="342900" indent="-342900">
              <a:buFontTx/>
              <a:buChar char="-"/>
            </a:pPr>
            <a:r>
              <a:rPr lang="ru-RU" sz="1600" dirty="0" smtClean="0"/>
              <a:t>Составление рассказов на основе индивидуального  опыта.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sz="1600" dirty="0" smtClean="0"/>
              <a:t> К пятой неделе и далее дети обучаются составлению творческих рассказов. В процессе работы по обучению рассказыванию логопед обращает внимание детей на выявление самого главного в рассказе, учит их составлению сначала короткого, затем более распространённого рассказа. На этом этапе используется ранее проработанный материал, а так же создаётся большое количество новых игровых ситуаций, в которые органически включает тот или иной вид работы над рассказом.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Составление описательного рассказа</a:t>
            </a:r>
            <a:endParaRPr lang="ru-RU" sz="2800" dirty="0"/>
          </a:p>
        </p:txBody>
      </p:sp>
      <p:pic>
        <p:nvPicPr>
          <p:cNvPr id="7" name="Содержимое 6" descr="IMG_063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504" y="2623344"/>
            <a:ext cx="3888432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06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99992" y="2623344"/>
            <a:ext cx="4186808" cy="3028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18648" cy="898424"/>
          </a:xfrm>
        </p:spPr>
        <p:txBody>
          <a:bodyPr/>
          <a:lstStyle/>
          <a:p>
            <a:r>
              <a:rPr lang="ru-RU" sz="2800" dirty="0" smtClean="0"/>
              <a:t>Закрепление активного поведения и свободного общения детей.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799" y="1676400"/>
            <a:ext cx="4595501" cy="4572000"/>
          </a:xfrm>
        </p:spPr>
        <p:txBody>
          <a:bodyPr>
            <a:normAutofit fontScale="92500" lnSpcReduction="20000"/>
          </a:bodyPr>
          <a:lstStyle/>
          <a:p>
            <a:r>
              <a:rPr lang="ru-RU" sz="1800" b="1" dirty="0" smtClean="0"/>
              <a:t>Задачи:</a:t>
            </a:r>
          </a:p>
          <a:p>
            <a:pPr>
              <a:buFontTx/>
              <a:buChar char="-"/>
            </a:pPr>
            <a:r>
              <a:rPr lang="ru-RU" sz="1800" dirty="0" smtClean="0"/>
              <a:t>содействовать дальнейшему раскрытию и закреплению организаторских качеств у детей, активного , творческого начала, дальнейшее воспитание умения анализировать поведение товарищей на занятиях и давать оценку, закрепление умения самостоятельно организовывать и проводить игры с речевым материалом любой сложности. </a:t>
            </a:r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FontTx/>
              <a:buChar char="-"/>
            </a:pPr>
            <a:endParaRPr lang="ru-RU" sz="1800" dirty="0" smtClean="0"/>
          </a:p>
          <a:p>
            <a:pPr>
              <a:buFontTx/>
              <a:buChar char="-"/>
            </a:pPr>
            <a:endParaRPr lang="ru-RU" dirty="0" smtClean="0"/>
          </a:p>
          <a:p>
            <a:r>
              <a:rPr lang="ru-RU" sz="1800" b="1" dirty="0" smtClean="0"/>
              <a:t>Ведущей деятельностью на данном этапе становятся творческие игры и инсценировки  </a:t>
            </a:r>
          </a:p>
          <a:p>
            <a:r>
              <a:rPr lang="ru-RU" sz="1800" b="1" dirty="0" smtClean="0"/>
              <a:t>( пальчиковые игры, музыкальные игры, игры со строительным материалом, сюжетно-ролевые игры…..)</a:t>
            </a:r>
          </a:p>
        </p:txBody>
      </p:sp>
      <p:pic>
        <p:nvPicPr>
          <p:cNvPr id="5" name="Содержимое 4" descr="photo-sborka.ru_12_view_D2F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2" y="1960537"/>
            <a:ext cx="3384376" cy="30526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7990656" cy="610392"/>
          </a:xfrm>
        </p:spPr>
        <p:txBody>
          <a:bodyPr/>
          <a:lstStyle/>
          <a:p>
            <a:r>
              <a:rPr lang="ru-RU" sz="2800" b="1" dirty="0" smtClean="0"/>
              <a:t>Значение игры для заикающихся детей: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23528" y="1340768"/>
            <a:ext cx="3105472" cy="4907632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1600" dirty="0" smtClean="0"/>
              <a:t>- В процессе игр происходит тренировка и закрепление правильных навыков речи и поведения у детей в усложнённых условиях.</a:t>
            </a:r>
          </a:p>
          <a:p>
            <a:pPr>
              <a:buFontTx/>
              <a:buChar char="-"/>
            </a:pPr>
            <a:r>
              <a:rPr lang="ru-RU" sz="1600" dirty="0" smtClean="0"/>
              <a:t>Эти игры служат необходимым мостиком для переноса новых навыков речи из особых условий(место занятий) в обычные условия.</a:t>
            </a:r>
          </a:p>
          <a:p>
            <a:pPr>
              <a:buFontTx/>
              <a:buChar char="-"/>
            </a:pPr>
            <a:r>
              <a:rPr lang="ru-RU" sz="1600" dirty="0" smtClean="0"/>
              <a:t>В играх ребёнок приобретает навык правильно держать себя в различных для его деятельности речевых ситуациях, у него воспитывается правильное отношение к окружающим и к своему месту в коллективе.</a:t>
            </a:r>
          </a:p>
        </p:txBody>
      </p:sp>
      <p:pic>
        <p:nvPicPr>
          <p:cNvPr id="5" name="Содержимое 4" descr="57186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13974" y="2726108"/>
            <a:ext cx="4772826" cy="3522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Трудности в формировании полноценной речи у дошкольников: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1 - </a:t>
            </a:r>
            <a:r>
              <a:rPr lang="ru-RU" sz="2400" dirty="0" smtClean="0"/>
              <a:t>Н</a:t>
            </a:r>
            <a:r>
              <a:rPr lang="ru-RU" sz="2000" dirty="0" smtClean="0">
                <a:latin typeface="+mj-lt"/>
              </a:rPr>
              <a:t>еумение ребёнка сразу правильно оформить словами свою мысль, которую он должен передать слушателям. Это может зависеть от 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+mj-lt"/>
              </a:rPr>
              <a:t>недостаточного понимания того или иного момента, явления, о которых он хочет рассказать(теряет логическую последовательность изложения, появляется сумбурность речи)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+mj-lt"/>
              </a:rPr>
              <a:t>от ограниченного словарного запаса(затрудняется в выборе нужного слова, выражения)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2 - Неумение при изложении материала правильно распределить своё внимание между его мысленным содержанием и речевым выражением .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3 – Недостатки звукопроизношения мешают правильному оформлению и течению детской речи.</a:t>
            </a:r>
          </a:p>
          <a:p>
            <a:pPr>
              <a:buNone/>
            </a:pPr>
            <a:r>
              <a:rPr lang="ru-RU" sz="2000" dirty="0" smtClean="0">
                <a:latin typeface="+mj-lt"/>
              </a:rPr>
              <a:t>4 - Влияние внешних условий, окружения ребёнка в момент речевого общения на возникновение речевых запинок. Степень фиксированности на своём речевом дефекте. Характер общительности ребёнка.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Цель: сформировать речь заикающегося  ребёнка чёткой, содержательной фонетически и грамматически правильной, выразительной.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6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Направления работы по развитию речи: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+mj-lt"/>
              </a:rPr>
              <a:t>Расширение</a:t>
            </a:r>
            <a:r>
              <a:rPr lang="ru-RU" sz="2000" dirty="0" smtClean="0"/>
              <a:t> у детей понятий и представлений с одновременным увеличением их словарного запаса.</a:t>
            </a:r>
          </a:p>
          <a:p>
            <a:pPr>
              <a:buFontTx/>
              <a:buChar char="-"/>
            </a:pPr>
            <a:r>
              <a:rPr lang="ru-RU" sz="2000" dirty="0" smtClean="0"/>
              <a:t>Воспитательная работа по предупреждению и устранению речевых запинок у детей – привитие способности последовательно излагать свои мысли, желания. Формирование способности у ребёнка говорить неторопливо, спокойно.</a:t>
            </a:r>
          </a:p>
          <a:p>
            <a:pPr>
              <a:buFontTx/>
              <a:buChar char="-"/>
            </a:pPr>
            <a:r>
              <a:rPr lang="ru-RU" sz="2000" dirty="0" smtClean="0"/>
              <a:t>Работа по совершенствованию фонетической и грамматической сторон речи ребёнка.</a:t>
            </a:r>
          </a:p>
          <a:p>
            <a:pPr>
              <a:buFontTx/>
              <a:buChar char="-"/>
            </a:pPr>
            <a:r>
              <a:rPr lang="ru-RU" sz="2000" dirty="0" smtClean="0"/>
              <a:t>Создание максимально комфортной психологической обстановки во время общения с ребёнком.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8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>Основные принципы в организации работы с детьми: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71863"/>
          </a:xfrm>
        </p:spPr>
        <p:txBody>
          <a:bodyPr>
            <a:normAutofit lnSpcReduction="10000"/>
          </a:bodyPr>
          <a:lstStyle/>
          <a:p>
            <a:r>
              <a:rPr lang="ru-RU" sz="2000" u="sng" dirty="0" smtClean="0"/>
              <a:t>Принцип деятельности. </a:t>
            </a:r>
          </a:p>
          <a:p>
            <a:pPr>
              <a:buNone/>
            </a:pPr>
            <a:r>
              <a:rPr lang="ru-RU" sz="2000" dirty="0" smtClean="0"/>
              <a:t>Ведущая деятельность – это игра.</a:t>
            </a:r>
          </a:p>
          <a:p>
            <a:r>
              <a:rPr lang="ru-RU" sz="2000" u="sng" dirty="0" smtClean="0"/>
              <a:t>Принцип систематичности, последовательности и учёта возраста</a:t>
            </a:r>
            <a:r>
              <a:rPr lang="ru-RU" sz="2000" dirty="0" smtClean="0"/>
              <a:t>. Реализация этого дидактического принципа, согласно которому изучение нового подготавливается предшествующим, делает процесс обучения и коррекции непрерывным, осуществляемым без скачков. Систематичность и последовательность выражается </a:t>
            </a:r>
            <a:r>
              <a:rPr lang="ru-RU" sz="2000" b="1" dirty="0" smtClean="0"/>
              <a:t>в логическом расположении содержания логопедических занятий</a:t>
            </a:r>
            <a:r>
              <a:rPr lang="ru-RU" sz="2000" dirty="0" smtClean="0"/>
              <a:t>, а также включает и </a:t>
            </a:r>
            <a:r>
              <a:rPr lang="ru-RU" sz="2000" b="1" dirty="0" smtClean="0"/>
              <a:t>их организационную сторону.</a:t>
            </a:r>
            <a:endParaRPr lang="ru-RU" sz="2000" dirty="0"/>
          </a:p>
          <a:p>
            <a:r>
              <a:rPr lang="ru-RU" sz="2000" u="sng" dirty="0" smtClean="0"/>
              <a:t>Принцип учёта индивидуальных особенностей заикающихся</a:t>
            </a:r>
          </a:p>
          <a:p>
            <a:pPr>
              <a:buNone/>
            </a:pPr>
            <a:r>
              <a:rPr lang="ru-RU" sz="2000" dirty="0" smtClean="0"/>
              <a:t>позволяет организовать работу таким образом, чтобы нормализовались моторные функции заикающихся детей, развивались их общительность, подражательность, повышалась игровая активность…..</a:t>
            </a:r>
          </a:p>
          <a:p>
            <a:pPr>
              <a:buNone/>
            </a:pPr>
            <a:r>
              <a:rPr lang="ru-RU" sz="2000" dirty="0" smtClean="0"/>
              <a:t>Реализация этих основных принципов позволяет последовательно усложнять речевой материал, сюжеты и методику проведения занятий.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Этапы логопедической работы: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Этап ограничения речи</a:t>
            </a:r>
          </a:p>
          <a:p>
            <a:r>
              <a:rPr lang="ru-RU" dirty="0" smtClean="0"/>
              <a:t>Сопряжённая речь</a:t>
            </a:r>
          </a:p>
          <a:p>
            <a:r>
              <a:rPr lang="ru-RU" dirty="0" smtClean="0"/>
              <a:t>Отражённая речь</a:t>
            </a:r>
          </a:p>
          <a:p>
            <a:r>
              <a:rPr lang="ru-RU" dirty="0" smtClean="0"/>
              <a:t>Вопросно-ответная речь</a:t>
            </a:r>
          </a:p>
          <a:p>
            <a:r>
              <a:rPr lang="ru-RU" dirty="0" smtClean="0"/>
              <a:t>Самостоятельная речь</a:t>
            </a:r>
          </a:p>
          <a:p>
            <a:r>
              <a:rPr lang="ru-RU" dirty="0" smtClean="0"/>
              <a:t>Этап рассказа</a:t>
            </a:r>
          </a:p>
          <a:p>
            <a:r>
              <a:rPr lang="ru-RU" dirty="0" smtClean="0"/>
              <a:t>Закрепление активного поведения и свободного общения детей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9361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Содержание логопедических занятий на разных этапах логопедической работы у дошкольников: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19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/>
              <a:t>Этап ограничения речи(режим молчания и шёпотная речь)</a:t>
            </a:r>
          </a:p>
          <a:p>
            <a:pPr>
              <a:buFontTx/>
              <a:buChar char="-"/>
            </a:pPr>
            <a:r>
              <a:rPr lang="ru-RU" sz="2000" dirty="0" smtClean="0"/>
              <a:t>Развитие слухового внимания и слуховой памяти;</a:t>
            </a:r>
          </a:p>
          <a:p>
            <a:pPr>
              <a:buFontTx/>
              <a:buChar char="-"/>
            </a:pPr>
            <a:r>
              <a:rPr lang="ru-RU" sz="2000" dirty="0" smtClean="0"/>
              <a:t>Развитие зрительного внимания и зрительной памяти;</a:t>
            </a:r>
          </a:p>
          <a:p>
            <a:pPr>
              <a:buFontTx/>
              <a:buChar char="-"/>
            </a:pPr>
            <a:r>
              <a:rPr lang="ru-RU" sz="2000" dirty="0" smtClean="0"/>
              <a:t>Развитие произвольного поведения путём развития личностных качеств(выдержки, внимания, подражательности через обучение играм, правилам игр….);</a:t>
            </a:r>
          </a:p>
          <a:p>
            <a:pPr>
              <a:buFontTx/>
              <a:buChar char="-"/>
            </a:pPr>
            <a:r>
              <a:rPr lang="ru-RU" sz="2000" dirty="0" smtClean="0"/>
              <a:t>Активизация и пополнение пассивного словаря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Игра «Разведчики»</a:t>
            </a:r>
            <a:endParaRPr lang="ru-RU" sz="2400" dirty="0"/>
          </a:p>
        </p:txBody>
      </p:sp>
      <p:pic>
        <p:nvPicPr>
          <p:cNvPr id="7" name="Содержимое 6" descr="IMG_063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11595" y="2056755"/>
            <a:ext cx="4600327" cy="3600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IMG_063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361592" y="1839207"/>
            <a:ext cx="4525269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Сопряжённая речь(4-5 недель)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33144"/>
            <a:ext cx="8229600" cy="49914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/>
              <a:t>При сопряжённом произношении дети усваивают просодические компоненты речи : </a:t>
            </a:r>
          </a:p>
          <a:p>
            <a:r>
              <a:rPr lang="ru-RU" sz="1600" dirty="0" smtClean="0"/>
              <a:t>темп, ритм, мелодику, интонацию, выразительность, </a:t>
            </a:r>
            <a:r>
              <a:rPr lang="ru-RU" sz="1600" dirty="0" err="1" smtClean="0"/>
              <a:t>паузацию</a:t>
            </a:r>
            <a:r>
              <a:rPr lang="ru-RU" sz="1600" dirty="0" smtClean="0"/>
              <a:t>, логические ударения; </a:t>
            </a:r>
          </a:p>
          <a:p>
            <a:r>
              <a:rPr lang="ru-RU" sz="1600" dirty="0" smtClean="0"/>
              <a:t>Учатся сливать слоги, слова друг с другом так, чтобы фраза произносилась как одно слово, плавно, с выразительным интонированием.</a:t>
            </a:r>
          </a:p>
          <a:p>
            <a:pPr>
              <a:buNone/>
            </a:pPr>
            <a:r>
              <a:rPr lang="ru-RU" sz="1600" b="1" dirty="0" smtClean="0"/>
              <a:t>Задачи:</a:t>
            </a:r>
          </a:p>
          <a:p>
            <a:pPr>
              <a:buFontTx/>
              <a:buChar char="-"/>
            </a:pPr>
            <a:r>
              <a:rPr lang="ru-RU" sz="1600" dirty="0" smtClean="0"/>
              <a:t>Формирование сопряжённого произношения речевого дыхания; удлинения выдоха, мягкой голосоподачи, слитности гласных звуков в звукоподражаниях и словах, просодической стороны речи, подражательности, активности, элементов творчества через обучение правилам игр.</a:t>
            </a:r>
          </a:p>
          <a:p>
            <a:pPr>
              <a:buFontTx/>
              <a:buChar char="-"/>
            </a:pPr>
            <a:r>
              <a:rPr lang="ru-RU" sz="1600" dirty="0" smtClean="0"/>
              <a:t>Коррекция нарушений моторики, нарушений звукопроизношения.</a:t>
            </a:r>
          </a:p>
          <a:p>
            <a:pPr>
              <a:buFontTx/>
              <a:buChar char="-"/>
            </a:pPr>
            <a:r>
              <a:rPr lang="ru-RU" sz="1600" dirty="0" smtClean="0"/>
              <a:t>Активизация и пополнение словаря.</a:t>
            </a:r>
          </a:p>
          <a:p>
            <a:pPr>
              <a:buNone/>
            </a:pPr>
            <a:r>
              <a:rPr lang="ru-RU" sz="1600" b="1" dirty="0" smtClean="0"/>
              <a:t>Важно:</a:t>
            </a:r>
          </a:p>
          <a:p>
            <a:pPr>
              <a:buNone/>
            </a:pPr>
            <a:r>
              <a:rPr lang="ru-RU" sz="1600" dirty="0" smtClean="0"/>
              <a:t>Правильная организация занятий .</a:t>
            </a:r>
          </a:p>
          <a:p>
            <a:pPr>
              <a:buNone/>
            </a:pPr>
            <a:r>
              <a:rPr lang="ru-RU" sz="1600" dirty="0" smtClean="0"/>
              <a:t> Обучение родителей правильному общению с детьми.</a:t>
            </a:r>
          </a:p>
          <a:p>
            <a:pPr>
              <a:buNone/>
            </a:pPr>
            <a:r>
              <a:rPr lang="ru-RU" sz="1600" dirty="0" smtClean="0"/>
              <a:t>Материал: слова, словосочетания, фразы, стихи, «пальчиковые игры», песенки…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30736"/>
            <a:ext cx="8229600" cy="53396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Отражённая речь (4 – 5 недель)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1588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800" dirty="0" smtClean="0"/>
              <a:t>Материал программы усваивается детьми в процессе сопряженно- отражённой речи. </a:t>
            </a:r>
          </a:p>
          <a:p>
            <a:pPr>
              <a:buNone/>
            </a:pPr>
            <a:r>
              <a:rPr lang="ru-RU" sz="1800" dirty="0" smtClean="0"/>
              <a:t>Педагог использует элементы вопросно-ответной речи с последующим односложным ответом, который повторяется детьми сопряжённо  или отражённо. </a:t>
            </a:r>
          </a:p>
          <a:p>
            <a:pPr>
              <a:buNone/>
            </a:pPr>
            <a:r>
              <a:rPr lang="ru-RU" sz="1800" dirty="0" smtClean="0"/>
              <a:t>На досуге используются все виды игр, но творческие по-прежнему носят обучающий характер.</a:t>
            </a:r>
          </a:p>
          <a:p>
            <a:pPr>
              <a:buNone/>
            </a:pPr>
            <a:r>
              <a:rPr lang="ru-RU" sz="1800" b="1" dirty="0" smtClean="0"/>
              <a:t>Задачи:</a:t>
            </a:r>
          </a:p>
          <a:p>
            <a:pPr>
              <a:buFontTx/>
              <a:buChar char="-"/>
            </a:pPr>
            <a:r>
              <a:rPr lang="ru-RU" sz="1800" dirty="0" smtClean="0"/>
              <a:t>Формирование отражённой речи.</a:t>
            </a:r>
          </a:p>
          <a:p>
            <a:pPr>
              <a:buFontTx/>
              <a:buChar char="-"/>
            </a:pPr>
            <a:r>
              <a:rPr lang="ru-RU" sz="1800" dirty="0" smtClean="0"/>
              <a:t>работа над фразой и просодическими компонентами речи( дыханием, голосом, слитностью, темпом и ритмом речи).</a:t>
            </a:r>
          </a:p>
          <a:p>
            <a:pPr>
              <a:buFontTx/>
              <a:buChar char="-"/>
            </a:pPr>
            <a:r>
              <a:rPr lang="ru-RU" sz="1800" dirty="0" smtClean="0"/>
              <a:t> Развитие моторики(умения расслабления мышц).</a:t>
            </a:r>
          </a:p>
          <a:p>
            <a:pPr>
              <a:buFontTx/>
              <a:buChar char="-"/>
            </a:pPr>
            <a:r>
              <a:rPr lang="ru-RU" sz="1800" dirty="0" smtClean="0"/>
              <a:t> Продолжение  обучения играм и правилам игр( обучение общению с партнёром, умению следить за игрой других).</a:t>
            </a:r>
          </a:p>
          <a:p>
            <a:pPr>
              <a:buFontTx/>
              <a:buChar char="-"/>
            </a:pPr>
            <a:r>
              <a:rPr lang="ru-RU" sz="1800" dirty="0" smtClean="0"/>
              <a:t> Воспитание произвольного поведения(выполнять требования, исходящие не только от взрослых, но и от товарищей).</a:t>
            </a:r>
          </a:p>
          <a:p>
            <a:pPr>
              <a:buFontTx/>
              <a:buChar char="-"/>
            </a:pPr>
            <a:r>
              <a:rPr lang="ru-RU" sz="1800" dirty="0" smtClean="0"/>
              <a:t> Коррекция нарушений звукопроизношения.</a:t>
            </a:r>
          </a:p>
          <a:p>
            <a:pPr>
              <a:buFontTx/>
              <a:buChar char="-"/>
            </a:pPr>
            <a:r>
              <a:rPr lang="ru-RU" sz="1800" dirty="0" smtClean="0"/>
              <a:t> Активизация и пополнение словаря.</a:t>
            </a:r>
          </a:p>
          <a:p>
            <a:pPr>
              <a:buNone/>
            </a:pPr>
            <a:r>
              <a:rPr lang="ru-RU" sz="1800" dirty="0" smtClean="0"/>
              <a:t>Материал: слова, словосочетания, фразы, стихи, песенки,  «пальчиковые игры», рассказы, игры.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415</TotalTime>
  <Words>1276</Words>
  <Application>Microsoft Office PowerPoint</Application>
  <PresentationFormat>Экран (4:3)</PresentationFormat>
  <Paragraphs>110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Формирование связной речи у детей с заиканием</vt:lpstr>
      <vt:lpstr>Трудности в формировании полноценной речи у дошкольников:</vt:lpstr>
      <vt:lpstr>Цель: сформировать речь заикающегося  ребёнка чёткой, содержательной фонетически и грамматически правильной, выразительной.</vt:lpstr>
      <vt:lpstr>Основные принципы в организации работы с детьми:</vt:lpstr>
      <vt:lpstr>Этапы логопедической работы:</vt:lpstr>
      <vt:lpstr>Содержание логопедических занятий на разных этапах логопедической работы у дошкольников:</vt:lpstr>
      <vt:lpstr>Игра «Разведчики»</vt:lpstr>
      <vt:lpstr>Сопряжённая речь(4-5 недель)</vt:lpstr>
      <vt:lpstr>Отражённая речь (4 – 5 недель)</vt:lpstr>
      <vt:lpstr>Тема « Сад – огород»</vt:lpstr>
      <vt:lpstr>Вопросно-ответная речь (8-10 недель)</vt:lpstr>
      <vt:lpstr>Работа над диалогом</vt:lpstr>
      <vt:lpstr>Самостоятельная речь( 8-14 недель)</vt:lpstr>
      <vt:lpstr>Пересказ текста с использованием картинной схемы</vt:lpstr>
      <vt:lpstr>Этап рассказа(4-6 недель)</vt:lpstr>
      <vt:lpstr>Составление описательного рассказа</vt:lpstr>
      <vt:lpstr>Закрепление активного поведения и свободного общения детей.</vt:lpstr>
      <vt:lpstr>Значение игры для заикающихся детей: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Формирование связной речи у детей с заиканием</dc:title>
  <cp:lastModifiedBy>Ольга Николаевна</cp:lastModifiedBy>
  <cp:revision>108</cp:revision>
  <dcterms:modified xsi:type="dcterms:W3CDTF">2015-01-28T16:36:12Z</dcterms:modified>
</cp:coreProperties>
</file>