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5" r:id="rId4"/>
    <p:sldId id="257" r:id="rId5"/>
    <p:sldId id="266" r:id="rId6"/>
    <p:sldId id="258" r:id="rId7"/>
    <p:sldId id="267" r:id="rId8"/>
    <p:sldId id="268" r:id="rId9"/>
    <p:sldId id="261" r:id="rId10"/>
    <p:sldId id="259" r:id="rId11"/>
    <p:sldId id="260" r:id="rId12"/>
    <p:sldId id="262" r:id="rId13"/>
    <p:sldId id="263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2010-2011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Обученность</c:v>
                </c:pt>
                <c:pt idx="1">
                  <c:v>Качество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2011-2012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Обученность</c:v>
                </c:pt>
                <c:pt idx="1">
                  <c:v>Качество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</c:v>
                </c:pt>
                <c:pt idx="1">
                  <c:v>61.4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2012-2013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Обученность</c:v>
                </c:pt>
                <c:pt idx="1">
                  <c:v>Качество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100</c:v>
                </c:pt>
                <c:pt idx="1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360384"/>
        <c:axId val="103361920"/>
        <c:axId val="0"/>
      </c:bar3DChart>
      <c:catAx>
        <c:axId val="1033603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3361920"/>
        <c:crosses val="autoZero"/>
        <c:auto val="1"/>
        <c:lblAlgn val="ctr"/>
        <c:lblOffset val="100"/>
        <c:noMultiLvlLbl val="0"/>
      </c:catAx>
      <c:valAx>
        <c:axId val="103361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360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5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2010-2011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средний балл</c:v>
                </c:pt>
                <c:pt idx="1">
                  <c:v>выше 18 б за часть С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General">
                  <c:v>64.05</c:v>
                </c:pt>
                <c:pt idx="1">
                  <c:v>0.28000000000000003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2011-2012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средний балл</c:v>
                </c:pt>
                <c:pt idx="1">
                  <c:v>выше 18 б за часть С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 formatCode="General">
                  <c:v>68.239999999999995</c:v>
                </c:pt>
                <c:pt idx="1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средний балл</c:v>
                </c:pt>
                <c:pt idx="1">
                  <c:v>выше 18 б за часть 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03482496"/>
        <c:axId val="103484032"/>
        <c:axId val="0"/>
      </c:bar3DChart>
      <c:catAx>
        <c:axId val="103482496"/>
        <c:scaling>
          <c:orientation val="minMax"/>
        </c:scaling>
        <c:delete val="0"/>
        <c:axPos val="l"/>
        <c:majorTickMark val="out"/>
        <c:minorTickMark val="none"/>
        <c:tickLblPos val="nextTo"/>
        <c:crossAx val="103484032"/>
        <c:crosses val="autoZero"/>
        <c:auto val="1"/>
        <c:lblAlgn val="ctr"/>
        <c:lblOffset val="100"/>
        <c:noMultiLvlLbl val="0"/>
      </c:catAx>
      <c:valAx>
        <c:axId val="1034840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034824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12234-C779-4761-B32E-29C40847EC3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93CA29-A844-46C8-8C36-EC191E2936D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Система методов и средств обучения, основой которого выступает самостоятельное приобретение знаний и навыков учащимися за счет пошагового усвоения материала.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0696157-FA2D-4B29-837B-61396B5F481D}" type="parTrans" cxnId="{DF4279CD-CB64-4AB3-870D-2DC8DEF762C4}">
      <dgm:prSet/>
      <dgm:spPr/>
      <dgm:t>
        <a:bodyPr/>
        <a:lstStyle/>
        <a:p>
          <a:endParaRPr lang="ru-RU"/>
        </a:p>
      </dgm:t>
    </dgm:pt>
    <dgm:pt modelId="{B1AFCE45-653E-4666-B1C7-B2050352F019}" type="sibTrans" cxnId="{DF4279CD-CB64-4AB3-870D-2DC8DEF762C4}">
      <dgm:prSet/>
      <dgm:spPr/>
      <dgm:t>
        <a:bodyPr/>
        <a:lstStyle/>
        <a:p>
          <a:endParaRPr lang="ru-RU"/>
        </a:p>
      </dgm:t>
    </dgm:pt>
    <dgm:pt modelId="{62F31DE6-7380-411E-912B-400450BCFE99}">
      <dgm:prSet phldrT="[Текст]" custT="1"/>
      <dgm:spPr/>
      <dgm:t>
        <a:bodyPr/>
        <a:lstStyle/>
        <a:p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индивидуальный темп обучения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674AA0E-5114-42D4-A377-CD7D7B17BB05}" type="parTrans" cxnId="{C9FB9C77-B4C5-45DC-9DF5-78FA1226969F}">
      <dgm:prSet/>
      <dgm:spPr/>
      <dgm:t>
        <a:bodyPr/>
        <a:lstStyle/>
        <a:p>
          <a:endParaRPr lang="ru-RU"/>
        </a:p>
      </dgm:t>
    </dgm:pt>
    <dgm:pt modelId="{A8325ACB-E755-4CD0-93D2-226971C8D6E8}" type="sibTrans" cxnId="{C9FB9C77-B4C5-45DC-9DF5-78FA1226969F}">
      <dgm:prSet/>
      <dgm:spPr/>
      <dgm:t>
        <a:bodyPr/>
        <a:lstStyle/>
        <a:p>
          <a:endParaRPr lang="ru-RU"/>
        </a:p>
      </dgm:t>
    </dgm:pt>
    <dgm:pt modelId="{3896AFCF-EDCD-4AEB-8CC2-2CCEE1E1AD20}">
      <dgm:prSet phldrT="[Текст]" custT="1"/>
      <dgm:spPr/>
      <dgm:t>
        <a:bodyPr/>
        <a:lstStyle/>
        <a:p>
          <a:r>
            <a:rPr lang="ru-RU" altLang="ru-RU" sz="1600" b="0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усвоения большего объёма знаний </a:t>
          </a:r>
          <a:endParaRPr lang="ru-RU" sz="1600" b="0" i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70BF7E-829C-45A9-9ED5-68E1537AF4EB}" type="parTrans" cxnId="{86662B8B-50DB-4CBE-B68F-F9444B4B9ACF}">
      <dgm:prSet/>
      <dgm:spPr/>
      <dgm:t>
        <a:bodyPr/>
        <a:lstStyle/>
        <a:p>
          <a:endParaRPr lang="ru-RU"/>
        </a:p>
      </dgm:t>
    </dgm:pt>
    <dgm:pt modelId="{E06DF948-F44E-478C-AA32-610E7201E0FF}" type="sibTrans" cxnId="{86662B8B-50DB-4CBE-B68F-F9444B4B9ACF}">
      <dgm:prSet/>
      <dgm:spPr/>
      <dgm:t>
        <a:bodyPr/>
        <a:lstStyle/>
        <a:p>
          <a:endParaRPr lang="ru-RU"/>
        </a:p>
      </dgm:t>
    </dgm:pt>
    <dgm:pt modelId="{DB76D591-67BD-4B56-BA54-8CB6D029C179}">
      <dgm:prSet phldrT="[Текст]" custT="1"/>
      <dgm:spPr/>
      <dgm:t>
        <a:bodyPr/>
        <a:lstStyle/>
        <a:p>
          <a:r>
            <a:rPr lang="ru-RU" sz="1800" b="0" i="0" dirty="0" smtClean="0"/>
            <a:t>высокий уровень самостоятельности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C43BC48-71F5-42A3-9457-AFB966E9C1E9}" type="parTrans" cxnId="{D09B2874-995E-4A83-8989-25AC1920D420}">
      <dgm:prSet/>
      <dgm:spPr/>
      <dgm:t>
        <a:bodyPr/>
        <a:lstStyle/>
        <a:p>
          <a:endParaRPr lang="ru-RU"/>
        </a:p>
      </dgm:t>
    </dgm:pt>
    <dgm:pt modelId="{048F64EB-F0FC-4269-BD19-2A823A28DC5E}" type="sibTrans" cxnId="{D09B2874-995E-4A83-8989-25AC1920D420}">
      <dgm:prSet/>
      <dgm:spPr/>
      <dgm:t>
        <a:bodyPr/>
        <a:lstStyle/>
        <a:p>
          <a:endParaRPr lang="ru-RU"/>
        </a:p>
      </dgm:t>
    </dgm:pt>
    <dgm:pt modelId="{362D64AC-1BEF-4465-8BB9-9DDB5E4FFB78}">
      <dgm:prSet phldrT="[Текст]" phldr="1" custT="1"/>
      <dgm:spPr/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AA46191-EF64-487E-AD58-32A5E56585F9}" type="parTrans" cxnId="{956F33CF-D419-456E-93F6-79E8F8286C58}">
      <dgm:prSet/>
      <dgm:spPr/>
      <dgm:t>
        <a:bodyPr/>
        <a:lstStyle/>
        <a:p>
          <a:endParaRPr lang="ru-RU"/>
        </a:p>
      </dgm:t>
    </dgm:pt>
    <dgm:pt modelId="{ABFE9907-16FD-4456-B589-F2A3928E1D60}" type="sibTrans" cxnId="{956F33CF-D419-456E-93F6-79E8F8286C58}">
      <dgm:prSet/>
      <dgm:spPr/>
      <dgm:t>
        <a:bodyPr/>
        <a:lstStyle/>
        <a:p>
          <a:endParaRPr lang="ru-RU"/>
        </a:p>
      </dgm:t>
    </dgm:pt>
    <dgm:pt modelId="{BF00EA96-ACC7-404A-A721-882B1EF912FF}">
      <dgm:prSet/>
      <dgm:spPr/>
      <dgm:t>
        <a:bodyPr/>
        <a:lstStyle/>
        <a:p>
          <a:endParaRPr lang="ru-RU"/>
        </a:p>
      </dgm:t>
    </dgm:pt>
    <dgm:pt modelId="{6CAD3D04-C9F0-44FF-B4C5-98230545B02D}" type="parTrans" cxnId="{855E5DD6-7109-4BFE-95CA-ECD0E715F649}">
      <dgm:prSet/>
      <dgm:spPr/>
      <dgm:t>
        <a:bodyPr/>
        <a:lstStyle/>
        <a:p>
          <a:endParaRPr lang="ru-RU"/>
        </a:p>
      </dgm:t>
    </dgm:pt>
    <dgm:pt modelId="{A8D7A360-DF04-48A7-8BDB-C02D412FD12C}" type="sibTrans" cxnId="{855E5DD6-7109-4BFE-95CA-ECD0E715F649}">
      <dgm:prSet/>
      <dgm:spPr/>
      <dgm:t>
        <a:bodyPr/>
        <a:lstStyle/>
        <a:p>
          <a:endParaRPr lang="ru-RU"/>
        </a:p>
      </dgm:t>
    </dgm:pt>
    <dgm:pt modelId="{61D7B0E9-1871-415E-9C1B-017B2DB19507}">
      <dgm:prSet custT="1"/>
      <dgm:spPr/>
      <dgm:t>
        <a:bodyPr/>
        <a:lstStyle/>
        <a:p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пошаговый контроль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F27A30E-2EDD-4CFB-BB02-50BCB586F99E}" type="parTrans" cxnId="{D4BD9040-A253-4F47-B77A-43D1A4A9ABF5}">
      <dgm:prSet/>
      <dgm:spPr/>
      <dgm:t>
        <a:bodyPr/>
        <a:lstStyle/>
        <a:p>
          <a:endParaRPr lang="ru-RU"/>
        </a:p>
      </dgm:t>
    </dgm:pt>
    <dgm:pt modelId="{E0F692CB-75B0-4676-92BB-4F36877CA2FE}" type="sibTrans" cxnId="{D4BD9040-A253-4F47-B77A-43D1A4A9ABF5}">
      <dgm:prSet/>
      <dgm:spPr/>
      <dgm:t>
        <a:bodyPr/>
        <a:lstStyle/>
        <a:p>
          <a:endParaRPr lang="ru-RU"/>
        </a:p>
      </dgm:t>
    </dgm:pt>
    <dgm:pt modelId="{6F989FE8-91A1-40CA-9FCB-FEECFD8468D9}" type="pres">
      <dgm:prSet presAssocID="{C4D12234-C779-4761-B32E-29C40847EC3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CB7973-84DD-45B3-A2D5-A7C73E260805}" type="pres">
      <dgm:prSet presAssocID="{C4D12234-C779-4761-B32E-29C40847EC39}" presName="matrix" presStyleCnt="0"/>
      <dgm:spPr/>
    </dgm:pt>
    <dgm:pt modelId="{B8262C51-B98A-4069-BD7B-6F4162465649}" type="pres">
      <dgm:prSet presAssocID="{C4D12234-C779-4761-B32E-29C40847EC39}" presName="tile1" presStyleLbl="node1" presStyleIdx="0" presStyleCnt="4" custLinFactNeighborX="0" custLinFactNeighborY="0"/>
      <dgm:spPr/>
      <dgm:t>
        <a:bodyPr/>
        <a:lstStyle/>
        <a:p>
          <a:endParaRPr lang="ru-RU"/>
        </a:p>
      </dgm:t>
    </dgm:pt>
    <dgm:pt modelId="{6104905D-BE80-4F74-8D9D-F5F5669605CD}" type="pres">
      <dgm:prSet presAssocID="{C4D12234-C779-4761-B32E-29C40847EC3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CD87D-FE4E-43B1-91B0-BA8BD33D4BDE}" type="pres">
      <dgm:prSet presAssocID="{C4D12234-C779-4761-B32E-29C40847EC39}" presName="tile2" presStyleLbl="node1" presStyleIdx="1" presStyleCnt="4" custLinFactNeighborX="-1075" custLinFactNeighborY="-3333"/>
      <dgm:spPr/>
      <dgm:t>
        <a:bodyPr/>
        <a:lstStyle/>
        <a:p>
          <a:endParaRPr lang="ru-RU"/>
        </a:p>
      </dgm:t>
    </dgm:pt>
    <dgm:pt modelId="{5034C292-FD5C-4EC5-8F54-198A0F4F427E}" type="pres">
      <dgm:prSet presAssocID="{C4D12234-C779-4761-B32E-29C40847EC3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BE2CC-E45E-4104-B896-A763F6B7813A}" type="pres">
      <dgm:prSet presAssocID="{C4D12234-C779-4761-B32E-29C40847EC39}" presName="tile3" presStyleLbl="node1" presStyleIdx="2" presStyleCnt="4"/>
      <dgm:spPr/>
      <dgm:t>
        <a:bodyPr/>
        <a:lstStyle/>
        <a:p>
          <a:endParaRPr lang="ru-RU"/>
        </a:p>
      </dgm:t>
    </dgm:pt>
    <dgm:pt modelId="{E5A2B23F-8D5C-49E5-BAEE-D7A916AD546F}" type="pres">
      <dgm:prSet presAssocID="{C4D12234-C779-4761-B32E-29C40847EC3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A5942-E613-4863-A553-B91EDBC1BF7C}" type="pres">
      <dgm:prSet presAssocID="{C4D12234-C779-4761-B32E-29C40847EC39}" presName="tile4" presStyleLbl="node1" presStyleIdx="3" presStyleCnt="4"/>
      <dgm:spPr/>
      <dgm:t>
        <a:bodyPr/>
        <a:lstStyle/>
        <a:p>
          <a:endParaRPr lang="ru-RU"/>
        </a:p>
      </dgm:t>
    </dgm:pt>
    <dgm:pt modelId="{734277DB-7BBE-450B-A8A2-DC8A933AC659}" type="pres">
      <dgm:prSet presAssocID="{C4D12234-C779-4761-B32E-29C40847EC3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485ED-DF15-4A6F-983F-5E6479561F8C}" type="pres">
      <dgm:prSet presAssocID="{C4D12234-C779-4761-B32E-29C40847EC39}" presName="centerTile" presStyleLbl="fgShp" presStyleIdx="0" presStyleCnt="1" custScaleX="145098" custScaleY="180981" custLinFactNeighborX="0" custLinFactNeighborY="-606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56F33CF-D419-456E-93F6-79E8F8286C58}" srcId="{B393CA29-A844-46C8-8C36-EC191E2936D5}" destId="{362D64AC-1BEF-4465-8BB9-9DDB5E4FFB78}" srcOrd="4" destOrd="0" parTransId="{BAA46191-EF64-487E-AD58-32A5E56585F9}" sibTransId="{ABFE9907-16FD-4456-B589-F2A3928E1D60}"/>
    <dgm:cxn modelId="{A414F58A-C610-444B-9356-D0575E084252}" type="presOf" srcId="{DB76D591-67BD-4B56-BA54-8CB6D029C179}" destId="{9B8BE2CC-E45E-4104-B896-A763F6B7813A}" srcOrd="0" destOrd="0" presId="urn:microsoft.com/office/officeart/2005/8/layout/matrix1"/>
    <dgm:cxn modelId="{264B43EE-B3EE-4FC8-80F6-71B8503A5E1C}" type="presOf" srcId="{B393CA29-A844-46C8-8C36-EC191E2936D5}" destId="{101485ED-DF15-4A6F-983F-5E6479561F8C}" srcOrd="0" destOrd="0" presId="urn:microsoft.com/office/officeart/2005/8/layout/matrix1"/>
    <dgm:cxn modelId="{652FB5DE-CC1D-4F7D-9ECF-C5382005D1A2}" type="presOf" srcId="{3896AFCF-EDCD-4AEB-8CC2-2CCEE1E1AD20}" destId="{5034C292-FD5C-4EC5-8F54-198A0F4F427E}" srcOrd="1" destOrd="0" presId="urn:microsoft.com/office/officeart/2005/8/layout/matrix1"/>
    <dgm:cxn modelId="{C9FB9C77-B4C5-45DC-9DF5-78FA1226969F}" srcId="{B393CA29-A844-46C8-8C36-EC191E2936D5}" destId="{62F31DE6-7380-411E-912B-400450BCFE99}" srcOrd="0" destOrd="0" parTransId="{0674AA0E-5114-42D4-A377-CD7D7B17BB05}" sibTransId="{A8325ACB-E755-4CD0-93D2-226971C8D6E8}"/>
    <dgm:cxn modelId="{48E46E77-CD2A-4EA2-99CC-D9C3BE723C06}" type="presOf" srcId="{62F31DE6-7380-411E-912B-400450BCFE99}" destId="{6104905D-BE80-4F74-8D9D-F5F5669605CD}" srcOrd="1" destOrd="0" presId="urn:microsoft.com/office/officeart/2005/8/layout/matrix1"/>
    <dgm:cxn modelId="{7D68D603-BC51-499E-94AA-66A7149A164A}" type="presOf" srcId="{61D7B0E9-1871-415E-9C1B-017B2DB19507}" destId="{65DA5942-E613-4863-A553-B91EDBC1BF7C}" srcOrd="0" destOrd="0" presId="urn:microsoft.com/office/officeart/2005/8/layout/matrix1"/>
    <dgm:cxn modelId="{D09B2874-995E-4A83-8989-25AC1920D420}" srcId="{B393CA29-A844-46C8-8C36-EC191E2936D5}" destId="{DB76D591-67BD-4B56-BA54-8CB6D029C179}" srcOrd="2" destOrd="0" parTransId="{BC43BC48-71F5-42A3-9457-AFB966E9C1E9}" sibTransId="{048F64EB-F0FC-4269-BD19-2A823A28DC5E}"/>
    <dgm:cxn modelId="{EA104147-8F1F-47AB-A9F0-3D6399DB2F38}" type="presOf" srcId="{61D7B0E9-1871-415E-9C1B-017B2DB19507}" destId="{734277DB-7BBE-450B-A8A2-DC8A933AC659}" srcOrd="1" destOrd="0" presId="urn:microsoft.com/office/officeart/2005/8/layout/matrix1"/>
    <dgm:cxn modelId="{855E5DD6-7109-4BFE-95CA-ECD0E715F649}" srcId="{C4D12234-C779-4761-B32E-29C40847EC39}" destId="{BF00EA96-ACC7-404A-A721-882B1EF912FF}" srcOrd="1" destOrd="0" parTransId="{6CAD3D04-C9F0-44FF-B4C5-98230545B02D}" sibTransId="{A8D7A360-DF04-48A7-8BDB-C02D412FD12C}"/>
    <dgm:cxn modelId="{E8FD2B38-C1F2-486F-93C6-89F2001E2817}" type="presOf" srcId="{C4D12234-C779-4761-B32E-29C40847EC39}" destId="{6F989FE8-91A1-40CA-9FCB-FEECFD8468D9}" srcOrd="0" destOrd="0" presId="urn:microsoft.com/office/officeart/2005/8/layout/matrix1"/>
    <dgm:cxn modelId="{86662B8B-50DB-4CBE-B68F-F9444B4B9ACF}" srcId="{B393CA29-A844-46C8-8C36-EC191E2936D5}" destId="{3896AFCF-EDCD-4AEB-8CC2-2CCEE1E1AD20}" srcOrd="1" destOrd="0" parTransId="{0070BF7E-829C-45A9-9ED5-68E1537AF4EB}" sibTransId="{E06DF948-F44E-478C-AA32-610E7201E0FF}"/>
    <dgm:cxn modelId="{DF4279CD-CB64-4AB3-870D-2DC8DEF762C4}" srcId="{C4D12234-C779-4761-B32E-29C40847EC39}" destId="{B393CA29-A844-46C8-8C36-EC191E2936D5}" srcOrd="0" destOrd="0" parTransId="{20696157-FA2D-4B29-837B-61396B5F481D}" sibTransId="{B1AFCE45-653E-4666-B1C7-B2050352F019}"/>
    <dgm:cxn modelId="{0F50AE0B-DFF9-4355-9F5F-D01CD54791F3}" type="presOf" srcId="{62F31DE6-7380-411E-912B-400450BCFE99}" destId="{B8262C51-B98A-4069-BD7B-6F4162465649}" srcOrd="0" destOrd="0" presId="urn:microsoft.com/office/officeart/2005/8/layout/matrix1"/>
    <dgm:cxn modelId="{509652F2-60D4-4D45-95D2-DC17B2D70A05}" type="presOf" srcId="{DB76D591-67BD-4B56-BA54-8CB6D029C179}" destId="{E5A2B23F-8D5C-49E5-BAEE-D7A916AD546F}" srcOrd="1" destOrd="0" presId="urn:microsoft.com/office/officeart/2005/8/layout/matrix1"/>
    <dgm:cxn modelId="{D4BD9040-A253-4F47-B77A-43D1A4A9ABF5}" srcId="{B393CA29-A844-46C8-8C36-EC191E2936D5}" destId="{61D7B0E9-1871-415E-9C1B-017B2DB19507}" srcOrd="3" destOrd="0" parTransId="{1F27A30E-2EDD-4CFB-BB02-50BCB586F99E}" sibTransId="{E0F692CB-75B0-4676-92BB-4F36877CA2FE}"/>
    <dgm:cxn modelId="{6284BD75-DFE7-49BF-BF56-C5D3AB9B794D}" type="presOf" srcId="{3896AFCF-EDCD-4AEB-8CC2-2CCEE1E1AD20}" destId="{78ACD87D-FE4E-43B1-91B0-BA8BD33D4BDE}" srcOrd="0" destOrd="0" presId="urn:microsoft.com/office/officeart/2005/8/layout/matrix1"/>
    <dgm:cxn modelId="{ADBD03B1-E954-4A23-98AA-B6C039E5999C}" type="presParOf" srcId="{6F989FE8-91A1-40CA-9FCB-FEECFD8468D9}" destId="{EACB7973-84DD-45B3-A2D5-A7C73E260805}" srcOrd="0" destOrd="0" presId="urn:microsoft.com/office/officeart/2005/8/layout/matrix1"/>
    <dgm:cxn modelId="{1D5AC1AF-6632-4CBD-93E5-E146C3D567F6}" type="presParOf" srcId="{EACB7973-84DD-45B3-A2D5-A7C73E260805}" destId="{B8262C51-B98A-4069-BD7B-6F4162465649}" srcOrd="0" destOrd="0" presId="urn:microsoft.com/office/officeart/2005/8/layout/matrix1"/>
    <dgm:cxn modelId="{3DCD5FC9-4557-4023-ADA5-FF3CD17AB5A0}" type="presParOf" srcId="{EACB7973-84DD-45B3-A2D5-A7C73E260805}" destId="{6104905D-BE80-4F74-8D9D-F5F5669605CD}" srcOrd="1" destOrd="0" presId="urn:microsoft.com/office/officeart/2005/8/layout/matrix1"/>
    <dgm:cxn modelId="{01BBD00C-84B7-4B92-A3E1-155B57E18BDB}" type="presParOf" srcId="{EACB7973-84DD-45B3-A2D5-A7C73E260805}" destId="{78ACD87D-FE4E-43B1-91B0-BA8BD33D4BDE}" srcOrd="2" destOrd="0" presId="urn:microsoft.com/office/officeart/2005/8/layout/matrix1"/>
    <dgm:cxn modelId="{770E6B72-EF4B-43A0-AF8D-EF05608C5460}" type="presParOf" srcId="{EACB7973-84DD-45B3-A2D5-A7C73E260805}" destId="{5034C292-FD5C-4EC5-8F54-198A0F4F427E}" srcOrd="3" destOrd="0" presId="urn:microsoft.com/office/officeart/2005/8/layout/matrix1"/>
    <dgm:cxn modelId="{6683AF2E-70C6-40AD-A032-4A65EC800339}" type="presParOf" srcId="{EACB7973-84DD-45B3-A2D5-A7C73E260805}" destId="{9B8BE2CC-E45E-4104-B896-A763F6B7813A}" srcOrd="4" destOrd="0" presId="urn:microsoft.com/office/officeart/2005/8/layout/matrix1"/>
    <dgm:cxn modelId="{0CCF265A-5FF3-4E78-A9DC-FD349FFA73C9}" type="presParOf" srcId="{EACB7973-84DD-45B3-A2D5-A7C73E260805}" destId="{E5A2B23F-8D5C-49E5-BAEE-D7A916AD546F}" srcOrd="5" destOrd="0" presId="urn:microsoft.com/office/officeart/2005/8/layout/matrix1"/>
    <dgm:cxn modelId="{A76E1757-8A50-4CE3-B16A-C14D770CB1D0}" type="presParOf" srcId="{EACB7973-84DD-45B3-A2D5-A7C73E260805}" destId="{65DA5942-E613-4863-A553-B91EDBC1BF7C}" srcOrd="6" destOrd="0" presId="urn:microsoft.com/office/officeart/2005/8/layout/matrix1"/>
    <dgm:cxn modelId="{C9D1FD8C-3E1E-4234-8C69-514F23798CF5}" type="presParOf" srcId="{EACB7973-84DD-45B3-A2D5-A7C73E260805}" destId="{734277DB-7BBE-450B-A8A2-DC8A933AC659}" srcOrd="7" destOrd="0" presId="urn:microsoft.com/office/officeart/2005/8/layout/matrix1"/>
    <dgm:cxn modelId="{9D308B29-58CD-4466-86C7-F27B57AB31AF}" type="presParOf" srcId="{6F989FE8-91A1-40CA-9FCB-FEECFD8468D9}" destId="{101485ED-DF15-4A6F-983F-5E6479561F8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8516B4-843E-4E45-ABAE-9DD3CCC1BD71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8D130C-2F40-40E9-85C5-D70167D6806C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Выделение</a:t>
          </a:r>
          <a:r>
            <a:rPr lang="ru-RU" sz="16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логических приемов мышления, указание рациональных способов познавательной деятельности, возможность самоконтроля 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50C81F-770A-42D8-ACA9-137BB453418C}" type="parTrans" cxnId="{F32738C7-D87C-4066-AF22-3EF2F33CA0C9}">
      <dgm:prSet/>
      <dgm:spPr/>
      <dgm:t>
        <a:bodyPr/>
        <a:lstStyle/>
        <a:p>
          <a:endParaRPr lang="ru-RU"/>
        </a:p>
      </dgm:t>
    </dgm:pt>
    <dgm:pt modelId="{054DCA42-6098-4C1F-9E87-5907DF292D01}" type="sibTrans" cxnId="{F32738C7-D87C-4066-AF22-3EF2F33CA0C9}">
      <dgm:prSet/>
      <dgm:spPr/>
      <dgm:t>
        <a:bodyPr/>
        <a:lstStyle/>
        <a:p>
          <a:endParaRPr lang="ru-RU"/>
        </a:p>
      </dgm:t>
    </dgm:pt>
    <dgm:pt modelId="{FAFF13BA-3B1A-462E-883F-CA068692F4CC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в полной мере использовать ИКТ на уроках (повышение интереса обучающихся к предмету, организация дистанционного обучения – реализация программы «Доступная среда»)</a:t>
          </a:r>
        </a:p>
        <a:p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ACF66C-E3EE-4B4D-B6C2-AAE46D64105F}" type="parTrans" cxnId="{B7C56284-2A47-46B3-B5AE-CC7C5DA4F5E5}">
      <dgm:prSet/>
      <dgm:spPr/>
      <dgm:t>
        <a:bodyPr/>
        <a:lstStyle/>
        <a:p>
          <a:endParaRPr lang="ru-RU"/>
        </a:p>
      </dgm:t>
    </dgm:pt>
    <dgm:pt modelId="{3C7FC32A-A5D1-4012-8434-647070CB1253}" type="sibTrans" cxnId="{B7C56284-2A47-46B3-B5AE-CC7C5DA4F5E5}">
      <dgm:prSet/>
      <dgm:spPr/>
      <dgm:t>
        <a:bodyPr/>
        <a:lstStyle/>
        <a:p>
          <a:endParaRPr lang="ru-RU"/>
        </a:p>
      </dgm:t>
    </dgm:pt>
    <dgm:pt modelId="{FC250F3B-AA4E-47AD-8783-E7CE373F57A6}">
      <dgm:prSet phldrT="[Текст]" custT="1"/>
      <dgm:spPr/>
      <dgm:t>
        <a:bodyPr/>
        <a:lstStyle/>
        <a:p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Активизация познавательной и самостоятельной деятельности учащихся, закрепление пассивных знаний обучающихся, развитие следующих компетенций:</a:t>
          </a:r>
        </a:p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Учебно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–познавательные компетенции (способность действовать на основе имеющихся знаний)</a:t>
          </a:r>
        </a:p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Информационные компетенции (отбирать информацию по предложенной теме)</a:t>
          </a:r>
        </a:p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Коммуникативные компетенции (составление алгоритмов в группе)</a:t>
          </a:r>
        </a:p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ИКТ-компетенции обучающихся</a:t>
          </a:r>
        </a:p>
        <a:p>
          <a:pPr algn="l"/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09A56B-4F71-4D40-BFF1-09D6FA739F92}" type="parTrans" cxnId="{E88E87C6-3A04-40C2-9653-B3E1242F50E1}">
      <dgm:prSet/>
      <dgm:spPr/>
      <dgm:t>
        <a:bodyPr/>
        <a:lstStyle/>
        <a:p>
          <a:endParaRPr lang="ru-RU"/>
        </a:p>
      </dgm:t>
    </dgm:pt>
    <dgm:pt modelId="{8BAF056C-6CC1-40B1-B09D-CFED3A3FE523}" type="sibTrans" cxnId="{E88E87C6-3A04-40C2-9653-B3E1242F50E1}">
      <dgm:prSet/>
      <dgm:spPr/>
      <dgm:t>
        <a:bodyPr/>
        <a:lstStyle/>
        <a:p>
          <a:endParaRPr lang="ru-RU"/>
        </a:p>
      </dgm:t>
    </dgm:pt>
    <dgm:pt modelId="{31241115-9EB9-4F86-B5B7-76EC08FA9790}" type="pres">
      <dgm:prSet presAssocID="{398516B4-843E-4E45-ABAE-9DD3CCC1BD71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7FF535B-4B3E-4838-AC48-4531561310C6}" type="pres">
      <dgm:prSet presAssocID="{5A8D130C-2F40-40E9-85C5-D70167D6806C}" presName="root" presStyleCnt="0">
        <dgm:presLayoutVars>
          <dgm:chMax/>
          <dgm:chPref val="4"/>
        </dgm:presLayoutVars>
      </dgm:prSet>
      <dgm:spPr/>
    </dgm:pt>
    <dgm:pt modelId="{8B648FD7-7359-4BD1-A9A2-2C38939563DD}" type="pres">
      <dgm:prSet presAssocID="{5A8D130C-2F40-40E9-85C5-D70167D6806C}" presName="rootComposite" presStyleCnt="0">
        <dgm:presLayoutVars/>
      </dgm:prSet>
      <dgm:spPr/>
    </dgm:pt>
    <dgm:pt modelId="{F9FA1905-D703-4873-95EB-0E1D6D23AA8C}" type="pres">
      <dgm:prSet presAssocID="{5A8D130C-2F40-40E9-85C5-D70167D6806C}" presName="rootText" presStyleLbl="node0" presStyleIdx="0" presStyleCnt="1" custScaleX="104065" custScaleY="12197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2E14593E-2729-405D-8947-2B8C22E786AD}" type="pres">
      <dgm:prSet presAssocID="{5A8D130C-2F40-40E9-85C5-D70167D6806C}" presName="childShape" presStyleCnt="0">
        <dgm:presLayoutVars>
          <dgm:chMax val="0"/>
          <dgm:chPref val="0"/>
        </dgm:presLayoutVars>
      </dgm:prSet>
      <dgm:spPr/>
    </dgm:pt>
    <dgm:pt modelId="{7173603A-78AF-4178-A9C3-2A5E9C879462}" type="pres">
      <dgm:prSet presAssocID="{FAFF13BA-3B1A-462E-883F-CA068692F4CC}" presName="childComposite" presStyleCnt="0">
        <dgm:presLayoutVars>
          <dgm:chMax val="0"/>
          <dgm:chPref val="0"/>
        </dgm:presLayoutVars>
      </dgm:prSet>
      <dgm:spPr/>
    </dgm:pt>
    <dgm:pt modelId="{D846C3D5-9855-40D3-9897-45F8CD96A327}" type="pres">
      <dgm:prSet presAssocID="{FAFF13BA-3B1A-462E-883F-CA068692F4CC}" presName="Image" presStyleLbl="node1" presStyleIdx="0" presStyleCnt="2" custLinFactNeighborX="-19486" custLinFactNeighborY="-6612"/>
      <dgm:spPr/>
    </dgm:pt>
    <dgm:pt modelId="{9A8AD00D-3453-495F-B6B2-B3368F22B10B}" type="pres">
      <dgm:prSet presAssocID="{FAFF13BA-3B1A-462E-883F-CA068692F4CC}" presName="childText" presStyleLbl="lnNode1" presStyleIdx="0" presStyleCnt="2" custScaleX="105122" custScaleY="1383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BB46C-AC18-4E1D-9782-822485A98761}" type="pres">
      <dgm:prSet presAssocID="{FC250F3B-AA4E-47AD-8783-E7CE373F57A6}" presName="childComposite" presStyleCnt="0">
        <dgm:presLayoutVars>
          <dgm:chMax val="0"/>
          <dgm:chPref val="0"/>
        </dgm:presLayoutVars>
      </dgm:prSet>
      <dgm:spPr/>
    </dgm:pt>
    <dgm:pt modelId="{E07F05A1-437D-41E0-8CCC-2E77894B45E2}" type="pres">
      <dgm:prSet presAssocID="{FC250F3B-AA4E-47AD-8783-E7CE373F57A6}" presName="Image" presStyleLbl="node1" presStyleIdx="1" presStyleCnt="2" custLinFactNeighborX="-20265" custLinFactNeighborY="4380"/>
      <dgm:spPr/>
    </dgm:pt>
    <dgm:pt modelId="{DE55098D-13B1-4067-8E8E-A9A7709EE971}" type="pres">
      <dgm:prSet presAssocID="{FC250F3B-AA4E-47AD-8783-E7CE373F57A6}" presName="childText" presStyleLbl="lnNode1" presStyleIdx="1" presStyleCnt="2" custScaleX="104796" custScaleY="1908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425564-0554-4BF2-9B6D-39E9D932EE0E}" type="presOf" srcId="{FAFF13BA-3B1A-462E-883F-CA068692F4CC}" destId="{9A8AD00D-3453-495F-B6B2-B3368F22B10B}" srcOrd="0" destOrd="0" presId="urn:microsoft.com/office/officeart/2008/layout/PictureAccentList"/>
    <dgm:cxn modelId="{F32738C7-D87C-4066-AF22-3EF2F33CA0C9}" srcId="{398516B4-843E-4E45-ABAE-9DD3CCC1BD71}" destId="{5A8D130C-2F40-40E9-85C5-D70167D6806C}" srcOrd="0" destOrd="0" parTransId="{4050C81F-770A-42D8-ACA9-137BB453418C}" sibTransId="{054DCA42-6098-4C1F-9E87-5907DF292D01}"/>
    <dgm:cxn modelId="{F57988F9-5831-4283-B350-DDBEC5EEDE96}" type="presOf" srcId="{FC250F3B-AA4E-47AD-8783-E7CE373F57A6}" destId="{DE55098D-13B1-4067-8E8E-A9A7709EE971}" srcOrd="0" destOrd="0" presId="urn:microsoft.com/office/officeart/2008/layout/PictureAccentList"/>
    <dgm:cxn modelId="{B7C56284-2A47-46B3-B5AE-CC7C5DA4F5E5}" srcId="{5A8D130C-2F40-40E9-85C5-D70167D6806C}" destId="{FAFF13BA-3B1A-462E-883F-CA068692F4CC}" srcOrd="0" destOrd="0" parTransId="{EDACF66C-E3EE-4B4D-B6C2-AAE46D64105F}" sibTransId="{3C7FC32A-A5D1-4012-8434-647070CB1253}"/>
    <dgm:cxn modelId="{DB327DD3-29AE-4924-86AA-E12A6EB15738}" type="presOf" srcId="{398516B4-843E-4E45-ABAE-9DD3CCC1BD71}" destId="{31241115-9EB9-4F86-B5B7-76EC08FA9790}" srcOrd="0" destOrd="0" presId="urn:microsoft.com/office/officeart/2008/layout/PictureAccentList"/>
    <dgm:cxn modelId="{08E03425-1BE6-4E76-AF8A-CB28F636754B}" type="presOf" srcId="{5A8D130C-2F40-40E9-85C5-D70167D6806C}" destId="{F9FA1905-D703-4873-95EB-0E1D6D23AA8C}" srcOrd="0" destOrd="0" presId="urn:microsoft.com/office/officeart/2008/layout/PictureAccentList"/>
    <dgm:cxn modelId="{E88E87C6-3A04-40C2-9653-B3E1242F50E1}" srcId="{5A8D130C-2F40-40E9-85C5-D70167D6806C}" destId="{FC250F3B-AA4E-47AD-8783-E7CE373F57A6}" srcOrd="1" destOrd="0" parTransId="{9A09A56B-4F71-4D40-BFF1-09D6FA739F92}" sibTransId="{8BAF056C-6CC1-40B1-B09D-CFED3A3FE523}"/>
    <dgm:cxn modelId="{3E392280-7AD0-44F6-9865-B3C91847DC77}" type="presParOf" srcId="{31241115-9EB9-4F86-B5B7-76EC08FA9790}" destId="{E7FF535B-4B3E-4838-AC48-4531561310C6}" srcOrd="0" destOrd="0" presId="urn:microsoft.com/office/officeart/2008/layout/PictureAccentList"/>
    <dgm:cxn modelId="{F77BB68B-E6DC-4A9F-8391-EE0CF0938024}" type="presParOf" srcId="{E7FF535B-4B3E-4838-AC48-4531561310C6}" destId="{8B648FD7-7359-4BD1-A9A2-2C38939563DD}" srcOrd="0" destOrd="0" presId="urn:microsoft.com/office/officeart/2008/layout/PictureAccentList"/>
    <dgm:cxn modelId="{2F56F5F9-8A63-4FE9-8F07-C81A87A01AB3}" type="presParOf" srcId="{8B648FD7-7359-4BD1-A9A2-2C38939563DD}" destId="{F9FA1905-D703-4873-95EB-0E1D6D23AA8C}" srcOrd="0" destOrd="0" presId="urn:microsoft.com/office/officeart/2008/layout/PictureAccentList"/>
    <dgm:cxn modelId="{05ADDBAB-1ED8-4C45-8D7B-8EBCFF406514}" type="presParOf" srcId="{E7FF535B-4B3E-4838-AC48-4531561310C6}" destId="{2E14593E-2729-405D-8947-2B8C22E786AD}" srcOrd="1" destOrd="0" presId="urn:microsoft.com/office/officeart/2008/layout/PictureAccentList"/>
    <dgm:cxn modelId="{D486301F-401E-4F07-AD8A-AB8F25E5FE97}" type="presParOf" srcId="{2E14593E-2729-405D-8947-2B8C22E786AD}" destId="{7173603A-78AF-4178-A9C3-2A5E9C879462}" srcOrd="0" destOrd="0" presId="urn:microsoft.com/office/officeart/2008/layout/PictureAccentList"/>
    <dgm:cxn modelId="{E5D7B74F-236A-46C6-BB0F-2B59DC318B39}" type="presParOf" srcId="{7173603A-78AF-4178-A9C3-2A5E9C879462}" destId="{D846C3D5-9855-40D3-9897-45F8CD96A327}" srcOrd="0" destOrd="0" presId="urn:microsoft.com/office/officeart/2008/layout/PictureAccentList"/>
    <dgm:cxn modelId="{DFAC6173-0769-40F5-8817-4779EEA3734D}" type="presParOf" srcId="{7173603A-78AF-4178-A9C3-2A5E9C879462}" destId="{9A8AD00D-3453-495F-B6B2-B3368F22B10B}" srcOrd="1" destOrd="0" presId="urn:microsoft.com/office/officeart/2008/layout/PictureAccentList"/>
    <dgm:cxn modelId="{7D893ED9-1E02-4261-BB32-65145ACB0629}" type="presParOf" srcId="{2E14593E-2729-405D-8947-2B8C22E786AD}" destId="{CA3BB46C-AC18-4E1D-9782-822485A98761}" srcOrd="1" destOrd="0" presId="urn:microsoft.com/office/officeart/2008/layout/PictureAccentList"/>
    <dgm:cxn modelId="{D55D0E39-F2CC-436E-A97C-61840F6B3179}" type="presParOf" srcId="{CA3BB46C-AC18-4E1D-9782-822485A98761}" destId="{E07F05A1-437D-41E0-8CCC-2E77894B45E2}" srcOrd="0" destOrd="0" presId="urn:microsoft.com/office/officeart/2008/layout/PictureAccentList"/>
    <dgm:cxn modelId="{18D13FE4-6451-4F45-80E2-6CC0B5AD5A5A}" type="presParOf" srcId="{CA3BB46C-AC18-4E1D-9782-822485A98761}" destId="{DE55098D-13B1-4067-8E8E-A9A7709EE971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CA8B49-ED23-4314-8E26-F5936A2EC46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9D29E4-3258-4C45-BB2B-8CD6D3EDA45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технологи программированного обучения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E8753A-A23D-4077-9384-22E3FBA3EF44}" type="parTrans" cxnId="{236BEF6C-94D4-4C49-9B89-408DEE416256}">
      <dgm:prSet/>
      <dgm:spPr/>
      <dgm:t>
        <a:bodyPr/>
        <a:lstStyle/>
        <a:p>
          <a:endParaRPr lang="ru-RU"/>
        </a:p>
      </dgm:t>
    </dgm:pt>
    <dgm:pt modelId="{3CB01336-54C9-4C13-8CE1-88E02A6148F3}" type="sibTrans" cxnId="{236BEF6C-94D4-4C49-9B89-408DEE416256}">
      <dgm:prSet/>
      <dgm:spPr/>
      <dgm:t>
        <a:bodyPr/>
        <a:lstStyle/>
        <a:p>
          <a:endParaRPr lang="ru-RU"/>
        </a:p>
      </dgm:t>
    </dgm:pt>
    <dgm:pt modelId="{128C7B65-5733-4312-8FA3-918FBE4A3579}">
      <dgm:prSet phldrT="[Текст]" custT="1"/>
      <dgm:spPr/>
      <dgm:t>
        <a:bodyPr/>
        <a:lstStyle/>
        <a:p>
          <a:r>
            <a: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алгоритмов: 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Для самостоятельного изучения теоретического материала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Для  работы с текстом (сжатое изложение, пересказ, эссе, сочинение различных видов)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996D57-16AF-4F31-A89D-1F259A9BB342}" type="parTrans" cxnId="{14B632CD-FA09-453E-99E0-B80C365352FE}">
      <dgm:prSet/>
      <dgm:spPr/>
      <dgm:t>
        <a:bodyPr/>
        <a:lstStyle/>
        <a:p>
          <a:endParaRPr lang="ru-RU"/>
        </a:p>
      </dgm:t>
    </dgm:pt>
    <dgm:pt modelId="{A8B43BBC-5F33-4256-B307-7952ACD3AD87}" type="sibTrans" cxnId="{14B632CD-FA09-453E-99E0-B80C365352FE}">
      <dgm:prSet/>
      <dgm:spPr/>
      <dgm:t>
        <a:bodyPr/>
        <a:lstStyle/>
        <a:p>
          <a:endParaRPr lang="ru-RU"/>
        </a:p>
      </dgm:t>
    </dgm:pt>
    <dgm:pt modelId="{2B1BEC8F-2690-496B-ACE5-0D57D1D9D64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презентаций обучающимися с использованием гиперссылок (уровень понимания учащимися материала)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6499D1-B5DE-4A5D-BCA3-3BB5D7ECCDC4}" type="parTrans" cxnId="{F980B115-58C4-4836-9175-9A21DA9B4C5A}">
      <dgm:prSet/>
      <dgm:spPr/>
      <dgm:t>
        <a:bodyPr/>
        <a:lstStyle/>
        <a:p>
          <a:endParaRPr lang="ru-RU"/>
        </a:p>
      </dgm:t>
    </dgm:pt>
    <dgm:pt modelId="{2106F4E0-DE54-416E-922A-8A84499DE356}" type="sibTrans" cxnId="{F980B115-58C4-4836-9175-9A21DA9B4C5A}">
      <dgm:prSet/>
      <dgm:spPr/>
      <dgm:t>
        <a:bodyPr/>
        <a:lstStyle/>
        <a:p>
          <a:endParaRPr lang="ru-RU"/>
        </a:p>
      </dgm:t>
    </dgm:pt>
    <dgm:pt modelId="{8C1B8D02-A134-4448-91B3-D4391DD7ABC1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индивидуальных заданий на основе алгоритма с учетом возрастных особенностей и уровня усвоения материала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EA6BC7-EA35-4375-BE48-31E5EF4A6C90}" type="parTrans" cxnId="{95D08135-B1A5-4282-8D62-0DC6B011C3C7}">
      <dgm:prSet/>
      <dgm:spPr/>
      <dgm:t>
        <a:bodyPr/>
        <a:lstStyle/>
        <a:p>
          <a:endParaRPr lang="ru-RU"/>
        </a:p>
      </dgm:t>
    </dgm:pt>
    <dgm:pt modelId="{4D762C53-5F80-4E15-90F4-C560841A11B2}" type="sibTrans" cxnId="{95D08135-B1A5-4282-8D62-0DC6B011C3C7}">
      <dgm:prSet/>
      <dgm:spPr/>
      <dgm:t>
        <a:bodyPr/>
        <a:lstStyle/>
        <a:p>
          <a:endParaRPr lang="ru-RU"/>
        </a:p>
      </dgm:t>
    </dgm:pt>
    <dgm:pt modelId="{3304F881-07E4-4FE5-BEC3-74D8C0B31AC2}" type="pres">
      <dgm:prSet presAssocID="{8ACA8B49-ED23-4314-8E26-F5936A2EC46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4594CA-C592-483B-9055-A1EEB75D93DE}" type="pres">
      <dgm:prSet presAssocID="{DC9D29E4-3258-4C45-BB2B-8CD6D3EDA45E}" presName="root1" presStyleCnt="0"/>
      <dgm:spPr/>
    </dgm:pt>
    <dgm:pt modelId="{AE89EA13-4F7B-49D3-A6E9-2CF8EF014FAF}" type="pres">
      <dgm:prSet presAssocID="{DC9D29E4-3258-4C45-BB2B-8CD6D3EDA45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391EEC-FD8C-4B35-AC12-C6E8706CE2F4}" type="pres">
      <dgm:prSet presAssocID="{DC9D29E4-3258-4C45-BB2B-8CD6D3EDA45E}" presName="level2hierChild" presStyleCnt="0"/>
      <dgm:spPr/>
    </dgm:pt>
    <dgm:pt modelId="{7CABC2F5-CAB1-41C5-8D60-ECA1B933A6AE}" type="pres">
      <dgm:prSet presAssocID="{CA996D57-16AF-4F31-A89D-1F259A9BB342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4C2EFE02-FC9A-47FD-9805-6F7A7B9A6BF4}" type="pres">
      <dgm:prSet presAssocID="{CA996D57-16AF-4F31-A89D-1F259A9BB34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38E3FC3C-EAC1-4BD5-8545-F9ACED5792D1}" type="pres">
      <dgm:prSet presAssocID="{128C7B65-5733-4312-8FA3-918FBE4A3579}" presName="root2" presStyleCnt="0"/>
      <dgm:spPr/>
    </dgm:pt>
    <dgm:pt modelId="{E59EE052-ADA2-45E3-A5EF-149C93FF7B3C}" type="pres">
      <dgm:prSet presAssocID="{128C7B65-5733-4312-8FA3-918FBE4A3579}" presName="LevelTwoTextNode" presStyleLbl="node2" presStyleIdx="0" presStyleCnt="3" custScaleX="127681" custScaleY="1525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62F657-B764-4E02-8756-5DB60E14E8DD}" type="pres">
      <dgm:prSet presAssocID="{128C7B65-5733-4312-8FA3-918FBE4A3579}" presName="level3hierChild" presStyleCnt="0"/>
      <dgm:spPr/>
    </dgm:pt>
    <dgm:pt modelId="{771857D0-5300-4095-97C7-2DB5F2723049}" type="pres">
      <dgm:prSet presAssocID="{B66499D1-B5DE-4A5D-BCA3-3BB5D7ECCDC4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E8D5AFB1-E657-4BF7-A30C-53560936A496}" type="pres">
      <dgm:prSet presAssocID="{B66499D1-B5DE-4A5D-BCA3-3BB5D7ECCDC4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C075721-F0EA-4C6D-B992-AC98E1684BA4}" type="pres">
      <dgm:prSet presAssocID="{2B1BEC8F-2690-496B-ACE5-0D57D1D9D64E}" presName="root2" presStyleCnt="0"/>
      <dgm:spPr/>
    </dgm:pt>
    <dgm:pt modelId="{70E61568-8788-4CF4-9FD2-1FAB8D025679}" type="pres">
      <dgm:prSet presAssocID="{2B1BEC8F-2690-496B-ACE5-0D57D1D9D64E}" presName="LevelTwoTextNode" presStyleLbl="node2" presStyleIdx="1" presStyleCnt="3" custScaleX="127681" custScaleY="115059" custLinFactNeighborX="1021" custLinFactNeighborY="-3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B7ACA5-331D-4C78-B4F3-CDA5B955544F}" type="pres">
      <dgm:prSet presAssocID="{2B1BEC8F-2690-496B-ACE5-0D57D1D9D64E}" presName="level3hierChild" presStyleCnt="0"/>
      <dgm:spPr/>
    </dgm:pt>
    <dgm:pt modelId="{C5861A6D-2BB7-4A42-AB15-DB0DBBC4BD7F}" type="pres">
      <dgm:prSet presAssocID="{39EA6BC7-EA35-4375-BE48-31E5EF4A6C90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21E9517A-58D7-4C78-8579-74A9F8974013}" type="pres">
      <dgm:prSet presAssocID="{39EA6BC7-EA35-4375-BE48-31E5EF4A6C9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9F511625-86D7-4743-A339-D5C96A28A060}" type="pres">
      <dgm:prSet presAssocID="{8C1B8D02-A134-4448-91B3-D4391DD7ABC1}" presName="root2" presStyleCnt="0"/>
      <dgm:spPr/>
    </dgm:pt>
    <dgm:pt modelId="{7A1EC5A7-3EE0-48D3-A7A3-638311C58574}" type="pres">
      <dgm:prSet presAssocID="{8C1B8D02-A134-4448-91B3-D4391DD7ABC1}" presName="LevelTwoTextNode" presStyleLbl="node2" presStyleIdx="2" presStyleCnt="3" custScaleX="132717" custScaleY="1102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7E825A-1DFA-45E8-83F7-74E86FEEC347}" type="pres">
      <dgm:prSet presAssocID="{8C1B8D02-A134-4448-91B3-D4391DD7ABC1}" presName="level3hierChild" presStyleCnt="0"/>
      <dgm:spPr/>
    </dgm:pt>
  </dgm:ptLst>
  <dgm:cxnLst>
    <dgm:cxn modelId="{4BE5D71C-52E1-422A-ACC5-333C49EBBDA1}" type="presOf" srcId="{39EA6BC7-EA35-4375-BE48-31E5EF4A6C90}" destId="{21E9517A-58D7-4C78-8579-74A9F8974013}" srcOrd="1" destOrd="0" presId="urn:microsoft.com/office/officeart/2008/layout/HorizontalMultiLevelHierarchy"/>
    <dgm:cxn modelId="{024AAC17-26B1-4590-819F-B0CE355B1585}" type="presOf" srcId="{128C7B65-5733-4312-8FA3-918FBE4A3579}" destId="{E59EE052-ADA2-45E3-A5EF-149C93FF7B3C}" srcOrd="0" destOrd="0" presId="urn:microsoft.com/office/officeart/2008/layout/HorizontalMultiLevelHierarchy"/>
    <dgm:cxn modelId="{06FB8C94-7A8C-45B1-B85E-CC3EC93E7ED6}" type="presOf" srcId="{CA996D57-16AF-4F31-A89D-1F259A9BB342}" destId="{7CABC2F5-CAB1-41C5-8D60-ECA1B933A6AE}" srcOrd="0" destOrd="0" presId="urn:microsoft.com/office/officeart/2008/layout/HorizontalMultiLevelHierarchy"/>
    <dgm:cxn modelId="{3A12F042-B5CE-4FD1-81F3-4AD379F3918F}" type="presOf" srcId="{39EA6BC7-EA35-4375-BE48-31E5EF4A6C90}" destId="{C5861A6D-2BB7-4A42-AB15-DB0DBBC4BD7F}" srcOrd="0" destOrd="0" presId="urn:microsoft.com/office/officeart/2008/layout/HorizontalMultiLevelHierarchy"/>
    <dgm:cxn modelId="{DB96E5FA-0645-4161-999F-677A28F59B7C}" type="presOf" srcId="{B66499D1-B5DE-4A5D-BCA3-3BB5D7ECCDC4}" destId="{E8D5AFB1-E657-4BF7-A30C-53560936A496}" srcOrd="1" destOrd="0" presId="urn:microsoft.com/office/officeart/2008/layout/HorizontalMultiLevelHierarchy"/>
    <dgm:cxn modelId="{7100D76E-BCF0-4B49-BEE6-995CD66B1CB5}" type="presOf" srcId="{CA996D57-16AF-4F31-A89D-1F259A9BB342}" destId="{4C2EFE02-FC9A-47FD-9805-6F7A7B9A6BF4}" srcOrd="1" destOrd="0" presId="urn:microsoft.com/office/officeart/2008/layout/HorizontalMultiLevelHierarchy"/>
    <dgm:cxn modelId="{DFFE0E2F-352B-407C-AEF0-068A02E3B036}" type="presOf" srcId="{8C1B8D02-A134-4448-91B3-D4391DD7ABC1}" destId="{7A1EC5A7-3EE0-48D3-A7A3-638311C58574}" srcOrd="0" destOrd="0" presId="urn:microsoft.com/office/officeart/2008/layout/HorizontalMultiLevelHierarchy"/>
    <dgm:cxn modelId="{4CF84221-858D-4AE8-9640-218281633753}" type="presOf" srcId="{2B1BEC8F-2690-496B-ACE5-0D57D1D9D64E}" destId="{70E61568-8788-4CF4-9FD2-1FAB8D025679}" srcOrd="0" destOrd="0" presId="urn:microsoft.com/office/officeart/2008/layout/HorizontalMultiLevelHierarchy"/>
    <dgm:cxn modelId="{14B632CD-FA09-453E-99E0-B80C365352FE}" srcId="{DC9D29E4-3258-4C45-BB2B-8CD6D3EDA45E}" destId="{128C7B65-5733-4312-8FA3-918FBE4A3579}" srcOrd="0" destOrd="0" parTransId="{CA996D57-16AF-4F31-A89D-1F259A9BB342}" sibTransId="{A8B43BBC-5F33-4256-B307-7952ACD3AD87}"/>
    <dgm:cxn modelId="{C9111ACA-999A-4BD3-AB21-D87B26F356C8}" type="presOf" srcId="{8ACA8B49-ED23-4314-8E26-F5936A2EC465}" destId="{3304F881-07E4-4FE5-BEC3-74D8C0B31AC2}" srcOrd="0" destOrd="0" presId="urn:microsoft.com/office/officeart/2008/layout/HorizontalMultiLevelHierarchy"/>
    <dgm:cxn modelId="{35714A99-30F4-476A-874D-CF80D077BDEF}" type="presOf" srcId="{DC9D29E4-3258-4C45-BB2B-8CD6D3EDA45E}" destId="{AE89EA13-4F7B-49D3-A6E9-2CF8EF014FAF}" srcOrd="0" destOrd="0" presId="urn:microsoft.com/office/officeart/2008/layout/HorizontalMultiLevelHierarchy"/>
    <dgm:cxn modelId="{F980B115-58C4-4836-9175-9A21DA9B4C5A}" srcId="{DC9D29E4-3258-4C45-BB2B-8CD6D3EDA45E}" destId="{2B1BEC8F-2690-496B-ACE5-0D57D1D9D64E}" srcOrd="1" destOrd="0" parTransId="{B66499D1-B5DE-4A5D-BCA3-3BB5D7ECCDC4}" sibTransId="{2106F4E0-DE54-416E-922A-8A84499DE356}"/>
    <dgm:cxn modelId="{236BEF6C-94D4-4C49-9B89-408DEE416256}" srcId="{8ACA8B49-ED23-4314-8E26-F5936A2EC465}" destId="{DC9D29E4-3258-4C45-BB2B-8CD6D3EDA45E}" srcOrd="0" destOrd="0" parTransId="{43E8753A-A23D-4077-9384-22E3FBA3EF44}" sibTransId="{3CB01336-54C9-4C13-8CE1-88E02A6148F3}"/>
    <dgm:cxn modelId="{95D08135-B1A5-4282-8D62-0DC6B011C3C7}" srcId="{DC9D29E4-3258-4C45-BB2B-8CD6D3EDA45E}" destId="{8C1B8D02-A134-4448-91B3-D4391DD7ABC1}" srcOrd="2" destOrd="0" parTransId="{39EA6BC7-EA35-4375-BE48-31E5EF4A6C90}" sibTransId="{4D762C53-5F80-4E15-90F4-C560841A11B2}"/>
    <dgm:cxn modelId="{A12B01FC-2F07-4CEF-8B7B-4876FDD2C714}" type="presOf" srcId="{B66499D1-B5DE-4A5D-BCA3-3BB5D7ECCDC4}" destId="{771857D0-5300-4095-97C7-2DB5F2723049}" srcOrd="0" destOrd="0" presId="urn:microsoft.com/office/officeart/2008/layout/HorizontalMultiLevelHierarchy"/>
    <dgm:cxn modelId="{13C8B9B7-CF27-43D8-9C69-92338C0FE926}" type="presParOf" srcId="{3304F881-07E4-4FE5-BEC3-74D8C0B31AC2}" destId="{BE4594CA-C592-483B-9055-A1EEB75D93DE}" srcOrd="0" destOrd="0" presId="urn:microsoft.com/office/officeart/2008/layout/HorizontalMultiLevelHierarchy"/>
    <dgm:cxn modelId="{A7E8D469-F2B4-41B6-B5BC-AF9C35C96D6A}" type="presParOf" srcId="{BE4594CA-C592-483B-9055-A1EEB75D93DE}" destId="{AE89EA13-4F7B-49D3-A6E9-2CF8EF014FAF}" srcOrd="0" destOrd="0" presId="urn:microsoft.com/office/officeart/2008/layout/HorizontalMultiLevelHierarchy"/>
    <dgm:cxn modelId="{222077EC-67BE-432C-A385-03AB8B0E2F9C}" type="presParOf" srcId="{BE4594CA-C592-483B-9055-A1EEB75D93DE}" destId="{19391EEC-FD8C-4B35-AC12-C6E8706CE2F4}" srcOrd="1" destOrd="0" presId="urn:microsoft.com/office/officeart/2008/layout/HorizontalMultiLevelHierarchy"/>
    <dgm:cxn modelId="{45945D94-1792-4582-8991-212466CE93A6}" type="presParOf" srcId="{19391EEC-FD8C-4B35-AC12-C6E8706CE2F4}" destId="{7CABC2F5-CAB1-41C5-8D60-ECA1B933A6AE}" srcOrd="0" destOrd="0" presId="urn:microsoft.com/office/officeart/2008/layout/HorizontalMultiLevelHierarchy"/>
    <dgm:cxn modelId="{331D32DE-3D90-48C5-AC97-8C7F0BBBB154}" type="presParOf" srcId="{7CABC2F5-CAB1-41C5-8D60-ECA1B933A6AE}" destId="{4C2EFE02-FC9A-47FD-9805-6F7A7B9A6BF4}" srcOrd="0" destOrd="0" presId="urn:microsoft.com/office/officeart/2008/layout/HorizontalMultiLevelHierarchy"/>
    <dgm:cxn modelId="{9C109B24-B5DD-4B1A-ACA6-EA9BD38217B4}" type="presParOf" srcId="{19391EEC-FD8C-4B35-AC12-C6E8706CE2F4}" destId="{38E3FC3C-EAC1-4BD5-8545-F9ACED5792D1}" srcOrd="1" destOrd="0" presId="urn:microsoft.com/office/officeart/2008/layout/HorizontalMultiLevelHierarchy"/>
    <dgm:cxn modelId="{6D01B5A7-D76C-4174-9F6D-FA1AB407DC58}" type="presParOf" srcId="{38E3FC3C-EAC1-4BD5-8545-F9ACED5792D1}" destId="{E59EE052-ADA2-45E3-A5EF-149C93FF7B3C}" srcOrd="0" destOrd="0" presId="urn:microsoft.com/office/officeart/2008/layout/HorizontalMultiLevelHierarchy"/>
    <dgm:cxn modelId="{DFA3C424-5049-41A0-A6C2-D19CAE50B0C2}" type="presParOf" srcId="{38E3FC3C-EAC1-4BD5-8545-F9ACED5792D1}" destId="{EE62F657-B764-4E02-8756-5DB60E14E8DD}" srcOrd="1" destOrd="0" presId="urn:microsoft.com/office/officeart/2008/layout/HorizontalMultiLevelHierarchy"/>
    <dgm:cxn modelId="{2D8A0B6E-13F2-4025-84B8-1972E26A1F91}" type="presParOf" srcId="{19391EEC-FD8C-4B35-AC12-C6E8706CE2F4}" destId="{771857D0-5300-4095-97C7-2DB5F2723049}" srcOrd="2" destOrd="0" presId="urn:microsoft.com/office/officeart/2008/layout/HorizontalMultiLevelHierarchy"/>
    <dgm:cxn modelId="{F2624E1B-1593-4388-9707-84ED967CB662}" type="presParOf" srcId="{771857D0-5300-4095-97C7-2DB5F2723049}" destId="{E8D5AFB1-E657-4BF7-A30C-53560936A496}" srcOrd="0" destOrd="0" presId="urn:microsoft.com/office/officeart/2008/layout/HorizontalMultiLevelHierarchy"/>
    <dgm:cxn modelId="{BE83A145-FD33-45C2-BA3D-0DA100E32A44}" type="presParOf" srcId="{19391EEC-FD8C-4B35-AC12-C6E8706CE2F4}" destId="{3C075721-F0EA-4C6D-B992-AC98E1684BA4}" srcOrd="3" destOrd="0" presId="urn:microsoft.com/office/officeart/2008/layout/HorizontalMultiLevelHierarchy"/>
    <dgm:cxn modelId="{0EC39F03-03F2-4EC0-B0BF-97D1D3D80B78}" type="presParOf" srcId="{3C075721-F0EA-4C6D-B992-AC98E1684BA4}" destId="{70E61568-8788-4CF4-9FD2-1FAB8D025679}" srcOrd="0" destOrd="0" presId="urn:microsoft.com/office/officeart/2008/layout/HorizontalMultiLevelHierarchy"/>
    <dgm:cxn modelId="{414E5A8B-8094-47CE-9886-F452753299AB}" type="presParOf" srcId="{3C075721-F0EA-4C6D-B992-AC98E1684BA4}" destId="{23B7ACA5-331D-4C78-B4F3-CDA5B955544F}" srcOrd="1" destOrd="0" presId="urn:microsoft.com/office/officeart/2008/layout/HorizontalMultiLevelHierarchy"/>
    <dgm:cxn modelId="{FAEB3E95-D4F5-4FDA-9245-89060B245228}" type="presParOf" srcId="{19391EEC-FD8C-4B35-AC12-C6E8706CE2F4}" destId="{C5861A6D-2BB7-4A42-AB15-DB0DBBC4BD7F}" srcOrd="4" destOrd="0" presId="urn:microsoft.com/office/officeart/2008/layout/HorizontalMultiLevelHierarchy"/>
    <dgm:cxn modelId="{7C138B83-898B-43F4-BE05-F9CB6879D264}" type="presParOf" srcId="{C5861A6D-2BB7-4A42-AB15-DB0DBBC4BD7F}" destId="{21E9517A-58D7-4C78-8579-74A9F8974013}" srcOrd="0" destOrd="0" presId="urn:microsoft.com/office/officeart/2008/layout/HorizontalMultiLevelHierarchy"/>
    <dgm:cxn modelId="{2CCE5219-1A29-4895-A092-AD3CFA9E7AFA}" type="presParOf" srcId="{19391EEC-FD8C-4B35-AC12-C6E8706CE2F4}" destId="{9F511625-86D7-4743-A339-D5C96A28A060}" srcOrd="5" destOrd="0" presId="urn:microsoft.com/office/officeart/2008/layout/HorizontalMultiLevelHierarchy"/>
    <dgm:cxn modelId="{F4E34C82-F54A-411B-9B6E-2B13663E2DE2}" type="presParOf" srcId="{9F511625-86D7-4743-A339-D5C96A28A060}" destId="{7A1EC5A7-3EE0-48D3-A7A3-638311C58574}" srcOrd="0" destOrd="0" presId="urn:microsoft.com/office/officeart/2008/layout/HorizontalMultiLevelHierarchy"/>
    <dgm:cxn modelId="{3AEE2DC4-DB6B-4CC2-9816-8AC5331D1BFA}" type="presParOf" srcId="{9F511625-86D7-4743-A339-D5C96A28A060}" destId="{467E825A-1DFA-45E8-83F7-74E86FEEC34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62C51-B98A-4069-BD7B-6F4162465649}">
      <dsp:nvSpPr>
        <dsp:cNvPr id="0" name=""/>
        <dsp:cNvSpPr/>
      </dsp:nvSpPr>
      <dsp:spPr>
        <a:xfrm rot="16200000">
          <a:off x="594066" y="-594066"/>
          <a:ext cx="2160240" cy="33483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индивидуальный темп обучения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" y="1"/>
        <a:ext cx="3348372" cy="1620180"/>
      </dsp:txXfrm>
    </dsp:sp>
    <dsp:sp modelId="{78ACD87D-FE4E-43B1-91B0-BA8BD33D4BDE}">
      <dsp:nvSpPr>
        <dsp:cNvPr id="0" name=""/>
        <dsp:cNvSpPr/>
      </dsp:nvSpPr>
      <dsp:spPr>
        <a:xfrm>
          <a:off x="3312377" y="0"/>
          <a:ext cx="3348372" cy="216024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0" i="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усвоения большего объёма знаний </a:t>
          </a:r>
          <a:endParaRPr lang="ru-RU" sz="1600" b="0" i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12377" y="0"/>
        <a:ext cx="3348372" cy="1620180"/>
      </dsp:txXfrm>
    </dsp:sp>
    <dsp:sp modelId="{9B8BE2CC-E45E-4104-B896-A763F6B7813A}">
      <dsp:nvSpPr>
        <dsp:cNvPr id="0" name=""/>
        <dsp:cNvSpPr/>
      </dsp:nvSpPr>
      <dsp:spPr>
        <a:xfrm rot="10800000">
          <a:off x="0" y="2160240"/>
          <a:ext cx="3348372" cy="216024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высокий уровень самостоятельности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700299"/>
        <a:ext cx="3348372" cy="1620180"/>
      </dsp:txXfrm>
    </dsp:sp>
    <dsp:sp modelId="{65DA5942-E613-4863-A553-B91EDBC1BF7C}">
      <dsp:nvSpPr>
        <dsp:cNvPr id="0" name=""/>
        <dsp:cNvSpPr/>
      </dsp:nvSpPr>
      <dsp:spPr>
        <a:xfrm rot="5400000">
          <a:off x="3942438" y="1566174"/>
          <a:ext cx="2160240" cy="33483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пошаговый контроль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348372" y="2700300"/>
        <a:ext cx="3348372" cy="1620180"/>
      </dsp:txXfrm>
    </dsp:sp>
    <dsp:sp modelId="{101485ED-DF15-4A6F-983F-5E6479561F8C}">
      <dsp:nvSpPr>
        <dsp:cNvPr id="0" name=""/>
        <dsp:cNvSpPr/>
      </dsp:nvSpPr>
      <dsp:spPr>
        <a:xfrm>
          <a:off x="1890845" y="1117367"/>
          <a:ext cx="2915052" cy="195481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Система методов и средств обучения, основой которого выступает самостоятельное приобретение знаний и навыков учащимися за счет пошагового усвоения материала.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86271" y="1212793"/>
        <a:ext cx="2724200" cy="1763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A1905-D703-4873-95EB-0E1D6D23AA8C}">
      <dsp:nvSpPr>
        <dsp:cNvPr id="0" name=""/>
        <dsp:cNvSpPr/>
      </dsp:nvSpPr>
      <dsp:spPr>
        <a:xfrm>
          <a:off x="468774" y="538"/>
          <a:ext cx="5998883" cy="12043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Выделение</a:t>
          </a:r>
          <a:r>
            <a:rPr lang="ru-RU" sz="16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логических приемов мышления, указание рациональных способов познавательной деятельности, возможность самоконтроля 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4048" y="35812"/>
        <a:ext cx="5928335" cy="1133796"/>
      </dsp:txXfrm>
    </dsp:sp>
    <dsp:sp modelId="{D846C3D5-9855-40D3-9897-45F8CD96A327}">
      <dsp:nvSpPr>
        <dsp:cNvPr id="0" name=""/>
        <dsp:cNvSpPr/>
      </dsp:nvSpPr>
      <dsp:spPr>
        <a:xfrm>
          <a:off x="333120" y="1506885"/>
          <a:ext cx="987402" cy="98740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AD00D-3453-495F-B6B2-B3368F22B10B}">
      <dsp:nvSpPr>
        <dsp:cNvPr id="0" name=""/>
        <dsp:cNvSpPr/>
      </dsp:nvSpPr>
      <dsp:spPr>
        <a:xfrm>
          <a:off x="1451347" y="1382616"/>
          <a:ext cx="4959558" cy="136651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в полной мере использовать ИКТ на уроках (повышение интереса обучающихся к предмету, организация дистанционного обучения – реализация программы «Доступная среда»)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18067" y="1449336"/>
        <a:ext cx="4826118" cy="1233075"/>
      </dsp:txXfrm>
    </dsp:sp>
    <dsp:sp modelId="{E07F05A1-437D-41E0-8CCC-2E77894B45E2}">
      <dsp:nvSpPr>
        <dsp:cNvPr id="0" name=""/>
        <dsp:cNvSpPr/>
      </dsp:nvSpPr>
      <dsp:spPr>
        <a:xfrm>
          <a:off x="333119" y="3359351"/>
          <a:ext cx="987402" cy="98740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5098D-13B1-4067-8E8E-A9A7709EE971}">
      <dsp:nvSpPr>
        <dsp:cNvPr id="0" name=""/>
        <dsp:cNvSpPr/>
      </dsp:nvSpPr>
      <dsp:spPr>
        <a:xfrm>
          <a:off x="1466727" y="2867620"/>
          <a:ext cx="4944178" cy="188436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Активизация познавательной и самостоятельной деятельности учащихся, закрепление пассивных знаний обучающихся, развитие следующих компетенций: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Учебно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–познавательные компетенции (способность действовать на основе имеющихся знаний)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Информационные компетенции (отбирать информацию по предложенной теме)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Коммуникативные компетенции (составление алгоритмов в группе)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ИКТ-компетенции обучающихся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58731" y="2959624"/>
        <a:ext cx="4760170" cy="17003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61A6D-2BB7-4A42-AB15-DB0DBBC4BD7F}">
      <dsp:nvSpPr>
        <dsp:cNvPr id="0" name=""/>
        <dsp:cNvSpPr/>
      </dsp:nvSpPr>
      <dsp:spPr>
        <a:xfrm>
          <a:off x="1875978" y="2464594"/>
          <a:ext cx="613174" cy="1484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6587" y="0"/>
              </a:lnTo>
              <a:lnTo>
                <a:pt x="306587" y="1484307"/>
              </a:lnTo>
              <a:lnTo>
                <a:pt x="613174" y="1484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42416" y="3166598"/>
        <a:ext cx="80298" cy="80298"/>
      </dsp:txXfrm>
    </dsp:sp>
    <dsp:sp modelId="{771857D0-5300-4095-97C7-2DB5F2723049}">
      <dsp:nvSpPr>
        <dsp:cNvPr id="0" name=""/>
        <dsp:cNvSpPr/>
      </dsp:nvSpPr>
      <dsp:spPr>
        <a:xfrm>
          <a:off x="1875978" y="2464594"/>
          <a:ext cx="644477" cy="161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238" y="0"/>
              </a:lnTo>
              <a:lnTo>
                <a:pt x="322238" y="161149"/>
              </a:lnTo>
              <a:lnTo>
                <a:pt x="644477" y="1611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81609" y="2528560"/>
        <a:ext cx="33215" cy="33215"/>
      </dsp:txXfrm>
    </dsp:sp>
    <dsp:sp modelId="{7CABC2F5-CAB1-41C5-8D60-ECA1B933A6AE}">
      <dsp:nvSpPr>
        <dsp:cNvPr id="0" name=""/>
        <dsp:cNvSpPr/>
      </dsp:nvSpPr>
      <dsp:spPr>
        <a:xfrm>
          <a:off x="1875978" y="1177805"/>
          <a:ext cx="613174" cy="1286788"/>
        </a:xfrm>
        <a:custGeom>
          <a:avLst/>
          <a:gdLst/>
          <a:ahLst/>
          <a:cxnLst/>
          <a:rect l="0" t="0" r="0" b="0"/>
          <a:pathLst>
            <a:path>
              <a:moveTo>
                <a:pt x="0" y="1286788"/>
              </a:moveTo>
              <a:lnTo>
                <a:pt x="306587" y="1286788"/>
              </a:lnTo>
              <a:lnTo>
                <a:pt x="306587" y="0"/>
              </a:lnTo>
              <a:lnTo>
                <a:pt x="61317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46930" y="1785564"/>
        <a:ext cx="71270" cy="71270"/>
      </dsp:txXfrm>
    </dsp:sp>
    <dsp:sp modelId="{AE89EA13-4F7B-49D3-A6E9-2CF8EF014FAF}">
      <dsp:nvSpPr>
        <dsp:cNvPr id="0" name=""/>
        <dsp:cNvSpPr/>
      </dsp:nvSpPr>
      <dsp:spPr>
        <a:xfrm rot="16200000">
          <a:off x="-1051162" y="1997235"/>
          <a:ext cx="4919565" cy="9347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технологи программированного обучения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051162" y="1997235"/>
        <a:ext cx="4919565" cy="934717"/>
      </dsp:txXfrm>
    </dsp:sp>
    <dsp:sp modelId="{E59EE052-ADA2-45E3-A5EF-149C93FF7B3C}">
      <dsp:nvSpPr>
        <dsp:cNvPr id="0" name=""/>
        <dsp:cNvSpPr/>
      </dsp:nvSpPr>
      <dsp:spPr>
        <a:xfrm>
          <a:off x="2489153" y="464915"/>
          <a:ext cx="3914537" cy="1425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алгоритмов: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Для самостоятельного изучения теоретического материала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Для  работы с текстом (сжатое изложение, пересказ, эссе, сочинение различных видов)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9153" y="464915"/>
        <a:ext cx="3914537" cy="1425780"/>
      </dsp:txXfrm>
    </dsp:sp>
    <dsp:sp modelId="{70E61568-8788-4CF4-9FD2-1FAB8D025679}">
      <dsp:nvSpPr>
        <dsp:cNvPr id="0" name=""/>
        <dsp:cNvSpPr/>
      </dsp:nvSpPr>
      <dsp:spPr>
        <a:xfrm>
          <a:off x="2520456" y="2088005"/>
          <a:ext cx="3914537" cy="1075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презентаций обучающимися с использованием гиперссылок (уровень понимания учащимися материала)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456" y="2088005"/>
        <a:ext cx="3914537" cy="1075476"/>
      </dsp:txXfrm>
    </dsp:sp>
    <dsp:sp modelId="{7A1EC5A7-3EE0-48D3-A7A3-638311C58574}">
      <dsp:nvSpPr>
        <dsp:cNvPr id="0" name=""/>
        <dsp:cNvSpPr/>
      </dsp:nvSpPr>
      <dsp:spPr>
        <a:xfrm>
          <a:off x="2489153" y="3433531"/>
          <a:ext cx="4068934" cy="103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индивидуальных заданий на основе алгоритма с учетом возрастных особенностей и уровня усвоения материала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9153" y="3433531"/>
        <a:ext cx="4068934" cy="103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642556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du-teacherzv.ucoz.ru/" TargetMode="External"/><Relationship Id="rId2" Type="http://schemas.openxmlformats.org/officeDocument/2006/relationships/hyperlink" Target="http://www.imc-new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rusedu.info/" TargetMode="External"/><Relationship Id="rId5" Type="http://schemas.openxmlformats.org/officeDocument/2006/relationships/hyperlink" Target="http://knowledge.allbest.ru/" TargetMode="External"/><Relationship Id="rId4" Type="http://schemas.openxmlformats.org/officeDocument/2006/relationships/hyperlink" Target="http://pedsovet.s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ВИЗИТНАЯ КАРТОЧКА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1600200"/>
            <a:ext cx="3236168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Педагогический стаж – 11 лет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Чиркова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Оксана </a:t>
            </a:r>
          </a:p>
          <a:p>
            <a:pPr marL="0" indent="0">
              <a:buNone/>
            </a:pPr>
            <a:r>
              <a:rPr lang="ru-RU" dirty="0" smtClean="0"/>
              <a:t>Александровна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учитель русского языка и литературы МБОУ СОШ № 51 </a:t>
            </a:r>
            <a:r>
              <a:rPr lang="ru-RU" dirty="0" err="1" smtClean="0"/>
              <a:t>Канавинского</a:t>
            </a:r>
            <a:r>
              <a:rPr lang="ru-RU" dirty="0" smtClean="0"/>
              <a:t> района города Нижнего Новгорода </a:t>
            </a:r>
            <a:endParaRPr lang="ru-RU" dirty="0"/>
          </a:p>
        </p:txBody>
      </p:sp>
      <p:pic>
        <p:nvPicPr>
          <p:cNvPr id="1026" name="Picture 2" descr="C:\Users\Школа\Desktop\аттестация\a_63b486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288032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5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14414" y="428604"/>
            <a:ext cx="7472386" cy="571504"/>
          </a:xfrm>
        </p:spPr>
        <p:txBody>
          <a:bodyPr/>
          <a:lstStyle/>
          <a:p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Соответствие возрастным особенностям</a:t>
            </a:r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143000" y="1000125"/>
          <a:ext cx="7543800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794"/>
                <a:gridCol w="2000264"/>
                <a:gridCol w="47577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Виды алгоритмов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 заданий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Линейный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Выписать слово с ошибкой, исправить</a:t>
                      </a:r>
                      <a:r>
                        <a:rPr lang="ru-RU" sz="1400" baseline="0" dirty="0" smtClean="0"/>
                        <a:t> её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/>
                        <a:t>Выполнить морфемный разбор слова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/>
                        <a:t>Определить морфему, в которой была допущена ошибка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/>
                        <a:t>Определить вид орфограммы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/>
                        <a:t>Привести 3 примера на эту орфограмму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Адаптивный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Определить часть речи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Определить лексическое значение слова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Выделить основу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Написать слово, от которого образовано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Найти</a:t>
                      </a:r>
                      <a:r>
                        <a:rPr lang="ru-RU" sz="1400" baseline="0" dirty="0" smtClean="0"/>
                        <a:t> морфему, с помощью которой образовано слово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/>
                        <a:t>Определить способ словообразования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Разветвленный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hlinkClick r:id="rId2" action="ppaction://hlinksldjump"/>
                        </a:rPr>
                        <a:t>Тире в предложении</a:t>
                      </a:r>
                      <a:endParaRPr lang="ru-RU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Циклический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Прочитать текст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Найти проблему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Выявить</a:t>
                      </a:r>
                      <a:r>
                        <a:rPr lang="ru-RU" sz="1400" baseline="0" dirty="0" smtClean="0"/>
                        <a:t> позицию автора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/>
                        <a:t>Подобрать 2 аргумента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4.1. Если подобрали – можно приступать к написанию сочинения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4.2. Если нет – вернуться к п.2 (в тексте всегда больше 1 проблемы)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4.3. Повторить действия с п.3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Тире в предложении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472386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928802"/>
            <a:ext cx="307183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ВЫДЕЛИТЬ ГРАММАТИЧЕСКУЮ ОСНОВУ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85918" y="2714620"/>
            <a:ext cx="221457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Одна грамматическая основы (простое предложение)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86512" y="2714620"/>
            <a:ext cx="214314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Две грамматических основы (сложное предложение)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00166" y="4500570"/>
            <a:ext cx="164307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Между подлежащим и сказуемым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14744" y="4429132"/>
            <a:ext cx="185738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 обобщающим словом </a:t>
            </a:r>
            <a:endParaRPr lang="ru-RU" dirty="0"/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4286248" y="3000372"/>
            <a:ext cx="1571636" cy="50006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785918" y="3714752"/>
            <a:ext cx="114300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 rot="19192815">
            <a:off x="3709112" y="3677699"/>
            <a:ext cx="868522" cy="859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7072330" y="3714752"/>
            <a:ext cx="1143008" cy="264320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3000364" y="5572140"/>
            <a:ext cx="857256" cy="7858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29058" y="5857892"/>
            <a:ext cx="314327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СОСТАВИТЬ СХЕМУ ПРЕДЛОЖЕНИЯ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868346"/>
          </a:xfrm>
        </p:spPr>
        <p:txBody>
          <a:bodyPr/>
          <a:lstStyle/>
          <a:p>
            <a:r>
              <a:rPr lang="ru-RU" sz="2400" u="sng" dirty="0" smtClean="0">
                <a:solidFill>
                  <a:srgbClr val="FF0000"/>
                </a:solidFill>
              </a:rPr>
              <a:t>Использование технологии программированного обучения на уроках русского языка </a:t>
            </a:r>
            <a:endParaRPr lang="ru-RU" sz="24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38" y="1285875"/>
          <a:ext cx="7643842" cy="445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50"/>
                <a:gridCol w="1428760"/>
                <a:gridCol w="1428760"/>
                <a:gridCol w="31432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</a:t>
                      </a:r>
                      <a:r>
                        <a:rPr lang="ru-RU" baseline="0" dirty="0" smtClean="0"/>
                        <a:t>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  алгоритма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Изучение нового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материала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«Сложное предложение» 5 класс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Первичная проверка усвоения знаний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Выработать умения по применению знаний.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1.Выделите грамматическую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основу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 Определите вид предложения по количеству грамматических основ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 Расставьте недостающие знаки препинания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4.Сделайте вывод: простое предложение –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это____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; сложное предложение –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это______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Повторительно-обобщающий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«Различение грамматических омонимов» 7 класс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контроль и самопроверка знаний;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определить уровень овладения знаниями, умениями и навыками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Определить часть речи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14744" y="428604"/>
            <a:ext cx="242889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СВЕТЛО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857752" y="1214422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3929058" y="1714488"/>
            <a:ext cx="2143140" cy="78581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Определить, каким членом предложения является слово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2857496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Обстоятельство	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278605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Сказуемое 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3214678" y="2500306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000760" y="2500306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трелка вниз 15"/>
          <p:cNvSpPr/>
          <p:nvPr/>
        </p:nvSpPr>
        <p:spPr>
          <a:xfrm>
            <a:off x="1857356" y="3714752"/>
            <a:ext cx="92869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00166" y="492919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Наречие </a:t>
            </a:r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3786182" y="3000372"/>
            <a:ext cx="2428892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 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6965967" y="389255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500826" y="4286256"/>
            <a:ext cx="171451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</a:p>
          <a:p>
            <a:pPr algn="ctr"/>
            <a:r>
              <a:rPr lang="ru-RU" dirty="0" smtClean="0"/>
              <a:t>Есть ли в предложении подлежащее	</a:t>
            </a:r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6286512" y="5214950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7429520" y="5214950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72066" y="5715016"/>
            <a:ext cx="17859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Краткое прилагательное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143768" y="5786454"/>
            <a:ext cx="164307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Категория состояния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ru-RU" altLang="ru-RU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профессиональной педагогической деятельности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87624" y="1535113"/>
            <a:ext cx="3384376" cy="639762"/>
          </a:xfrm>
        </p:spPr>
        <p:txBody>
          <a:bodyPr/>
          <a:lstStyle/>
          <a:p>
            <a:r>
              <a:rPr lang="ru-RU" dirty="0" err="1" smtClean="0"/>
              <a:t>Обученность</a:t>
            </a:r>
            <a:r>
              <a:rPr lang="ru-RU" dirty="0" smtClean="0"/>
              <a:t> 		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916769"/>
              </p:ext>
            </p:extLst>
          </p:nvPr>
        </p:nvGraphicFramePr>
        <p:xfrm>
          <a:off x="1116013" y="2205038"/>
          <a:ext cx="3455987" cy="395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Результаты ЕГЭ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12409317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75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922114"/>
          </a:xfrm>
        </p:spPr>
        <p:txBody>
          <a:bodyPr/>
          <a:lstStyle/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Транслирование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 достижений профессиональной деятельности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r>
              <a:rPr lang="ru-RU" dirty="0" smtClean="0"/>
              <a:t>ШМО учителей русского языка и литературы</a:t>
            </a:r>
          </a:p>
          <a:p>
            <a:r>
              <a:rPr lang="ru-RU" dirty="0" smtClean="0"/>
              <a:t>Педагогический совет</a:t>
            </a:r>
          </a:p>
          <a:p>
            <a:r>
              <a:rPr lang="ru-RU" dirty="0" smtClean="0"/>
              <a:t>Проведение открытых уроков </a:t>
            </a:r>
          </a:p>
          <a:p>
            <a:r>
              <a:rPr lang="ru-RU" dirty="0" smtClean="0"/>
              <a:t>Педагогическое интернет-сообщество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20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1187624" y="404665"/>
            <a:ext cx="3309764" cy="432047"/>
          </a:xfrm>
        </p:spPr>
        <p:txBody>
          <a:bodyPr/>
          <a:lstStyle/>
          <a:p>
            <a:r>
              <a:rPr lang="ru-RU" dirty="0" smtClean="0"/>
              <a:t>Литература	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187624" y="764704"/>
            <a:ext cx="3960440" cy="5616624"/>
          </a:xfrm>
        </p:spPr>
        <p:txBody>
          <a:bodyPr/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Гальперин П. Я. Программированное обучение и задачи коренного усовершенствования методов обучения // К теории программированного обучения. — М., 1967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Беспалько В.П. Программированное обучение. Дидактические основы., М.: Высшая школа, 1970</a:t>
            </a:r>
          </a:p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Бабанский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 К. Рациональная организация учебной деятельности. – М.: Знание, 1987. – 286 с.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Князева Т. Н. Психологическая готовность ребенка к обучению в основной школе: структура, диагностика, формирование. – СПб.: Речь, 2007. – 119 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Буряк В.К. Активность и самостоятельность учащихся в познавательной деятельности//Педагогика. – № 8/2007 – с. 71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5076056" y="476673"/>
            <a:ext cx="3610744" cy="360039"/>
          </a:xfrm>
        </p:spPr>
        <p:txBody>
          <a:bodyPr/>
          <a:lstStyle/>
          <a:p>
            <a:r>
              <a:rPr lang="ru-RU" dirty="0" smtClean="0"/>
              <a:t>Ресурсы сети Интернет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148064" y="764704"/>
            <a:ext cx="3744416" cy="5361459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www.imc-new.com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edu-teacherzv.ucoz.ru</a:t>
            </a:r>
            <a:endParaRPr lang="ru-RU" dirty="0" smtClean="0"/>
          </a:p>
          <a:p>
            <a:r>
              <a:rPr lang="en-US" dirty="0">
                <a:hlinkClick r:id="rId4"/>
              </a:rPr>
              <a:t>http://pedsovet.su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r>
              <a:rPr lang="ru-RU" dirty="0" smtClean="0"/>
              <a:t>Википедия</a:t>
            </a:r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knowledge.allbest.ru</a:t>
            </a:r>
            <a:endParaRPr lang="ru-RU" dirty="0" smtClean="0"/>
          </a:p>
          <a:p>
            <a:r>
              <a:rPr lang="en-US" dirty="0">
                <a:hlinkClick r:id="rId6"/>
              </a:rPr>
              <a:t>http://www.rusedu.info</a:t>
            </a:r>
            <a:r>
              <a:rPr lang="en-US" dirty="0" smtClean="0">
                <a:hlinkClick r:id="rId6"/>
              </a:rPr>
              <a:t>/</a:t>
            </a:r>
            <a:endParaRPr lang="ru-RU" dirty="0" smtClean="0"/>
          </a:p>
          <a:p>
            <a:r>
              <a:rPr lang="en-US" dirty="0"/>
              <a:t>http://festival.1september.ru/articles/641716/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9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142976" y="500043"/>
            <a:ext cx="7715304" cy="4954632"/>
            <a:chOff x="1492747" y="145515"/>
            <a:chExt cx="6788347" cy="533754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92747" y="145515"/>
              <a:ext cx="6788347" cy="3647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1600" b="1" dirty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8760" y="404664"/>
            <a:ext cx="7583736" cy="3384376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способностей самоконтроля  и самооценки результатов деятельности обучающихся через использование технологий программированного обучения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290343"/>
            <a:ext cx="4341128" cy="2328664"/>
          </a:xfrm>
        </p:spPr>
        <p:txBody>
          <a:bodyPr/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«Преподавание – это содействие обучению. Можно учиться и без педагогов, но учитель подготавливает условия, делающие процесс обучения быстрее и эффективнее» </a:t>
            </a:r>
          </a:p>
          <a:p>
            <a:pPr algn="r"/>
            <a:r>
              <a:rPr lang="ru-RU" sz="1800" dirty="0" err="1" smtClean="0">
                <a:solidFill>
                  <a:schemeClr val="tx1"/>
                </a:solidFill>
              </a:rPr>
              <a:t>Б.Скиннер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формирования личного вклада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развитие образования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78112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/>
              <a:t>Реформа </a:t>
            </a:r>
            <a:r>
              <a:rPr lang="ru-RU" sz="2000" dirty="0" smtClean="0"/>
              <a:t>образования </a:t>
            </a:r>
            <a:r>
              <a:rPr lang="ru-RU" sz="2000" dirty="0"/>
              <a:t>продолжается, </a:t>
            </a:r>
            <a:r>
              <a:rPr lang="ru-RU" sz="2000" dirty="0" smtClean="0"/>
              <a:t>главное условие её успешной реализации – учитель, готовый к новым формам и методам работы.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учитель – это не только человек, дающий знания, это и воспитатель, и организатор внеурочной деятельности класса, прогнозирующий результаты своей деятельности и моделирующий образовательный процесс. Любая деятельность будет бессмысленна, если в её результате нет достижений.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– это мастерская, где формируется мысль подрастающего поколения, надо крепко держать ее в руках, если не хочешь выпустить из рук будущее»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А.Барбюс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7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1439850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altLang="ru-RU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личного вклада в развитие образования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1800" dirty="0" smtClean="0"/>
              <a:t>Программированное </a:t>
            </a:r>
            <a:r>
              <a:rPr lang="ru-RU" sz="1800" dirty="0"/>
              <a:t>обучение  — обучение по заранее разработанной программе, в которой </a:t>
            </a:r>
            <a:r>
              <a:rPr lang="ru-RU" sz="1800" dirty="0" smtClean="0"/>
              <a:t> </a:t>
            </a:r>
            <a:r>
              <a:rPr lang="ru-RU" sz="1800" dirty="0"/>
              <a:t>предусмотрены действия как учащихся, так и </a:t>
            </a:r>
            <a:r>
              <a:rPr lang="ru-RU" sz="1800" dirty="0" smtClean="0"/>
              <a:t>педагога</a:t>
            </a:r>
            <a:endParaRPr lang="ru-RU" sz="1800" dirty="0"/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726100"/>
              </p:ext>
            </p:extLst>
          </p:nvPr>
        </p:nvGraphicFramePr>
        <p:xfrm>
          <a:off x="1691680" y="2276872"/>
          <a:ext cx="669674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Теоретическое обоснование опыта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ru-RU" sz="1800" dirty="0" smtClean="0"/>
              <a:t>«Обучать – значит вдвойне учиться» Жозеф </a:t>
            </a:r>
            <a:r>
              <a:rPr lang="ru-RU" sz="1800" dirty="0" err="1" smtClean="0"/>
              <a:t>Жубер</a:t>
            </a:r>
            <a:endParaRPr lang="ru-RU" sz="1800" dirty="0" smtClean="0"/>
          </a:p>
          <a:p>
            <a:pPr marL="0" indent="0" algn="r">
              <a:buNone/>
            </a:pPr>
            <a:endParaRPr lang="ru-RU" sz="1800" dirty="0"/>
          </a:p>
          <a:p>
            <a:pPr algn="just">
              <a:buFont typeface="Wingdings" pitchFamily="2" charset="2"/>
              <a:buNone/>
            </a:pPr>
            <a:r>
              <a:rPr lang="ru-RU" altLang="ru-RU" sz="1800" dirty="0"/>
              <a:t>Опыт по формированию и развитию </a:t>
            </a:r>
            <a:r>
              <a:rPr lang="ru-RU" altLang="ru-RU" sz="1800" dirty="0" smtClean="0"/>
              <a:t>способностей </a:t>
            </a:r>
            <a:r>
              <a:rPr lang="ru-RU" altLang="ru-RU" sz="1800" dirty="0"/>
              <a:t>самоконтроля  и самооценки результатов деятельности обучающихся через использование технологий программированного обучения на уроках опирается на ведущие дидактические теории и концепции в преподавании ведущих ученых: </a:t>
            </a:r>
          </a:p>
          <a:p>
            <a:pPr>
              <a:buFont typeface="Wingdings" pitchFamily="2" charset="2"/>
              <a:buAutoNum type="arabicPeriod"/>
            </a:pPr>
            <a:r>
              <a:rPr lang="ru-RU" altLang="ru-RU" sz="1800" dirty="0" smtClean="0"/>
              <a:t>А.Я. Герд (метод опытно-эвристического обучения)</a:t>
            </a:r>
          </a:p>
          <a:p>
            <a:pPr>
              <a:buFont typeface="Wingdings" pitchFamily="2" charset="2"/>
              <a:buAutoNum type="arabicPeriod"/>
            </a:pPr>
            <a:r>
              <a:rPr lang="ru-RU" altLang="ru-RU" sz="1800" dirty="0" smtClean="0"/>
              <a:t>Н.Ф. Талызина (теория поэтапного формирования умственных действий и понятий)</a:t>
            </a:r>
            <a:endParaRPr lang="ru-RU" altLang="ru-RU" sz="1800" dirty="0"/>
          </a:p>
          <a:p>
            <a:pPr marL="0" indent="0">
              <a:buNone/>
            </a:pPr>
            <a:r>
              <a:rPr lang="ru-RU" sz="1800" dirty="0" smtClean="0"/>
              <a:t>3. Б. Скиннер (теория программированного обучения)</a:t>
            </a:r>
          </a:p>
          <a:p>
            <a:pPr marL="0" indent="0">
              <a:buNone/>
            </a:pPr>
            <a:r>
              <a:rPr lang="ru-RU" altLang="ru-RU" sz="1800" dirty="0" smtClean="0"/>
              <a:t>4. И.С</a:t>
            </a:r>
            <a:r>
              <a:rPr lang="ru-RU" altLang="ru-RU" sz="1800" dirty="0"/>
              <a:t>. </a:t>
            </a:r>
            <a:r>
              <a:rPr lang="ru-RU" altLang="ru-RU" sz="1800" dirty="0" err="1" smtClean="0"/>
              <a:t>Якиманская</a:t>
            </a:r>
            <a:r>
              <a:rPr lang="ru-RU" altLang="ru-RU" sz="1800" dirty="0" smtClean="0"/>
              <a:t>, </a:t>
            </a:r>
            <a:r>
              <a:rPr lang="ru-RU" altLang="ru-RU" sz="1800" dirty="0" err="1" smtClean="0"/>
              <a:t>Е.Н.Степанова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>(Личностно-ориентированное образование) </a:t>
            </a:r>
          </a:p>
          <a:p>
            <a:pPr marL="0" indent="0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9434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714348" y="2214554"/>
            <a:ext cx="8215370" cy="3538803"/>
            <a:chOff x="607288" y="-815361"/>
            <a:chExt cx="7925152" cy="565951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07288" y="-815361"/>
              <a:ext cx="7925152" cy="590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4" name="Прямоугольник 3"/>
            <p:cNvSpPr>
              <a:spLocks noChangeArrowheads="1"/>
            </p:cNvSpPr>
            <p:nvPr/>
          </p:nvSpPr>
          <p:spPr bwMode="auto">
            <a:xfrm>
              <a:off x="2699547" y="4196516"/>
              <a:ext cx="3628503" cy="647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ru-RU" sz="2000" b="1" dirty="0">
                <a:solidFill>
                  <a:prstClr val="black"/>
                </a:solidFill>
                <a:latin typeface="Monotype Corsiva" pitchFamily="66" charset="0"/>
              </a:endParaRPr>
            </a:p>
          </p:txBody>
        </p:sp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543824" cy="57150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ПРОГРАММИРОВАННОЕ ОБУЧЕНИЕ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142976" y="785795"/>
            <a:ext cx="3354412" cy="285751"/>
          </a:xfrm>
        </p:spPr>
        <p:txBody>
          <a:bodyPr/>
          <a:lstStyle/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1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и задачи: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1142976" y="1000108"/>
            <a:ext cx="3354412" cy="5643602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фиксировать результаты выполнения контрольных заданий, которые становятся доступными как самим учащимся (внутренняя обратная связь), так и педагогу (внешняя обратная связь).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ознакомить учащихся со знаниями пассивного характера, т. е. с информацией, требующей главным образом запоминания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Закрепить пассивные знания обучающихся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контроль и оценка уровня овладения этими знаниями учащимися при значительной доле самоконтроля и самооценки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преодоление разнообразных видов отставания в учебе путем ликвидации недостатков и пробелов в знаниях учащихся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929190" y="714356"/>
            <a:ext cx="3757610" cy="357189"/>
          </a:xfrm>
        </p:spPr>
        <p:txBody>
          <a:bodyPr/>
          <a:lstStyle/>
          <a:p>
            <a:pPr algn="ctr"/>
            <a:r>
              <a:rPr lang="ru-RU" sz="1800" u="sng" dirty="0" smtClean="0">
                <a:solidFill>
                  <a:srgbClr val="FF0000"/>
                </a:solidFill>
              </a:rPr>
              <a:t>Актуальность и перспективность:</a:t>
            </a:r>
            <a:endParaRPr lang="ru-RU" sz="1800" u="sng" dirty="0">
              <a:solidFill>
                <a:srgbClr val="FF00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929190" y="1000108"/>
            <a:ext cx="3757610" cy="557216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Новая модель обучения реализует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принципы личностно-ориентированного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Образования. </a:t>
            </a:r>
            <a:r>
              <a:rPr lang="ru-RU" sz="1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 программированного обучения предполагает: 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Возможность вариативности учебной деятельности, ее индивидуализации и дифференциации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Возможность по-новому организовать взаимодействие всех субъектов обучения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Активизация процесса обучения, реализация идеи развивающего обучения, увеличение объема самостоятельной работы учащихся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1400" dirty="0" smtClean="0"/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умений опознавать, анализировать, классифицировать языковые факты, оценивать их с точки зрения нормативности, соответствия ситуации и сфере общения; умений работать с текстом, осуществлять информационный поиск, извлекать и преобразовывать необходимую информацию.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Использование программы «1С» на уроках русского языка (школа «Кирилл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Мефодий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>
              <a:spcBef>
                <a:spcPts val="0"/>
              </a:spcBef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560840" cy="922114"/>
          </a:xfrm>
        </p:spPr>
        <p:txBody>
          <a:bodyPr/>
          <a:lstStyle/>
          <a:p>
            <a:r>
              <a:rPr lang="ru-RU" altLang="ru-RU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педагогическая идея опыта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259632" y="1124744"/>
            <a:ext cx="7560840" cy="54006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технологий программированного обучения: </a:t>
            </a:r>
          </a:p>
          <a:p>
            <a:pPr marL="0" indent="0" algn="ct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008633740"/>
              </p:ext>
            </p:extLst>
          </p:nvPr>
        </p:nvGraphicFramePr>
        <p:xfrm>
          <a:off x="1524000" y="1556792"/>
          <a:ext cx="693643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0325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922114"/>
          </a:xfrm>
        </p:spPr>
        <p:txBody>
          <a:bodyPr/>
          <a:lstStyle/>
          <a:p>
            <a:r>
              <a:rPr lang="ru-RU" sz="2400" dirty="0" err="1" smtClean="0"/>
              <a:t>Деятельностный</a:t>
            </a:r>
            <a:r>
              <a:rPr lang="ru-RU" sz="2400" dirty="0" smtClean="0"/>
              <a:t> </a:t>
            </a:r>
            <a:r>
              <a:rPr lang="ru-RU" sz="2400" dirty="0"/>
              <a:t>аспект личного вклада </a:t>
            </a:r>
            <a:br>
              <a:rPr lang="ru-RU" sz="2400" dirty="0"/>
            </a:br>
            <a:r>
              <a:rPr lang="ru-RU" sz="2400" dirty="0"/>
              <a:t>в развитие образования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716341"/>
              </p:ext>
            </p:extLst>
          </p:nvPr>
        </p:nvGraphicFramePr>
        <p:xfrm>
          <a:off x="1187450" y="1196975"/>
          <a:ext cx="7499350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013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472386" cy="785818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МЕТОДИКИ – ПРИМЕНЕНИЕ АЛГОРИТМОВ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38" y="1143000"/>
          <a:ext cx="7572404" cy="542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1"/>
                <a:gridCol w="1893101"/>
                <a:gridCol w="1893101"/>
                <a:gridCol w="1893101"/>
              </a:tblGrid>
              <a:tr h="407335">
                <a:tc>
                  <a:txBody>
                    <a:bodyPr/>
                    <a:lstStyle/>
                    <a:p>
                      <a:r>
                        <a:rPr lang="ru-RU" dirty="0" smtClean="0"/>
                        <a:t>Линейный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Адаптивный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Разветвленный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Циклический </a:t>
                      </a:r>
                      <a:endParaRPr lang="ru-RU" dirty="0"/>
                    </a:p>
                  </a:txBody>
                  <a:tcPr/>
                </a:tc>
              </a:tr>
              <a:tr h="5021937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1.Малые шаги — учебный материал делится на малые части (</a:t>
                      </a:r>
                      <a:r>
                        <a:rPr lang="ru-RU" sz="1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блоки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2.Вопросы открытого типа (один ответ)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3.Немедленное подтверждения правильности ответа — после ответа на поставленный вопрос обучающийся имеет возможность проверить правильность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4.Дифференцированное закрепления знаний — каждое обобщение повторяется в различных контекстах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Поддерживает оптимальный уровень трудности изучаемого материала индивидуально для каждого обучаемого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1.Использование закрытых вопросов — в каждой порции учащемуся предлагается ответить на вопрос, выбрав один из вариантов ответа. Только один вариант ответа является правильным 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Возможность самостоятельно выяснить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чём он ошибся,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3Дифференцированный ход инструментального учения — разные учащиеся пройдут обучение различными путями.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информационный блок;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тестово-информационный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коррекционно-информационный 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проблемный блок: решение задач на основе полученных знаний;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блок проверки и коррекции.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857</Words>
  <Application>Microsoft Office PowerPoint</Application>
  <PresentationFormat>Экран (4:3)</PresentationFormat>
  <Paragraphs>189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ВИЗИТНАЯ КАРТОЧКА</vt:lpstr>
      <vt:lpstr>  Развитие способностей самоконтроля  и самооценки результатов деятельности обучающихся через использование технологий программированного обучения</vt:lpstr>
      <vt:lpstr>Условия формирования личного вклада  в развитие образования</vt:lpstr>
      <vt:lpstr> Актуальность личного вклада в развитие образования Программированное обучение  — обучение по заранее разработанной программе, в которой  предусмотрены действия как учащихся, так и педагога</vt:lpstr>
      <vt:lpstr>Теоретическое обоснование опыта</vt:lpstr>
      <vt:lpstr>ПРОГРАММИРОВАННОЕ ОБУЧЕНИЕ  </vt:lpstr>
      <vt:lpstr>Основная педагогическая идея опыта</vt:lpstr>
      <vt:lpstr>Деятельностный аспект личного вклада  в развитие образования</vt:lpstr>
      <vt:lpstr>ОСОБЕННОСТИ МЕТОДИКИ – ПРИМЕНЕНИЕ АЛГОРИТМОВ</vt:lpstr>
      <vt:lpstr>Соответствие возрастным особенностям</vt:lpstr>
      <vt:lpstr>Тире в предложении</vt:lpstr>
      <vt:lpstr>Использование технологии программированного обучения на уроках русского языка </vt:lpstr>
      <vt:lpstr>Презентация PowerPoint</vt:lpstr>
      <vt:lpstr>Результативность профессиональной педагогической деятельности </vt:lpstr>
      <vt:lpstr>Транслирование  практических достижений профессиональной деятельности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Школа</cp:lastModifiedBy>
  <cp:revision>81</cp:revision>
  <dcterms:created xsi:type="dcterms:W3CDTF">2014-11-22T17:16:34Z</dcterms:created>
  <dcterms:modified xsi:type="dcterms:W3CDTF">2015-02-18T11:31:58Z</dcterms:modified>
</cp:coreProperties>
</file>