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62" r:id="rId2"/>
    <p:sldId id="256" r:id="rId3"/>
    <p:sldId id="279" r:id="rId4"/>
    <p:sldId id="280" r:id="rId5"/>
    <p:sldId id="282" r:id="rId6"/>
    <p:sldId id="283" r:id="rId7"/>
    <p:sldId id="284" r:id="rId8"/>
    <p:sldId id="285" r:id="rId9"/>
    <p:sldId id="290" r:id="rId10"/>
    <p:sldId id="291" r:id="rId11"/>
    <p:sldId id="292" r:id="rId12"/>
    <p:sldId id="293" r:id="rId13"/>
    <p:sldId id="298" r:id="rId14"/>
    <p:sldId id="299" r:id="rId15"/>
    <p:sldId id="300" r:id="rId16"/>
    <p:sldId id="301" r:id="rId17"/>
    <p:sldId id="305" r:id="rId18"/>
    <p:sldId id="306" r:id="rId19"/>
    <p:sldId id="307" r:id="rId20"/>
    <p:sldId id="312" r:id="rId21"/>
    <p:sldId id="314" r:id="rId22"/>
    <p:sldId id="315" r:id="rId23"/>
    <p:sldId id="359" r:id="rId24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encoding="windows-1251"/>
  <p:clrMru>
    <a:srgbClr val="0000FF"/>
    <a:srgbClr val="800000"/>
    <a:srgbClr val="FFFF00"/>
    <a:srgbClr val="00CC00"/>
    <a:srgbClr val="00CC99"/>
    <a:srgbClr val="FF0000"/>
    <a:srgbClr val="EC20CF"/>
    <a:srgbClr val="B810A0"/>
    <a:srgbClr val="009999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3476" autoAdjust="0"/>
    <p:restoredTop sz="94667" autoAdjust="0"/>
  </p:normalViewPr>
  <p:slideViewPr>
    <p:cSldViewPr>
      <p:cViewPr>
        <p:scale>
          <a:sx n="80" d="100"/>
          <a:sy n="80" d="100"/>
        </p:scale>
        <p:origin x="-155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5D34472-FDC3-40EC-BB89-C004DB73F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BC7C3-B774-427C-BDCF-AC3009A73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15612-C984-43C8-951D-0265E3EDF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16BD-A562-4361-BAEB-1D2A5E30C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9E3F3-73A9-4CA5-953F-15EEC9512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D469A-B0E5-46CE-9410-804B7A6669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EC3A6-CC28-43C7-AFCC-0AA2FCE17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FC1D4-8A3D-4C9F-B1AF-D7210FF53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2CC7C-A14A-4DD8-8E04-AB92AB5E0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59C6A-62D5-47B9-817E-460E7FDE0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77C3D-011D-4D3F-8592-C18860712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63CB7-099E-40EF-AE09-B9DC7BA71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1B1EF03-0CEE-410A-8020-C0A069A6A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4;&#1080;&#1088;&#1077;&#1082;&#1090;&#1086;&#1088;\Desktop\&#1082;&#1086;&#1085;&#1082;&#1091;&#1088;&#1089;%20&#1087;&#1088;&#1077;&#1079;&#1077;&#1085;&#1090;&#1072;&#1094;&#1080;&#1080;\&#1042;&#1099;&#1089;&#1086;&#1094;&#1082;&#1080;&#1081;\021%20VLADIMIR%20VICOCKII%20-%20ZDES%20VAM%20NE%20RAVNINA.mp3" TargetMode="External"/><Relationship Id="rId6" Type="http://schemas.openxmlformats.org/officeDocument/2006/relationships/image" Target="../media/image10.jpeg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4;&#1080;&#1088;&#1077;&#1082;&#1090;&#1086;&#1088;\Desktop\&#1082;&#1086;&#1085;&#1082;&#1091;&#1088;&#1089;%20&#1087;&#1088;&#1077;&#1079;&#1077;&#1085;&#1090;&#1072;&#1094;&#1080;&#1080;\&#1042;&#1099;&#1089;&#1086;&#1094;&#1082;&#1080;&#1081;\Bulat_Okudzhava_-_O_Volode_Vysockom.mp3" TargetMode="External"/><Relationship Id="rId6" Type="http://schemas.openxmlformats.org/officeDocument/2006/relationships/image" Target="../media/image20.jpeg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tra.ru/" TargetMode="External"/><Relationship Id="rId7" Type="http://schemas.openxmlformats.org/officeDocument/2006/relationships/hyperlink" Target="http://ololo.fm/" TargetMode="External"/><Relationship Id="rId2" Type="http://schemas.openxmlformats.org/officeDocument/2006/relationships/hyperlink" Target="http://www.mirgeografii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rrkut.narod.ru/" TargetMode="External"/><Relationship Id="rId5" Type="http://schemas.openxmlformats.org/officeDocument/2006/relationships/hyperlink" Target="http://images.yandex.ru/" TargetMode="External"/><Relationship Id="rId4" Type="http://schemas.openxmlformats.org/officeDocument/2006/relationships/hyperlink" Target="http://ru.wikipedia.org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20.xml"/><Relationship Id="rId18" Type="http://schemas.openxmlformats.org/officeDocument/2006/relationships/slide" Target="slide21.xml"/><Relationship Id="rId3" Type="http://schemas.openxmlformats.org/officeDocument/2006/relationships/slide" Target="slide18.xml"/><Relationship Id="rId21" Type="http://schemas.openxmlformats.org/officeDocument/2006/relationships/slide" Target="slide2.xml"/><Relationship Id="rId7" Type="http://schemas.openxmlformats.org/officeDocument/2006/relationships/slide" Target="slide17.xml"/><Relationship Id="rId12" Type="http://schemas.openxmlformats.org/officeDocument/2006/relationships/slide" Target="slide6.xml"/><Relationship Id="rId17" Type="http://schemas.openxmlformats.org/officeDocument/2006/relationships/slide" Target="slide22.xml"/><Relationship Id="rId2" Type="http://schemas.openxmlformats.org/officeDocument/2006/relationships/slide" Target="slide9.xml"/><Relationship Id="rId16" Type="http://schemas.openxmlformats.org/officeDocument/2006/relationships/slide" Target="slide19.xml"/><Relationship Id="rId20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5" Type="http://schemas.openxmlformats.org/officeDocument/2006/relationships/slide" Target="slide14.xml"/><Relationship Id="rId15" Type="http://schemas.openxmlformats.org/officeDocument/2006/relationships/slide" Target="slide7.xml"/><Relationship Id="rId10" Type="http://schemas.openxmlformats.org/officeDocument/2006/relationships/slide" Target="slide15.xml"/><Relationship Id="rId19" Type="http://schemas.openxmlformats.org/officeDocument/2006/relationships/slide" Target="slide16.xml"/><Relationship Id="rId4" Type="http://schemas.openxmlformats.org/officeDocument/2006/relationships/slide" Target="slide10.xml"/><Relationship Id="rId9" Type="http://schemas.openxmlformats.org/officeDocument/2006/relationships/slide" Target="slide13.xml"/><Relationship Id="rId14" Type="http://schemas.openxmlformats.org/officeDocument/2006/relationships/slide" Target="slide8.xml"/><Relationship Id="rId22" Type="http://schemas.openxmlformats.org/officeDocument/2006/relationships/slide" Target="slide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audio" Target="file:///C:\Users\&#1044;&#1080;&#1088;&#1077;&#1082;&#1090;&#1086;&#1088;\Desktop\&#1082;&#1086;&#1085;&#1082;&#1091;&#1088;&#1089;%20&#1087;&#1088;&#1077;&#1079;&#1077;&#1085;&#1090;&#1072;&#1094;&#1080;&#1080;\&#1042;&#1099;&#1089;&#1086;&#1094;&#1082;&#1080;&#1081;\&#1042;&#1083;&#1072;&#1076;&#1080;&#1084;&#1080;&#1088;_&#1042;&#1099;&#1089;&#1086;&#1094;&#1082;&#1080;&#1081;-&#1043;&#1072;&#1084;&#1083;&#1077;&#1090;_(&#1041;._&#1051;._&#1055;&#1072;&#1089;&#1090;&#1077;&#1088;&#1085;&#1072;&#1082;).mp3" TargetMode="External"/><Relationship Id="rId1" Type="http://schemas.openxmlformats.org/officeDocument/2006/relationships/audio" Target="../media/audio2.wav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500562" y="3571876"/>
            <a:ext cx="392909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(к 75-летию Владимира Семеновича Высоцкого)</a:t>
            </a:r>
          </a:p>
        </p:txBody>
      </p:sp>
      <p:pic>
        <p:nvPicPr>
          <p:cNvPr id="23553" name="Picture 1" descr="D:\Сохранение\Ксюша\otkrytka_vladimir_vysockiy-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285860"/>
            <a:ext cx="3516169" cy="438742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42844" y="142852"/>
            <a:ext cx="88085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800000"/>
                </a:solidFill>
              </a:rPr>
              <a:t>Центр АРТ – образования, Всероссийский конкурс «Гордость Отчизны»:</a:t>
            </a:r>
          </a:p>
          <a:p>
            <a:r>
              <a:rPr lang="ru-RU" sz="2000" dirty="0" smtClean="0">
                <a:solidFill>
                  <a:srgbClr val="800000"/>
                </a:solidFill>
              </a:rPr>
              <a:t>Юбилейные даты России в 2013 году (история и культура)</a:t>
            </a:r>
            <a:endParaRPr lang="ru-RU" sz="2000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496" y="1071546"/>
            <a:ext cx="5000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800000"/>
                </a:solidFill>
              </a:rPr>
              <a:t>Презентация к уроку по музыке</a:t>
            </a:r>
          </a:p>
          <a:p>
            <a:r>
              <a:rPr lang="ru-RU" sz="2000" dirty="0" smtClean="0">
                <a:solidFill>
                  <a:srgbClr val="800000"/>
                </a:solidFill>
              </a:rPr>
              <a:t>Можно использовать на классных часах, во внеклассной деятельности</a:t>
            </a:r>
            <a:endParaRPr lang="ru-RU" sz="20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0496" y="4643446"/>
            <a:ext cx="512392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Виноградова Инна Геннадьевна - учитель музыка</a:t>
            </a:r>
          </a:p>
          <a:p>
            <a:pPr algn="l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Виноградова Ксения Дмитриевна - ученица 7 класс</a:t>
            </a:r>
          </a:p>
          <a:p>
            <a:pPr algn="l"/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Муниципальное бюджетное общеобразовательное 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учреждение «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Берновская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средняя общеобразовательная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школа имени А.С. Пушкина»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с.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Берново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, Старицкий р-н, Тверская обл.</a:t>
            </a:r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2285992"/>
            <a:ext cx="50720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Викторина</a:t>
            </a:r>
          </a:p>
          <a:p>
            <a:pPr>
              <a:defRPr/>
            </a:pPr>
            <a:r>
              <a:rPr lang="ru-RU" sz="36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«Прерванный полёт»</a:t>
            </a:r>
          </a:p>
          <a:p>
            <a:pPr>
              <a:defRPr/>
            </a:pPr>
            <a:endParaRPr lang="ru-RU" sz="360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4282" y="21429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6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14348" y="357166"/>
            <a:ext cx="28733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7</a:t>
            </a:r>
          </a:p>
        </p:txBody>
      </p:sp>
      <p:sp>
        <p:nvSpPr>
          <p:cNvPr id="3891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5720" y="5643578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2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42976" y="5643578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2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28794" y="5643578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2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14612" y="5643578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71868" y="5643578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5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31" name="Rectangle 1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dirty="0"/>
              <a:t>Правила игры</a:t>
            </a:r>
          </a:p>
        </p:txBody>
      </p:sp>
      <p:sp>
        <p:nvSpPr>
          <p:cNvPr id="389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60" y="0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1643042" y="785794"/>
            <a:ext cx="7280278" cy="928694"/>
          </a:xfrm>
          <a:prstGeom prst="rect">
            <a:avLst/>
          </a:prstGeom>
          <a:ln w="57150" cap="flat" cmpd="sng" algn="ctr">
            <a:solidFill>
              <a:srgbClr val="FF0000"/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800" dirty="0" smtClean="0">
                <a:solidFill>
                  <a:srgbClr val="800000"/>
                </a:solidFill>
              </a:rPr>
              <a:t>В каком кинофильме впервые прозвучали песни в исполнении В. Высоцкого?</a:t>
            </a:r>
            <a:endParaRPr kumimoji="0" lang="ru-RU" sz="2800" b="0" i="0" u="none" strike="noStrike" kern="0" cap="none" spc="0" normalizeH="0" baseline="0" noProof="0" dirty="0" smtClean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 useBgFill="1">
        <p:nvSpPr>
          <p:cNvPr id="22" name="Rectangle 12"/>
          <p:cNvSpPr>
            <a:spLocks noChangeArrowheads="1"/>
          </p:cNvSpPr>
          <p:nvPr/>
        </p:nvSpPr>
        <p:spPr bwMode="auto">
          <a:xfrm>
            <a:off x="4572000" y="2143116"/>
            <a:ext cx="4572000" cy="574675"/>
          </a:xfrm>
          <a:prstGeom prst="rect">
            <a:avLst/>
          </a:prstGeom>
          <a:ln w="76200" cmpd="thickThin" algn="ctr">
            <a:solidFill>
              <a:srgbClr val="EC20CF"/>
            </a:solidFill>
            <a:miter lim="800000"/>
            <a:headEnd/>
            <a:tailEnd/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14300" prst="artDeco"/>
          </a:sp3d>
        </p:spPr>
        <p:txBody>
          <a:bodyPr wrap="none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 smtClean="0">
                <a:ln w="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  <a:endParaRPr lang="ru-RU" sz="3200" b="1" i="1" cap="all" dirty="0">
              <a:ln w="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Горизонтальный свиток 16"/>
          <p:cNvSpPr/>
          <p:nvPr/>
        </p:nvSpPr>
        <p:spPr bwMode="auto">
          <a:xfrm>
            <a:off x="4500562" y="2714620"/>
            <a:ext cx="4500594" cy="3429024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charset="0"/>
              </a:rPr>
              <a:t>«Вертикаль» </a:t>
            </a:r>
            <a:r>
              <a:rPr lang="ru-RU" dirty="0" smtClean="0">
                <a:solidFill>
                  <a:srgbClr val="800000"/>
                </a:solidFill>
              </a:rPr>
              <a:t>режиссёр фильма С.Говорухин</a:t>
            </a:r>
          </a:p>
          <a:p>
            <a:pPr algn="just"/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charset="0"/>
              </a:rPr>
              <a:t>Песни:</a:t>
            </a:r>
          </a:p>
          <a:p>
            <a:pPr algn="just"/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charset="0"/>
              </a:rPr>
              <a:t>«Скалолазка»</a:t>
            </a:r>
          </a:p>
          <a:p>
            <a:pPr algn="just"/>
            <a:r>
              <a:rPr lang="ru-RU" dirty="0" smtClean="0">
                <a:solidFill>
                  <a:srgbClr val="800000"/>
                </a:solidFill>
                <a:latin typeface="Arial" charset="0"/>
              </a:rPr>
              <a:t>«Песня о друге»</a:t>
            </a:r>
          </a:p>
          <a:p>
            <a:pPr algn="just"/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charset="0"/>
              </a:rPr>
              <a:t>«Прощание с горами»</a:t>
            </a:r>
          </a:p>
          <a:p>
            <a:pPr algn="just"/>
            <a:r>
              <a:rPr lang="ru-RU" dirty="0" smtClean="0">
                <a:solidFill>
                  <a:srgbClr val="800000"/>
                </a:solidFill>
                <a:latin typeface="Arial" charset="0"/>
              </a:rPr>
              <a:t>«Военная песня»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charset="0"/>
            </a:endParaRPr>
          </a:p>
          <a:p>
            <a:pPr algn="just"/>
            <a:r>
              <a:rPr lang="ru-RU" dirty="0" smtClean="0">
                <a:solidFill>
                  <a:srgbClr val="800000"/>
                </a:solidFill>
                <a:latin typeface="Arial" charset="0"/>
              </a:rPr>
              <a:t>«Свои обиды» (незакончена)</a:t>
            </a:r>
          </a:p>
          <a:p>
            <a:pPr algn="just"/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charset="0"/>
              </a:rPr>
              <a:t>«В суете городов…»</a:t>
            </a:r>
          </a:p>
        </p:txBody>
      </p:sp>
      <p:pic>
        <p:nvPicPr>
          <p:cNvPr id="1026" name="Picture 2" descr="C:\Users\Директор\Pictures\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2357430"/>
            <a:ext cx="4179123" cy="2786082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021 VLADIMIR VICOCKII - ZDES VAM NE RAVNIN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643966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0064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38920" grpId="0" animBg="1"/>
      <p:bldP spid="38921" grpId="0" animBg="1"/>
      <p:bldP spid="38922" grpId="0" animBg="1"/>
      <p:bldP spid="38923" grpId="0" animBg="1"/>
      <p:bldP spid="20" grpId="0"/>
      <p:bldP spid="20" grpId="1"/>
      <p:bldP spid="21" grpId="0" build="p" animBg="1"/>
      <p:bldP spid="22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4282" y="21429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0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428596" y="428604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11</a:t>
            </a:r>
          </a:p>
        </p:txBody>
      </p:sp>
      <p:sp>
        <p:nvSpPr>
          <p:cNvPr id="3994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4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4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4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4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9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55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3995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2357422" y="0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857356" y="785794"/>
            <a:ext cx="6786610" cy="1000132"/>
          </a:xfrm>
          <a:prstGeom prst="rect">
            <a:avLst/>
          </a:prstGeom>
          <a:ln w="57150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каких инструментах играл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В. Высоцкий?</a:t>
            </a:r>
          </a:p>
        </p:txBody>
      </p:sp>
      <p:sp useBgFill="1">
        <p:nvSpPr>
          <p:cNvPr id="21" name="Rectangle 12"/>
          <p:cNvSpPr>
            <a:spLocks noChangeArrowheads="1"/>
          </p:cNvSpPr>
          <p:nvPr/>
        </p:nvSpPr>
        <p:spPr bwMode="auto">
          <a:xfrm>
            <a:off x="5357818" y="2428868"/>
            <a:ext cx="3428992" cy="1000132"/>
          </a:xfrm>
          <a:prstGeom prst="rect">
            <a:avLst/>
          </a:prstGeom>
          <a:ln w="76200" cmpd="thickThin" algn="ctr">
            <a:solidFill>
              <a:srgbClr val="EC20CF"/>
            </a:solidFill>
            <a:miter lim="800000"/>
            <a:headEnd/>
            <a:tailEnd/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14300" prst="artDeco"/>
          </a:sp3d>
        </p:spPr>
        <p:txBody>
          <a:bodyPr wrap="none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 smtClean="0">
                <a:ln w="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</a:t>
            </a:r>
          </a:p>
          <a:p>
            <a:r>
              <a:rPr lang="ru-RU" sz="3200" b="1" i="1" cap="all" dirty="0" smtClean="0">
                <a:ln w="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ответ</a:t>
            </a:r>
            <a:endParaRPr lang="ru-RU" sz="3200" b="1" i="1" cap="all" dirty="0">
              <a:ln w="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Горизонтальный свиток 16"/>
          <p:cNvSpPr/>
          <p:nvPr/>
        </p:nvSpPr>
        <p:spPr bwMode="auto">
          <a:xfrm>
            <a:off x="5357818" y="3786190"/>
            <a:ext cx="3429024" cy="1643074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2000" dirty="0" smtClean="0">
                <a:solidFill>
                  <a:srgbClr val="800000"/>
                </a:solidFill>
              </a:rPr>
              <a:t>Сначала - на рояле, потом — на</a:t>
            </a:r>
            <a:r>
              <a:rPr lang="ru-RU" sz="2400" dirty="0" smtClean="0">
                <a:solidFill>
                  <a:srgbClr val="800000"/>
                </a:solidFill>
              </a:rPr>
              <a:t> </a:t>
            </a:r>
            <a:r>
              <a:rPr lang="ru-RU" sz="2000" dirty="0" smtClean="0">
                <a:solidFill>
                  <a:srgbClr val="800000"/>
                </a:solidFill>
              </a:rPr>
              <a:t>аккордеоне и на гитаре.</a:t>
            </a: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charset="0"/>
            </a:endParaRPr>
          </a:p>
        </p:txBody>
      </p:sp>
      <p:pic>
        <p:nvPicPr>
          <p:cNvPr id="18" name="Picture 1" descr="D:\Сохранение\Ксюша\39314_origina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000240"/>
            <a:ext cx="4827601" cy="3256285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 animBg="1"/>
      <p:bldP spid="39944" grpId="0" animBg="1"/>
      <p:bldP spid="39945" grpId="0" animBg="1"/>
      <p:bldP spid="39946" grpId="0" animBg="1"/>
      <p:bldP spid="39947" grpId="0" animBg="1"/>
      <p:bldP spid="19" grpId="0"/>
      <p:bldP spid="19" grpId="1"/>
      <p:bldP spid="20" grpId="0" build="p" animBg="1"/>
      <p:bldP spid="21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4282" y="357166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4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428596" y="571480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19</a:t>
            </a:r>
          </a:p>
        </p:txBody>
      </p:sp>
      <p:sp>
        <p:nvSpPr>
          <p:cNvPr id="4096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7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7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23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79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4098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2357422" y="0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500166" y="785794"/>
            <a:ext cx="7643834" cy="942969"/>
          </a:xfrm>
          <a:prstGeom prst="rect">
            <a:avLst/>
          </a:prstGeom>
          <a:ln w="57150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2400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 какую роль в кино В. Высоцкому присуждена Государственная премия СССР посмертно?</a:t>
            </a:r>
            <a:endParaRPr lang="ru-RU" sz="24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ru-RU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 useBgFill="1">
        <p:nvSpPr>
          <p:cNvPr id="23" name="Rectangle 12"/>
          <p:cNvSpPr>
            <a:spLocks noChangeArrowheads="1"/>
          </p:cNvSpPr>
          <p:nvPr/>
        </p:nvSpPr>
        <p:spPr bwMode="auto">
          <a:xfrm>
            <a:off x="5214942" y="2285992"/>
            <a:ext cx="3749703" cy="928694"/>
          </a:xfrm>
          <a:prstGeom prst="rect">
            <a:avLst/>
          </a:prstGeom>
          <a:ln w="76200" cmpd="thickThin" algn="ctr">
            <a:solidFill>
              <a:srgbClr val="EC20CF"/>
            </a:solidFill>
            <a:miter lim="800000"/>
            <a:headEnd/>
            <a:tailEnd/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14300" prst="artDeco"/>
          </a:sp3d>
        </p:spPr>
        <p:txBody>
          <a:bodyPr wrap="none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 smtClean="0">
                <a:ln w="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</a:t>
            </a:r>
          </a:p>
          <a:p>
            <a:r>
              <a:rPr lang="ru-RU" sz="3200" b="1" i="1" cap="all" dirty="0" smtClean="0">
                <a:ln w="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ответ</a:t>
            </a:r>
            <a:endParaRPr lang="ru-RU" sz="3200" b="1" i="1" cap="all" dirty="0">
              <a:ln w="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Горизонтальный свиток 19"/>
          <p:cNvSpPr/>
          <p:nvPr/>
        </p:nvSpPr>
        <p:spPr bwMode="auto">
          <a:xfrm>
            <a:off x="5072066" y="3429000"/>
            <a:ext cx="3857652" cy="2643206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2000" dirty="0" smtClean="0">
                <a:solidFill>
                  <a:srgbClr val="800000"/>
                </a:solidFill>
              </a:rPr>
              <a:t>В 1987 г. за роль капитана </a:t>
            </a:r>
            <a:r>
              <a:rPr lang="ru-RU" sz="2000" dirty="0" err="1" smtClean="0">
                <a:solidFill>
                  <a:srgbClr val="800000"/>
                </a:solidFill>
              </a:rPr>
              <a:t>МУРа</a:t>
            </a:r>
            <a:r>
              <a:rPr lang="ru-RU" sz="2000" dirty="0" smtClean="0">
                <a:solidFill>
                  <a:srgbClr val="800000"/>
                </a:solidFill>
              </a:rPr>
              <a:t> Глеба Жеглова</a:t>
            </a:r>
          </a:p>
          <a:p>
            <a:r>
              <a:rPr lang="ru-RU" sz="2000" dirty="0" smtClean="0">
                <a:solidFill>
                  <a:srgbClr val="800000"/>
                </a:solidFill>
              </a:rPr>
              <a:t> в телевизионной ленте режиссёра </a:t>
            </a:r>
          </a:p>
          <a:p>
            <a:r>
              <a:rPr lang="ru-RU" sz="2000" dirty="0" smtClean="0">
                <a:solidFill>
                  <a:srgbClr val="800000"/>
                </a:solidFill>
              </a:rPr>
              <a:t>С. С. Говорухина «Место встречи изменить нельзя»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charset="0"/>
            </a:endParaRPr>
          </a:p>
        </p:txBody>
      </p:sp>
      <p:pic>
        <p:nvPicPr>
          <p:cNvPr id="12294" name="Picture 6" descr="D:\Сохранение\Ксюша\bfda380259c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071678"/>
            <a:ext cx="4476759" cy="3357569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295" name="Picture 7" descr="D:\Сохранение\Ксюша\20px-Medal_State_Prize_Soviet_Union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86842" y="1166794"/>
            <a:ext cx="214314" cy="428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 animBg="1"/>
      <p:bldP spid="40968" grpId="0" animBg="1"/>
      <p:bldP spid="40969" grpId="0" animBg="1"/>
      <p:bldP spid="40970" grpId="0" animBg="1"/>
      <p:bldP spid="40971" grpId="0" animBg="1"/>
      <p:bldP spid="22" grpId="0" uiExpand="1" build="p" animBg="1"/>
      <p:bldP spid="23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08" y="0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52" y="714357"/>
            <a:ext cx="7858148" cy="785818"/>
          </a:xfrm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dirty="0" smtClean="0">
                <a:solidFill>
                  <a:srgbClr val="800000"/>
                </a:solidFill>
              </a:rPr>
              <a:t>Первая песня В. Высоцкого</a:t>
            </a:r>
          </a:p>
        </p:txBody>
      </p:sp>
      <p:sp>
        <p:nvSpPr>
          <p:cNvPr id="2253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2844" y="21429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4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500034" y="500042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2</a:t>
            </a:r>
          </a:p>
        </p:txBody>
      </p:sp>
      <p:sp>
        <p:nvSpPr>
          <p:cNvPr id="4608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5720" y="5572140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49320" y="5572140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12920" y="5572140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9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78107" y="5572140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9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41707" y="5572140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6092" name="Rectangle 12"/>
          <p:cNvSpPr>
            <a:spLocks noChangeArrowheads="1"/>
          </p:cNvSpPr>
          <p:nvPr/>
        </p:nvSpPr>
        <p:spPr bwMode="auto">
          <a:xfrm>
            <a:off x="5286380" y="2000240"/>
            <a:ext cx="3606795" cy="928694"/>
          </a:xfrm>
          <a:prstGeom prst="rect">
            <a:avLst/>
          </a:prstGeom>
          <a:ln w="76200" cmpd="thickThin" algn="ctr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 smtClean="0">
                <a:ln w="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</a:t>
            </a:r>
          </a:p>
          <a:p>
            <a:r>
              <a:rPr lang="ru-RU" sz="3200" b="1" i="1" cap="all" dirty="0" smtClean="0">
                <a:ln w="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ответ</a:t>
            </a:r>
            <a:endParaRPr lang="ru-RU" sz="3200" b="1" i="1" cap="all" dirty="0">
              <a:ln w="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2543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99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4610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sp>
        <p:nvSpPr>
          <p:cNvPr id="21" name="Горизонтальный свиток 20"/>
          <p:cNvSpPr/>
          <p:nvPr/>
        </p:nvSpPr>
        <p:spPr bwMode="auto">
          <a:xfrm>
            <a:off x="5072066" y="3571876"/>
            <a:ext cx="3786214" cy="1571636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2000" dirty="0" smtClean="0">
                <a:solidFill>
                  <a:srgbClr val="800000"/>
                </a:solidFill>
              </a:rPr>
              <a:t>Песня «Татуировка», написанная в 1961 году в Ленинграде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charset="0"/>
            </a:endParaRPr>
          </a:p>
        </p:txBody>
      </p:sp>
      <p:pic>
        <p:nvPicPr>
          <p:cNvPr id="11265" name="Picture 1" descr="D:\Сохранение\Ксюша\80615775_1241190330_vysockijjvladimirsemjonovich250119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785926"/>
            <a:ext cx="4480368" cy="3352809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2" grpId="1"/>
      <p:bldP spid="46083" grpId="0" build="p" animBg="1"/>
      <p:bldP spid="46087" grpId="0" animBg="1"/>
      <p:bldP spid="46088" grpId="0" animBg="1"/>
      <p:bldP spid="46089" grpId="0" animBg="1"/>
      <p:bldP spid="46090" grpId="0" animBg="1"/>
      <p:bldP spid="46091" grpId="0" animBg="1"/>
      <p:bldP spid="46092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14546" y="214290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480" y="928670"/>
            <a:ext cx="6780212" cy="1000131"/>
          </a:xfr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dirty="0" smtClean="0">
                <a:solidFill>
                  <a:srgbClr val="800000"/>
                </a:solidFill>
              </a:rPr>
              <a:t>В каком году вышла первая авторская грампластинка? </a:t>
            </a:r>
          </a:p>
        </p:txBody>
      </p:sp>
      <p:sp>
        <p:nvSpPr>
          <p:cNvPr id="2355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4282" y="357166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8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571472" y="571480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6</a:t>
            </a:r>
          </a:p>
        </p:txBody>
      </p:sp>
      <p:sp>
        <p:nvSpPr>
          <p:cNvPr id="4711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1594" y="5572140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65194" y="5572140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28794" y="5572140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93981" y="5572140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581" y="5572140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7116" name="Rectangle 12"/>
          <p:cNvSpPr>
            <a:spLocks noChangeArrowheads="1"/>
          </p:cNvSpPr>
          <p:nvPr/>
        </p:nvSpPr>
        <p:spPr bwMode="auto">
          <a:xfrm>
            <a:off x="5286380" y="2214554"/>
            <a:ext cx="3214710" cy="1500198"/>
          </a:xfrm>
          <a:prstGeom prst="rect">
            <a:avLst/>
          </a:prstGeom>
          <a:ln w="76200" cmpd="thickThin" algn="ctr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 smtClean="0">
                <a:ln w="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</a:t>
            </a:r>
          </a:p>
          <a:p>
            <a:r>
              <a:rPr lang="ru-RU" sz="3200" b="1" i="1" cap="all" dirty="0" smtClean="0">
                <a:ln w="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ответ</a:t>
            </a:r>
            <a:endParaRPr lang="ru-RU" sz="3200" b="1" i="1" cap="all" dirty="0">
              <a:ln w="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3567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23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4712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sp>
        <p:nvSpPr>
          <p:cNvPr id="16" name="Горизонтальный свиток 15"/>
          <p:cNvSpPr/>
          <p:nvPr/>
        </p:nvSpPr>
        <p:spPr bwMode="auto">
          <a:xfrm>
            <a:off x="4857752" y="3714752"/>
            <a:ext cx="4000528" cy="1961966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2000" dirty="0" smtClean="0">
                <a:solidFill>
                  <a:srgbClr val="800000"/>
                </a:solidFill>
              </a:rPr>
              <a:t>В 1968 году - авторская грампластинка «Песни из кинофильма «Вертикаль»».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charset="0"/>
            </a:endParaRPr>
          </a:p>
        </p:txBody>
      </p:sp>
      <p:pic>
        <p:nvPicPr>
          <p:cNvPr id="10241" name="Picture 1" descr="D:\Сохранение\Ксюша\Высоцкий-Песни-из-кф-Вертикаль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2143116"/>
            <a:ext cx="3175000" cy="3175000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6" grpId="1"/>
      <p:bldP spid="47107" grpId="0" build="p" animBg="1"/>
      <p:bldP spid="47111" grpId="0" animBg="1"/>
      <p:bldP spid="47112" grpId="0" animBg="1"/>
      <p:bldP spid="47113" grpId="0" animBg="1"/>
      <p:bldP spid="47114" grpId="0" animBg="1"/>
      <p:bldP spid="47115" grpId="0" animBg="1"/>
      <p:bldP spid="47116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84" y="0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7290" y="785794"/>
            <a:ext cx="7786710" cy="928694"/>
          </a:xfr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lvl="1" algn="ctr">
              <a:buNone/>
            </a:pP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  <a:t>В каком СМИ впервые были процитированы песни В. Высоцкого?</a:t>
            </a:r>
          </a:p>
        </p:txBody>
      </p:sp>
      <p:sp>
        <p:nvSpPr>
          <p:cNvPr id="2458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85720" y="21429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2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500034" y="428604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10</a:t>
            </a:r>
          </a:p>
        </p:txBody>
      </p:sp>
      <p:sp>
        <p:nvSpPr>
          <p:cNvPr id="4813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4282" y="5643578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77882" y="5643578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41482" y="5643578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06669" y="5643578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70269" y="5643578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8140" name="Rectangle 12"/>
          <p:cNvSpPr>
            <a:spLocks noChangeArrowheads="1"/>
          </p:cNvSpPr>
          <p:nvPr/>
        </p:nvSpPr>
        <p:spPr bwMode="auto">
          <a:xfrm>
            <a:off x="4143372" y="2357430"/>
            <a:ext cx="4749803" cy="574675"/>
          </a:xfrm>
          <a:prstGeom prst="rect">
            <a:avLst/>
          </a:prstGeom>
          <a:ln w="76200" cmpd="thickThin" algn="ctr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>
        <p:nvSpPr>
          <p:cNvPr id="24591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47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000760" y="6429396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dirty="0"/>
              <a:t>Правила игры</a:t>
            </a:r>
          </a:p>
        </p:txBody>
      </p:sp>
      <p:sp>
        <p:nvSpPr>
          <p:cNvPr id="4814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  <p:sp>
        <p:nvSpPr>
          <p:cNvPr id="18" name="Горизонтальный свиток 17"/>
          <p:cNvSpPr/>
          <p:nvPr/>
        </p:nvSpPr>
        <p:spPr bwMode="auto">
          <a:xfrm>
            <a:off x="4786314" y="3214686"/>
            <a:ext cx="4071966" cy="1961966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2000" dirty="0" smtClean="0">
                <a:solidFill>
                  <a:srgbClr val="800000"/>
                </a:solidFill>
              </a:rPr>
              <a:t>В 1964 г. в журнале «Крокодил»</a:t>
            </a:r>
          </a:p>
          <a:p>
            <a:r>
              <a:rPr lang="ru-RU" sz="2000" dirty="0" smtClean="0">
                <a:solidFill>
                  <a:srgbClr val="800000"/>
                </a:solidFill>
              </a:rPr>
              <a:t> (№ 29, рассказ С.Шатрова "Наш ужасный дядя Кузя...»)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charset="0"/>
            </a:endParaRPr>
          </a:p>
        </p:txBody>
      </p:sp>
      <p:pic>
        <p:nvPicPr>
          <p:cNvPr id="1026" name="Picture 2" descr="C:\Users\Директор\Pictures\--1991~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1928802"/>
            <a:ext cx="2786082" cy="3649889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81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0" grpId="1"/>
      <p:bldP spid="48131" grpId="0" build="p" animBg="1"/>
      <p:bldP spid="48135" grpId="0" animBg="1"/>
      <p:bldP spid="48136" grpId="0" animBg="1"/>
      <p:bldP spid="48137" grpId="0" animBg="1"/>
      <p:bldP spid="48138" grpId="0" animBg="1"/>
      <p:bldP spid="48139" grpId="0" animBg="1"/>
      <p:bldP spid="48140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7422" y="0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0166" y="714356"/>
            <a:ext cx="7488237" cy="1428760"/>
          </a:xfr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lvl="1" indent="-342900" algn="ctr" eaLnBrk="1" hangingPunct="1">
              <a:buNone/>
            </a:pPr>
            <a:r>
              <a:rPr lang="ru-RU" dirty="0" smtClean="0">
                <a:solidFill>
                  <a:srgbClr val="800000"/>
                </a:solidFill>
              </a:rPr>
              <a:t>Назовите песню, которая была написана для оперы, а также была использована в кинофильме</a:t>
            </a:r>
            <a:endParaRPr lang="ru-RU" sz="4000" dirty="0" smtClean="0">
              <a:solidFill>
                <a:srgbClr val="800000"/>
              </a:solidFill>
            </a:endParaRPr>
          </a:p>
          <a:p>
            <a:pPr algn="ctr" eaLnBrk="1" hangingPunct="1">
              <a:buFontTx/>
              <a:buNone/>
            </a:pPr>
            <a:endParaRPr lang="ru-RU" sz="28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60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7158" y="285728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6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571472" y="571480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18</a:t>
            </a:r>
          </a:p>
        </p:txBody>
      </p:sp>
      <p:sp>
        <p:nvSpPr>
          <p:cNvPr id="4915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6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6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6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6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14810" y="5572140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9164" name="Rectangle 12"/>
          <p:cNvSpPr>
            <a:spLocks noChangeArrowheads="1"/>
          </p:cNvSpPr>
          <p:nvPr/>
        </p:nvSpPr>
        <p:spPr bwMode="auto">
          <a:xfrm>
            <a:off x="4357686" y="2357430"/>
            <a:ext cx="4606927" cy="574675"/>
          </a:xfrm>
          <a:prstGeom prst="rect">
            <a:avLst/>
          </a:prstGeom>
          <a:ln w="76200" cmpd="thickThin" algn="ctr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 smtClean="0">
                <a:ln w="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  <a:endParaRPr lang="ru-RU" sz="3200" b="1" i="1" cap="all" dirty="0">
              <a:ln w="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5615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71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dirty="0"/>
              <a:t>Правила игры</a:t>
            </a:r>
          </a:p>
        </p:txBody>
      </p:sp>
      <p:sp>
        <p:nvSpPr>
          <p:cNvPr id="4917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  <p:sp>
        <p:nvSpPr>
          <p:cNvPr id="18" name="Горизонтальный свиток 17"/>
          <p:cNvSpPr/>
          <p:nvPr/>
        </p:nvSpPr>
        <p:spPr bwMode="auto">
          <a:xfrm>
            <a:off x="4286248" y="2857496"/>
            <a:ext cx="4643470" cy="2643206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600" b="1" dirty="0" smtClean="0">
                <a:solidFill>
                  <a:srgbClr val="800000"/>
                </a:solidFill>
              </a:rPr>
              <a:t>Песня-сказка о старом доме</a:t>
            </a:r>
          </a:p>
          <a:p>
            <a:r>
              <a:rPr lang="ru-RU" sz="1600" b="1" dirty="0" smtClean="0">
                <a:solidFill>
                  <a:srgbClr val="800000"/>
                </a:solidFill>
              </a:rPr>
              <a:t> на Новом Арбате</a:t>
            </a:r>
          </a:p>
          <a:p>
            <a:r>
              <a:rPr lang="ru-RU" sz="1600" dirty="0" smtClean="0">
                <a:solidFill>
                  <a:srgbClr val="800000"/>
                </a:solidFill>
              </a:rPr>
              <a:t>Текст был написан для оперы</a:t>
            </a:r>
          </a:p>
          <a:p>
            <a:r>
              <a:rPr lang="ru-RU" sz="1600" dirty="0" smtClean="0">
                <a:solidFill>
                  <a:srgbClr val="800000"/>
                </a:solidFill>
              </a:rPr>
              <a:t> М. Таривердиева «Кто ты?»</a:t>
            </a:r>
          </a:p>
          <a:p>
            <a:r>
              <a:rPr lang="ru-RU" sz="1600" b="1" i="1" dirty="0" smtClean="0">
                <a:solidFill>
                  <a:srgbClr val="800000"/>
                </a:solidFill>
              </a:rPr>
              <a:t>Комментарий Высоцкого:</a:t>
            </a:r>
            <a:r>
              <a:rPr lang="ru-RU" sz="1600" dirty="0" smtClean="0">
                <a:solidFill>
                  <a:srgbClr val="800000"/>
                </a:solidFill>
              </a:rPr>
              <a:t> «Был очень плохой фильм “Саша-Сашенька”, я по недоразумению отдал туда песню»</a:t>
            </a:r>
          </a:p>
          <a:p>
            <a:endParaRPr lang="ru-RU" sz="2000" dirty="0" smtClean="0">
              <a:solidFill>
                <a:srgbClr val="800000"/>
              </a:solidFill>
            </a:endParaRPr>
          </a:p>
          <a:p>
            <a:endParaRPr kumimoji="0" lang="ru-RU" sz="200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charset="0"/>
            </a:endParaRPr>
          </a:p>
        </p:txBody>
      </p:sp>
      <p:pic>
        <p:nvPicPr>
          <p:cNvPr id="8193" name="Picture 1" descr="D:\Сохранение\Ксюша\sash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571744"/>
            <a:ext cx="4000528" cy="2578118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9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4" grpId="1"/>
      <p:bldP spid="49155" grpId="0" build="p" animBg="1"/>
      <p:bldP spid="49159" grpId="0" animBg="1"/>
      <p:bldP spid="49160" grpId="0" animBg="1"/>
      <p:bldP spid="49161" grpId="0" animBg="1"/>
      <p:bldP spid="49162" grpId="0" animBg="1"/>
      <p:bldP spid="49163" grpId="0" animBg="1"/>
      <p:bldP spid="49164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08" y="0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52" y="714356"/>
            <a:ext cx="7715304" cy="1000132"/>
          </a:xfrm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buFontTx/>
              <a:buNone/>
            </a:pPr>
            <a:r>
              <a:rPr lang="ru-RU" sz="2800" dirty="0" smtClean="0">
                <a:solidFill>
                  <a:srgbClr val="800000"/>
                </a:solidFill>
              </a:rPr>
              <a:t>Кто решил вопрос с захоронением </a:t>
            </a:r>
          </a:p>
          <a:p>
            <a:pPr algn="ctr" eaLnBrk="1" hangingPunct="1">
              <a:buFontTx/>
              <a:buNone/>
            </a:pPr>
            <a:r>
              <a:rPr lang="ru-RU" sz="2800" dirty="0" smtClean="0">
                <a:solidFill>
                  <a:srgbClr val="800000"/>
                </a:solidFill>
              </a:rPr>
              <a:t>В. Высоцкого на Ваганьковском кладбище?</a:t>
            </a:r>
            <a:endParaRPr lang="ru-RU" sz="2800" dirty="0" smtClean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70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2844" y="285728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2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500034" y="500042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4</a:t>
            </a:r>
          </a:p>
        </p:txBody>
      </p:sp>
      <p:sp>
        <p:nvSpPr>
          <p:cNvPr id="5325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429124" y="5500702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5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86380" y="5500702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5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15074" y="5500702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5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15206" y="5500702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5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43900" y="5500702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53260" name="Rectangle 12"/>
          <p:cNvSpPr>
            <a:spLocks noChangeArrowheads="1"/>
          </p:cNvSpPr>
          <p:nvPr/>
        </p:nvSpPr>
        <p:spPr bwMode="auto">
          <a:xfrm>
            <a:off x="4286248" y="2143116"/>
            <a:ext cx="4643438" cy="928694"/>
          </a:xfrm>
          <a:prstGeom prst="rect">
            <a:avLst/>
          </a:prstGeom>
          <a:ln w="76200" cmpd="thickThin" algn="ctr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 smtClean="0">
                <a:ln w="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  <a:endParaRPr lang="ru-RU" sz="3200" b="1" i="1" cap="all" dirty="0">
              <a:ln w="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9711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67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5326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sp>
        <p:nvSpPr>
          <p:cNvPr id="18" name="Горизонтальный свиток 17"/>
          <p:cNvSpPr/>
          <p:nvPr/>
        </p:nvSpPr>
        <p:spPr bwMode="auto">
          <a:xfrm>
            <a:off x="4714876" y="3571876"/>
            <a:ext cx="4143404" cy="714380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2400" dirty="0" smtClean="0">
                <a:solidFill>
                  <a:srgbClr val="800000"/>
                </a:solidFill>
              </a:rPr>
              <a:t>Иосиф Давыдович Кобзон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charset="0"/>
            </a:endParaRPr>
          </a:p>
        </p:txBody>
      </p:sp>
      <p:pic>
        <p:nvPicPr>
          <p:cNvPr id="7169" name="Picture 1" descr="D:\Сохранение\Ксюша\86453175.jpg"/>
          <p:cNvPicPr>
            <a:picLocks noChangeAspect="1" noChangeArrowheads="1"/>
          </p:cNvPicPr>
          <p:nvPr/>
        </p:nvPicPr>
        <p:blipFill>
          <a:blip r:embed="rId5"/>
          <a:srcRect b="18094"/>
          <a:stretch>
            <a:fillRect/>
          </a:stretch>
        </p:blipFill>
        <p:spPr bwMode="auto">
          <a:xfrm>
            <a:off x="500034" y="1857364"/>
            <a:ext cx="3357566" cy="4280927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0" grpId="1"/>
      <p:bldP spid="53251" grpId="0" build="p" animBg="1"/>
      <p:bldP spid="53255" grpId="0" animBg="1"/>
      <p:bldP spid="53256" grpId="0" animBg="1"/>
      <p:bldP spid="53257" grpId="0" animBg="1"/>
      <p:bldP spid="53258" grpId="0" animBg="1"/>
      <p:bldP spid="53259" grpId="0" animBg="1"/>
      <p:bldP spid="53260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14546" y="0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38" y="785795"/>
            <a:ext cx="8072462" cy="1857387"/>
          </a:xfrm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1">
              <a:buNone/>
            </a:pPr>
            <a:r>
              <a:rPr lang="ru-RU" sz="2300" dirty="0" smtClean="0">
                <a:solidFill>
                  <a:srgbClr val="800000"/>
                </a:solidFill>
              </a:rPr>
              <a:t>Кто автор и как называется песня о Высоцком, где есть такие строки:</a:t>
            </a:r>
          </a:p>
          <a:p>
            <a:pPr lvl="1">
              <a:buNone/>
            </a:pPr>
            <a:r>
              <a:rPr lang="ru-RU" sz="2300" dirty="0" smtClean="0">
                <a:solidFill>
                  <a:srgbClr val="800000"/>
                </a:solidFill>
              </a:rPr>
              <a:t>Говорят, что грешил, что не к сроку свечу затушил…</a:t>
            </a:r>
          </a:p>
          <a:p>
            <a:pPr lvl="1">
              <a:buNone/>
            </a:pPr>
            <a:r>
              <a:rPr lang="ru-RU" sz="2300" dirty="0" smtClean="0">
                <a:solidFill>
                  <a:srgbClr val="800000"/>
                </a:solidFill>
              </a:rPr>
              <a:t>Как умел, так и жил, а безгрешных не знает природа?</a:t>
            </a:r>
          </a:p>
          <a:p>
            <a:pPr algn="ctr" eaLnBrk="1" hangingPunct="1">
              <a:buFontTx/>
              <a:buNone/>
            </a:pPr>
            <a:endParaRPr lang="ru-RU" dirty="0" smtClean="0">
              <a:solidFill>
                <a:srgbClr val="660066"/>
              </a:solidFill>
            </a:endParaRPr>
          </a:p>
        </p:txBody>
      </p:sp>
      <p:sp>
        <p:nvSpPr>
          <p:cNvPr id="30725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2844" y="142852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6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571472" y="500042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8</a:t>
            </a:r>
          </a:p>
        </p:txBody>
      </p:sp>
      <p:sp>
        <p:nvSpPr>
          <p:cNvPr id="5427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29190" y="5572140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86446" y="5572140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43702" y="5572140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429520" y="5572140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86776" y="5572140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54284" name="Rectangle 12"/>
          <p:cNvSpPr>
            <a:spLocks noChangeArrowheads="1"/>
          </p:cNvSpPr>
          <p:nvPr/>
        </p:nvSpPr>
        <p:spPr bwMode="auto">
          <a:xfrm>
            <a:off x="5072066" y="2857496"/>
            <a:ext cx="3643337" cy="1000132"/>
          </a:xfrm>
          <a:prstGeom prst="rect">
            <a:avLst/>
          </a:prstGeom>
          <a:ln w="76200" cmpd="thickThin" algn="ctr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 smtClean="0">
                <a:ln w="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</a:t>
            </a:r>
          </a:p>
          <a:p>
            <a:r>
              <a:rPr lang="ru-RU" sz="3200" b="1" i="1" cap="all" dirty="0" smtClean="0">
                <a:ln w="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ответ</a:t>
            </a:r>
            <a:endParaRPr lang="ru-RU" sz="3200" b="1" i="1" cap="all" dirty="0">
              <a:ln w="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0735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91" name="Rectangle 1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5429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sp>
        <p:nvSpPr>
          <p:cNvPr id="17" name="Горизонтальный свиток 16"/>
          <p:cNvSpPr/>
          <p:nvPr/>
        </p:nvSpPr>
        <p:spPr bwMode="auto">
          <a:xfrm>
            <a:off x="5143504" y="4143380"/>
            <a:ext cx="3571900" cy="1428760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2000" dirty="0" smtClean="0">
                <a:solidFill>
                  <a:srgbClr val="800000"/>
                </a:solidFill>
              </a:rPr>
              <a:t>Булат Окуджава </a:t>
            </a:r>
            <a:endParaRPr lang="ru-RU" sz="2000" dirty="0" smtClean="0">
              <a:solidFill>
                <a:srgbClr val="800000"/>
              </a:solidFill>
            </a:endParaRPr>
          </a:p>
          <a:p>
            <a:r>
              <a:rPr lang="ru-RU" sz="2000" dirty="0" smtClean="0">
                <a:solidFill>
                  <a:srgbClr val="800000"/>
                </a:solidFill>
              </a:rPr>
              <a:t>«</a:t>
            </a:r>
            <a:r>
              <a:rPr lang="ru-RU" sz="2000" dirty="0" smtClean="0">
                <a:solidFill>
                  <a:srgbClr val="800000"/>
                </a:solidFill>
              </a:rPr>
              <a:t>О Володе </a:t>
            </a:r>
            <a:r>
              <a:rPr lang="ru-RU" sz="2000" dirty="0" smtClean="0">
                <a:solidFill>
                  <a:srgbClr val="800000"/>
                </a:solidFill>
              </a:rPr>
              <a:t>Высоцком»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charset="0"/>
            </a:endParaRPr>
          </a:p>
        </p:txBody>
      </p:sp>
      <p:pic>
        <p:nvPicPr>
          <p:cNvPr id="6145" name="Picture 1" descr="D:\Сохранение\Ксюша\1aa775ae8e1e5a6f30706919979af35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786058"/>
            <a:ext cx="4471510" cy="3233744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Bulat_Okudzhava_-_O_Volode_Vysock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5278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54274" grpId="0"/>
      <p:bldP spid="54274" grpId="1"/>
      <p:bldP spid="54275" grpId="0" build="p" animBg="1"/>
      <p:bldP spid="54279" grpId="0" animBg="1"/>
      <p:bldP spid="54280" grpId="0" animBg="1"/>
      <p:bldP spid="54281" grpId="0" animBg="1"/>
      <p:bldP spid="54282" grpId="0" animBg="1"/>
      <p:bldP spid="54283" grpId="0" animBg="1"/>
      <p:bldP spid="54284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14546" y="0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1604" y="714356"/>
            <a:ext cx="7286676" cy="714380"/>
          </a:xfrm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Любимое выражение В.Высоцкого?</a:t>
            </a:r>
            <a:endParaRPr lang="ru-RU" sz="2800" dirty="0" smtClean="0">
              <a:solidFill>
                <a:srgbClr val="660066"/>
              </a:solidFill>
            </a:endParaRPr>
          </a:p>
        </p:txBody>
      </p:sp>
      <p:sp>
        <p:nvSpPr>
          <p:cNvPr id="3174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4282" y="285728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0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500034" y="500042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16</a:t>
            </a:r>
          </a:p>
        </p:txBody>
      </p:sp>
      <p:sp>
        <p:nvSpPr>
          <p:cNvPr id="5530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5720" y="5500702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42976" y="5500702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71670" y="5500702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28926" y="5500702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86182" y="5500702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55308" name="Rectangle 12"/>
          <p:cNvSpPr>
            <a:spLocks noChangeArrowheads="1"/>
          </p:cNvSpPr>
          <p:nvPr/>
        </p:nvSpPr>
        <p:spPr bwMode="auto">
          <a:xfrm>
            <a:off x="357158" y="1714488"/>
            <a:ext cx="3963985" cy="1000132"/>
          </a:xfrm>
          <a:prstGeom prst="rect">
            <a:avLst/>
          </a:prstGeom>
          <a:ln w="76200" cmpd="thickThin" algn="ctr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 smtClean="0">
                <a:ln w="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</a:t>
            </a:r>
          </a:p>
          <a:p>
            <a:r>
              <a:rPr lang="ru-RU" sz="3200" b="1" i="1" cap="all" dirty="0" smtClean="0">
                <a:ln w="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ответ</a:t>
            </a:r>
            <a:endParaRPr lang="ru-RU" sz="3200" b="1" i="1" cap="all" dirty="0">
              <a:ln w="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1759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5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dirty="0"/>
              <a:t>Правила игры</a:t>
            </a:r>
          </a:p>
        </p:txBody>
      </p:sp>
      <p:sp>
        <p:nvSpPr>
          <p:cNvPr id="5531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  <p:sp>
        <p:nvSpPr>
          <p:cNvPr id="18" name="Горизонтальный свиток 17"/>
          <p:cNvSpPr/>
          <p:nvPr/>
        </p:nvSpPr>
        <p:spPr bwMode="auto">
          <a:xfrm>
            <a:off x="285720" y="2857496"/>
            <a:ext cx="4500594" cy="2214578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charset="0"/>
              </a:rPr>
              <a:t>«Работать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charset="0"/>
              </a:rPr>
              <a:t> надо!»</a:t>
            </a:r>
          </a:p>
          <a:p>
            <a:r>
              <a:rPr lang="ru-RU" dirty="0" smtClean="0">
                <a:solidFill>
                  <a:srgbClr val="800000"/>
                </a:solidFill>
              </a:rPr>
              <a:t>Если бы он мог, он работал бы круглые сутки. Сон - 3-4 часа, остальное - работа. Песни свои он писал в основном ночью.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charset="0"/>
            </a:endParaRPr>
          </a:p>
        </p:txBody>
      </p:sp>
      <p:pic>
        <p:nvPicPr>
          <p:cNvPr id="5122" name="Picture 2" descr="D:\Сохранение\Ксюша\photo_14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1571612"/>
            <a:ext cx="3214710" cy="4486656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8" grpId="1"/>
      <p:bldP spid="55299" grpId="0" uiExpand="1" build="p" animBg="1"/>
      <p:bldP spid="55303" grpId="0" animBg="1"/>
      <p:bldP spid="55304" grpId="0" animBg="1"/>
      <p:bldP spid="55305" grpId="0" animBg="1"/>
      <p:bldP spid="55306" grpId="0" animBg="1"/>
      <p:bldP spid="55307" grpId="0" animBg="1"/>
      <p:bldP spid="55308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17">
            <a:hlinkClick r:id="rId2" action="ppaction://hlinksldjump" tooltip="Щёлкни мышкой по кнопке и начнёшь игру &quot;АТЫ -БАТЫ&quot;"/>
          </p:cNvPr>
          <p:cNvSpPr>
            <a:spLocks noChangeArrowheads="1"/>
          </p:cNvSpPr>
          <p:nvPr/>
        </p:nvSpPr>
        <p:spPr bwMode="auto">
          <a:xfrm>
            <a:off x="5929313" y="6215063"/>
            <a:ext cx="1651000" cy="454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dirty="0"/>
              <a:t>Начать игру</a:t>
            </a:r>
          </a:p>
        </p:txBody>
      </p:sp>
      <p:sp>
        <p:nvSpPr>
          <p:cNvPr id="3078" name="Text Box 19"/>
          <p:cNvSpPr txBox="1">
            <a:spLocks noChangeArrowheads="1"/>
          </p:cNvSpPr>
          <p:nvPr/>
        </p:nvSpPr>
        <p:spPr bwMode="auto">
          <a:xfrm>
            <a:off x="428624" y="1773238"/>
            <a:ext cx="8501093" cy="371178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140000"/>
              </a:lnSpc>
              <a:defRPr/>
            </a:pPr>
            <a:r>
              <a:rPr lang="ru-RU" sz="2000" i="1" dirty="0">
                <a:solidFill>
                  <a:srgbClr val="800000"/>
                </a:solidFill>
              </a:rPr>
              <a:t>1.</a:t>
            </a:r>
            <a:r>
              <a:rPr lang="ru-RU" sz="2000" dirty="0">
                <a:solidFill>
                  <a:srgbClr val="800000"/>
                </a:solidFill>
              </a:rPr>
              <a:t> </a:t>
            </a:r>
            <a:r>
              <a:rPr lang="ru-RU" sz="2400" dirty="0">
                <a:solidFill>
                  <a:srgbClr val="800000"/>
                </a:solidFill>
                <a:latin typeface="Calibri" pitchFamily="34" charset="0"/>
              </a:rPr>
              <a:t>Выбери ячейку с номером и щёлкни по ней мышкой.</a:t>
            </a:r>
          </a:p>
          <a:p>
            <a:pPr algn="l">
              <a:lnSpc>
                <a:spcPct val="140000"/>
              </a:lnSpc>
              <a:defRPr/>
            </a:pPr>
            <a:r>
              <a:rPr lang="ru-RU" sz="2400" i="1" dirty="0">
                <a:solidFill>
                  <a:srgbClr val="800000"/>
                </a:solidFill>
                <a:latin typeface="Calibri" pitchFamily="34" charset="0"/>
              </a:rPr>
              <a:t>2.</a:t>
            </a:r>
            <a:r>
              <a:rPr lang="ru-RU" sz="2400" dirty="0">
                <a:solidFill>
                  <a:srgbClr val="800000"/>
                </a:solidFill>
                <a:latin typeface="Calibri" pitchFamily="34" charset="0"/>
              </a:rPr>
              <a:t> Прочитай вопрос.</a:t>
            </a:r>
          </a:p>
          <a:p>
            <a:pPr algn="l">
              <a:lnSpc>
                <a:spcPct val="140000"/>
              </a:lnSpc>
              <a:defRPr/>
            </a:pPr>
            <a:r>
              <a:rPr lang="ru-RU" sz="2400" i="1" dirty="0">
                <a:solidFill>
                  <a:srgbClr val="800000"/>
                </a:solidFill>
                <a:latin typeface="Calibri" pitchFamily="34" charset="0"/>
              </a:rPr>
              <a:t>3.</a:t>
            </a:r>
            <a:r>
              <a:rPr lang="ru-RU" sz="2400" dirty="0">
                <a:solidFill>
                  <a:srgbClr val="800000"/>
                </a:solidFill>
                <a:latin typeface="Calibri" pitchFamily="34" charset="0"/>
              </a:rPr>
              <a:t> Время на обдумывание – 5 секунд. </a:t>
            </a:r>
          </a:p>
          <a:p>
            <a:pPr algn="l">
              <a:lnSpc>
                <a:spcPct val="140000"/>
              </a:lnSpc>
              <a:defRPr/>
            </a:pPr>
            <a:r>
              <a:rPr lang="ru-RU" sz="2400" i="1" dirty="0">
                <a:solidFill>
                  <a:srgbClr val="800000"/>
                </a:solidFill>
                <a:latin typeface="Calibri" pitchFamily="34" charset="0"/>
              </a:rPr>
              <a:t>4.</a:t>
            </a:r>
            <a:r>
              <a:rPr lang="ru-RU" sz="2400" dirty="0">
                <a:solidFill>
                  <a:srgbClr val="800000"/>
                </a:solidFill>
                <a:latin typeface="Calibri" pitchFamily="34" charset="0"/>
              </a:rPr>
              <a:t> После звукового сигнала дай устный ответ.</a:t>
            </a:r>
          </a:p>
          <a:p>
            <a:pPr algn="l">
              <a:lnSpc>
                <a:spcPct val="140000"/>
              </a:lnSpc>
              <a:defRPr/>
            </a:pPr>
            <a:r>
              <a:rPr lang="ru-RU" sz="2400" i="1" dirty="0">
                <a:solidFill>
                  <a:srgbClr val="800000"/>
                </a:solidFill>
                <a:latin typeface="Calibri" pitchFamily="34" charset="0"/>
              </a:rPr>
              <a:t>5.</a:t>
            </a:r>
            <a:r>
              <a:rPr lang="ru-RU" sz="2400" dirty="0">
                <a:solidFill>
                  <a:srgbClr val="800000"/>
                </a:solidFill>
                <a:latin typeface="Calibri" pitchFamily="34" charset="0"/>
              </a:rPr>
              <a:t> Чтобы узнать правильный ответ, щёлкни мышкой по экрану. </a:t>
            </a:r>
          </a:p>
          <a:p>
            <a:pPr algn="l">
              <a:lnSpc>
                <a:spcPct val="140000"/>
              </a:lnSpc>
              <a:defRPr/>
            </a:pPr>
            <a:r>
              <a:rPr lang="ru-RU" sz="2400" i="1" dirty="0">
                <a:solidFill>
                  <a:srgbClr val="800000"/>
                </a:solidFill>
                <a:latin typeface="Calibri" pitchFamily="34" charset="0"/>
              </a:rPr>
              <a:t>6.</a:t>
            </a:r>
            <a:r>
              <a:rPr lang="ru-RU" sz="2400" dirty="0">
                <a:solidFill>
                  <a:srgbClr val="800000"/>
                </a:solidFill>
                <a:latin typeface="Calibri" pitchFamily="34" charset="0"/>
              </a:rPr>
              <a:t> Чтобы продолжить игру, щёлкни мышкой </a:t>
            </a:r>
            <a:r>
              <a:rPr lang="ru-RU" sz="2400" dirty="0" smtClean="0">
                <a:solidFill>
                  <a:srgbClr val="800000"/>
                </a:solidFill>
                <a:latin typeface="Calibri" pitchFamily="34" charset="0"/>
              </a:rPr>
              <a:t>по </a:t>
            </a:r>
            <a:r>
              <a:rPr lang="ru-RU" sz="2400" dirty="0">
                <a:solidFill>
                  <a:srgbClr val="800000"/>
                </a:solidFill>
                <a:latin typeface="Calibri" pitchFamily="34" charset="0"/>
              </a:rPr>
              <a:t>кнопке «Продолжить игру».</a:t>
            </a:r>
          </a:p>
        </p:txBody>
      </p:sp>
      <p:sp>
        <p:nvSpPr>
          <p:cNvPr id="2075" name="Rectangle 2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858125" y="6215063"/>
            <a:ext cx="1087438" cy="454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</a:rPr>
              <a:t>Выход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428625" y="285750"/>
            <a:ext cx="8286750" cy="12144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357166"/>
            <a:ext cx="66014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Правила викторины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5720" y="142852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67" name="WordArt 5" descr="Орех"/>
          <p:cNvSpPr>
            <a:spLocks noChangeArrowheads="1" noChangeShapeType="1" noTextEdit="1"/>
          </p:cNvSpPr>
          <p:nvPr/>
        </p:nvSpPr>
        <p:spPr bwMode="auto">
          <a:xfrm>
            <a:off x="500034" y="357166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12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285984" y="0"/>
            <a:ext cx="5832475" cy="850900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0" cap="none" spc="0" normalizeH="0" baseline="0" noProof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ВНИМАНИЕ !  ВОПРОС</a:t>
            </a:r>
            <a:endParaRPr kumimoji="0" lang="ru-RU" sz="3600" b="1" i="1" u="none" strike="noStrike" kern="0" cap="none" spc="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46195" y="714356"/>
            <a:ext cx="7597805" cy="1714512"/>
          </a:xfrm>
          <a:prstGeom prst="rect">
            <a:avLst/>
          </a:prstGeom>
          <a:ln w="76200" cap="flat" cmpd="sng" algn="ctr">
            <a:solidFill>
              <a:srgbClr val="0000FF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 useBgFill="1">
        <p:nvSpPr>
          <p:cNvPr id="10" name="Rectangle 12"/>
          <p:cNvSpPr>
            <a:spLocks noChangeArrowheads="1"/>
          </p:cNvSpPr>
          <p:nvPr/>
        </p:nvSpPr>
        <p:spPr bwMode="auto">
          <a:xfrm>
            <a:off x="5286380" y="2714620"/>
            <a:ext cx="3571900" cy="857256"/>
          </a:xfrm>
          <a:prstGeom prst="rect">
            <a:avLst/>
          </a:prstGeom>
          <a:ln w="76200" cmpd="thickThin" algn="ctr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 i="1" cap="all" dirty="0" smtClean="0">
                <a:ln w="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</a:t>
            </a:r>
          </a:p>
          <a:p>
            <a:r>
              <a:rPr lang="ru-RU" sz="3200" b="1" i="1" cap="all" dirty="0" smtClean="0">
                <a:ln w="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ответ</a:t>
            </a:r>
            <a:endParaRPr lang="ru-RU" sz="3200" b="1" i="1" cap="all" dirty="0">
              <a:ln w="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Rectangle 1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dirty="0"/>
              <a:t>Правила игры</a:t>
            </a:r>
          </a:p>
        </p:txBody>
      </p:sp>
      <p:sp>
        <p:nvSpPr>
          <p:cNvPr id="1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  <p:sp>
        <p:nvSpPr>
          <p:cNvPr id="16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Горизонтальный свиток 20"/>
          <p:cNvSpPr/>
          <p:nvPr/>
        </p:nvSpPr>
        <p:spPr bwMode="auto">
          <a:xfrm>
            <a:off x="5072066" y="3786190"/>
            <a:ext cx="3786214" cy="1961966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2000" dirty="0" smtClean="0">
                <a:solidFill>
                  <a:srgbClr val="800000"/>
                </a:solidFill>
              </a:rPr>
              <a:t>На территории Университета </a:t>
            </a:r>
            <a:r>
              <a:rPr lang="ru-RU" sz="2000" dirty="0" err="1" smtClean="0">
                <a:solidFill>
                  <a:srgbClr val="800000"/>
                </a:solidFill>
              </a:rPr>
              <a:t>Норт-Вестерн</a:t>
            </a:r>
            <a:r>
              <a:rPr lang="ru-RU" sz="2000" dirty="0" smtClean="0">
                <a:solidFill>
                  <a:srgbClr val="800000"/>
                </a:solidFill>
              </a:rPr>
              <a:t>, на берегу озера Мичиган</a:t>
            </a:r>
            <a:r>
              <a:rPr lang="ru-RU" dirty="0" smtClean="0"/>
              <a:t>.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857356" y="785794"/>
            <a:ext cx="70009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9144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каком городе США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установлен камень с надписью, возле которого ежегодно в день поминовения Высоцкого собираются с гитарами любители его песен?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D:\Сохранение\Ксюша\bkg12fe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1472" y="2571744"/>
            <a:ext cx="3714754" cy="278606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build="p" animBg="1"/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7158" y="357166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2" name="WordArt 3" descr="Орех"/>
          <p:cNvSpPr>
            <a:spLocks noChangeArrowheads="1" noChangeShapeType="1" noTextEdit="1"/>
          </p:cNvSpPr>
          <p:nvPr/>
        </p:nvSpPr>
        <p:spPr bwMode="auto">
          <a:xfrm>
            <a:off x="571472" y="500042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14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214546" y="0"/>
            <a:ext cx="5832475" cy="850900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0" cap="none" spc="0" normalizeH="0" baseline="0" noProof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ВНИМАНИЕ !  ВОПРОС</a:t>
            </a:r>
            <a:endParaRPr kumimoji="0" lang="ru-RU" sz="3600" b="1" i="1" u="none" strike="noStrike" kern="0" cap="none" spc="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571604" y="571480"/>
            <a:ext cx="7572396" cy="928694"/>
          </a:xfrm>
          <a:prstGeom prst="rect">
            <a:avLst/>
          </a:prstGeom>
          <a:ln w="76200" cap="flat" cmpd="sng" algn="ctr">
            <a:solidFill>
              <a:srgbClr val="00B0F0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Когда и где похоронен Владимир Семенович Высоцкий ?</a:t>
            </a:r>
          </a:p>
        </p:txBody>
      </p:sp>
      <p:sp useBgFill="1">
        <p:nvSpPr>
          <p:cNvPr id="11" name="Rectangle 12"/>
          <p:cNvSpPr>
            <a:spLocks noChangeArrowheads="1"/>
          </p:cNvSpPr>
          <p:nvPr/>
        </p:nvSpPr>
        <p:spPr bwMode="auto">
          <a:xfrm>
            <a:off x="4786314" y="2000240"/>
            <a:ext cx="3963985" cy="1000132"/>
          </a:xfrm>
          <a:prstGeom prst="rect">
            <a:avLst/>
          </a:prstGeom>
          <a:ln w="76200" cmpd="thickThin" algn="ctr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</a:t>
            </a:r>
          </a:p>
          <a:p>
            <a:r>
              <a:rPr lang="ru-RU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2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ответ</a:t>
            </a: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Rectangle 1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dirty="0"/>
              <a:t>Правила игры</a:t>
            </a:r>
          </a:p>
        </p:txBody>
      </p:sp>
      <p:sp>
        <p:nvSpPr>
          <p:cNvPr id="2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  <p:sp>
        <p:nvSpPr>
          <p:cNvPr id="2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344998" y="5500702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08598" y="5500702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72198" y="5500702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37385" y="5500702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800985" y="5500702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Горизонтальный свиток 16"/>
          <p:cNvSpPr/>
          <p:nvPr/>
        </p:nvSpPr>
        <p:spPr bwMode="auto">
          <a:xfrm>
            <a:off x="4357686" y="3357562"/>
            <a:ext cx="4500594" cy="1143008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srgbClr val="800000"/>
                </a:solidFill>
              </a:rPr>
              <a:t>28 июля 1980 года</a:t>
            </a:r>
          </a:p>
          <a:p>
            <a:r>
              <a:rPr lang="ru-RU" dirty="0" smtClean="0">
                <a:solidFill>
                  <a:srgbClr val="800000"/>
                </a:solidFill>
              </a:rPr>
              <a:t>на Ваганьковском кладбище</a:t>
            </a:r>
          </a:p>
          <a:p>
            <a:r>
              <a:rPr lang="ru-RU" dirty="0" smtClean="0">
                <a:solidFill>
                  <a:srgbClr val="800000"/>
                </a:solidFill>
                <a:latin typeface="Arial" charset="0"/>
              </a:rPr>
              <a:t>г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charset="0"/>
              </a:rPr>
              <a:t>. Москва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73" name="Picture 1" descr="D:\Сохранение\Ксюша\vysotsky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2910" y="1571612"/>
            <a:ext cx="3446864" cy="459581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build="p" animBg="1"/>
      <p:bldP spid="1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8596" y="428604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15" name="WordArt 3" descr="Орех"/>
          <p:cNvSpPr>
            <a:spLocks noChangeArrowheads="1" noChangeShapeType="1" noTextEdit="1"/>
          </p:cNvSpPr>
          <p:nvPr/>
        </p:nvSpPr>
        <p:spPr bwMode="auto">
          <a:xfrm>
            <a:off x="642910" y="642918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15</a:t>
            </a:r>
          </a:p>
        </p:txBody>
      </p:sp>
      <p:sp>
        <p:nvSpPr>
          <p:cNvPr id="8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357422" y="0"/>
            <a:ext cx="5832475" cy="850900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0" cap="none" spc="0" normalizeH="0" baseline="0" noProof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ВНИМАНИЕ !  ВОПРОС</a:t>
            </a:r>
            <a:endParaRPr kumimoji="0" lang="ru-RU" sz="3600" b="1" i="1" u="none" strike="noStrike" kern="0" cap="none" spc="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857356" y="785794"/>
            <a:ext cx="6786610" cy="928694"/>
          </a:xfrm>
          <a:prstGeom prst="rect">
            <a:avLst/>
          </a:prstGeom>
          <a:ln w="57150" cap="flat" cmpd="sng" algn="ctr">
            <a:solidFill>
              <a:schemeClr val="accent2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какой театральной студии обучался В.Высоцкий?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000760" y="6429396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dirty="0"/>
              <a:t>Правила игры</a:t>
            </a:r>
          </a:p>
        </p:txBody>
      </p:sp>
      <p:sp>
        <p:nvSpPr>
          <p:cNvPr id="2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29520" y="6429396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4286248" y="2214554"/>
            <a:ext cx="4606927" cy="574675"/>
          </a:xfrm>
          <a:prstGeom prst="rect">
            <a:avLst/>
          </a:prstGeom>
          <a:solidFill>
            <a:schemeClr val="bg2"/>
          </a:solidFill>
          <a:ln w="57150">
            <a:solidFill>
              <a:schemeClr val="tx2">
                <a:lumMod val="60000"/>
                <a:lumOff val="40000"/>
              </a:schemeClr>
            </a:solidFill>
            <a:headEnd/>
            <a:tailEnd/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3200" b="1" i="1" cap="all" dirty="0" smtClean="0">
                <a:ln w="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  <a:endParaRPr lang="ru-RU" sz="3200" b="1" i="1" cap="all" dirty="0">
              <a:ln w="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Горизонтальный свиток 19"/>
          <p:cNvSpPr/>
          <p:nvPr/>
        </p:nvSpPr>
        <p:spPr bwMode="auto">
          <a:xfrm>
            <a:off x="4429124" y="3214686"/>
            <a:ext cx="4500594" cy="2143140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2000" dirty="0" smtClean="0">
                <a:solidFill>
                  <a:srgbClr val="800000"/>
                </a:solidFill>
              </a:rPr>
              <a:t>Летом 1956 г. поступил на актерское мастерство</a:t>
            </a:r>
          </a:p>
          <a:p>
            <a:r>
              <a:rPr lang="ru-RU" sz="2000" dirty="0" smtClean="0">
                <a:solidFill>
                  <a:srgbClr val="800000"/>
                </a:solidFill>
              </a:rPr>
              <a:t>в Школу-студию при МХАТ</a:t>
            </a:r>
          </a:p>
          <a:p>
            <a:r>
              <a:rPr lang="ru-RU" sz="2000" dirty="0" smtClean="0">
                <a:solidFill>
                  <a:srgbClr val="800000"/>
                </a:solidFill>
              </a:rPr>
              <a:t>имени В. И. Немировича-Данченко.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charset="0"/>
            </a:endParaRPr>
          </a:p>
        </p:txBody>
      </p:sp>
      <p:pic>
        <p:nvPicPr>
          <p:cNvPr id="2049" name="Picture 1" descr="D:\Сохранение\Ксюша\568px-Moscow_Art_Theatre_School-Studio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034" y="1857364"/>
            <a:ext cx="3357586" cy="3540424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14" grpId="1"/>
      <p:bldP spid="15" grpId="0" build="p" animBg="1"/>
      <p:bldP spid="23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Содержимое 3"/>
          <p:cNvSpPr>
            <a:spLocks noGrp="1"/>
          </p:cNvSpPr>
          <p:nvPr>
            <p:ph idx="1"/>
          </p:nvPr>
        </p:nvSpPr>
        <p:spPr>
          <a:xfrm>
            <a:off x="1214414" y="571480"/>
            <a:ext cx="6786610" cy="1096963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Литература:</a:t>
            </a:r>
          </a:p>
          <a:p>
            <a:pPr>
              <a:buNone/>
            </a:pPr>
            <a:r>
              <a:rPr lang="ru-RU" sz="200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Влади</a:t>
            </a:r>
            <a:r>
              <a:rPr lang="ru-RU" sz="2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М. Владимир, или Прерванный полет: Пер. с фр. – М.: Прогресс, 1989 – 176с.</a:t>
            </a:r>
          </a:p>
          <a:p>
            <a:pPr algn="just">
              <a:buNone/>
            </a:pPr>
            <a:r>
              <a:rPr lang="ru-RU" sz="2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А. </a:t>
            </a:r>
            <a:r>
              <a:rPr lang="ru-RU" sz="200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Вайнер</a:t>
            </a:r>
            <a:r>
              <a:rPr lang="ru-RU" sz="2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Г. </a:t>
            </a:r>
            <a:r>
              <a:rPr lang="ru-RU" sz="200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Вайнер</a:t>
            </a:r>
            <a:r>
              <a:rPr lang="ru-RU" sz="2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худ. А. Веселов Владимир Высоцкий в кино и на экране. Набор открыток - Л.: </a:t>
            </a:r>
            <a:r>
              <a:rPr lang="ru-RU" sz="200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Ленуприздата</a:t>
            </a:r>
            <a:r>
              <a:rPr lang="ru-RU" sz="2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1989 - 10 открыток</a:t>
            </a:r>
          </a:p>
          <a:p>
            <a:pPr>
              <a:buNone/>
            </a:pP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None/>
            </a:pP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8992" y="3071810"/>
            <a:ext cx="264687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Интернет- ресурсы:</a:t>
            </a:r>
          </a:p>
          <a:p>
            <a:endParaRPr lang="ru-RU" dirty="0" smtClean="0">
              <a:hlinkClick r:id="rId2"/>
            </a:endParaRPr>
          </a:p>
          <a:p>
            <a:pPr algn="l"/>
            <a:r>
              <a:rPr lang="fr-FR" dirty="0" smtClean="0">
                <a:hlinkClick r:id="rId3"/>
              </a:rPr>
              <a:t>http://www.litra.ru</a:t>
            </a:r>
            <a:endParaRPr lang="ru-RU" dirty="0" smtClean="0"/>
          </a:p>
          <a:p>
            <a:pPr algn="l"/>
            <a:r>
              <a:rPr lang="fr-FR" dirty="0" smtClean="0">
                <a:hlinkClick r:id="rId4"/>
              </a:rPr>
              <a:t>http://ru.wikipedia.org/</a:t>
            </a:r>
            <a:endParaRPr lang="ru-RU" dirty="0" smtClean="0"/>
          </a:p>
          <a:p>
            <a:pPr algn="l"/>
            <a:r>
              <a:rPr lang="fr-FR" dirty="0" smtClean="0">
                <a:hlinkClick r:id="rId5"/>
              </a:rPr>
              <a:t>http://images.yandex.ru/</a:t>
            </a:r>
            <a:endParaRPr lang="ru-RU" dirty="0" smtClean="0"/>
          </a:p>
          <a:p>
            <a:pPr algn="l"/>
            <a:r>
              <a:rPr lang="fr-FR" dirty="0" smtClean="0">
                <a:hlinkClick r:id="rId6"/>
              </a:rPr>
              <a:t>http://irrkut.narod.ru/</a:t>
            </a:r>
            <a:endParaRPr lang="ru-RU" dirty="0" smtClean="0"/>
          </a:p>
          <a:p>
            <a:pPr algn="l"/>
            <a:r>
              <a:rPr lang="en-US" u="sng" dirty="0" smtClean="0">
                <a:solidFill>
                  <a:srgbClr val="0000FF"/>
                </a:solidFill>
              </a:rPr>
              <a:t>http://www.vysockii.ru/</a:t>
            </a:r>
            <a:endParaRPr lang="ru-RU" u="sng" dirty="0" smtClean="0">
              <a:solidFill>
                <a:srgbClr val="0000FF"/>
              </a:solidFill>
            </a:endParaRPr>
          </a:p>
          <a:p>
            <a:pPr algn="l"/>
            <a:r>
              <a:rPr lang="fr-FR" dirty="0" smtClean="0">
                <a:hlinkClick r:id="rId7"/>
              </a:rPr>
              <a:t>http://ololo.fm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00112" y="785794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099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57554" y="3571876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00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73243" y="2214554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03" name="AutoShape 4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16251" y="2214554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04" name="AutoShape 5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857884" y="3571876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07" name="AutoShape 5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43438" y="3571876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10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24075" y="785794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11" name="AutoShape 5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30697" y="2214554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12" name="AutoShape 5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00892" y="3571876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15" name="AutoShape 6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48037" y="785794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16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15008" y="2214554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17" name="AutoShape 6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86182" y="4786322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20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2000" y="785794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21" name="AutoShape 6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00892" y="2214554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24" name="AutoShape 7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95962" y="785794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25" name="AutoShape 7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28662" y="3571876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27" name="AutoShape 7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19925" y="785794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28" name="AutoShape 7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43108" y="3571876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30" name="AutoShape 7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28662" y="2214554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685" name="WordArt 85" descr="Орех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708400" y="1001694"/>
            <a:ext cx="287337" cy="576263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3</a:t>
            </a:r>
          </a:p>
        </p:txBody>
      </p:sp>
      <p:sp>
        <p:nvSpPr>
          <p:cNvPr id="25686" name="WordArt 86" descr="Орех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571736" y="2357430"/>
            <a:ext cx="287337" cy="576263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8</a:t>
            </a:r>
          </a:p>
        </p:txBody>
      </p:sp>
      <p:sp>
        <p:nvSpPr>
          <p:cNvPr id="25690" name="WordArt 90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89025" y="2430454"/>
            <a:ext cx="287337" cy="576263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7</a:t>
            </a:r>
          </a:p>
        </p:txBody>
      </p:sp>
      <p:sp>
        <p:nvSpPr>
          <p:cNvPr id="25691" name="WordArt 91" descr="Орех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380287" y="1001694"/>
            <a:ext cx="287338" cy="576263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6</a:t>
            </a:r>
          </a:p>
        </p:txBody>
      </p:sp>
      <p:sp>
        <p:nvSpPr>
          <p:cNvPr id="25692" name="WordArt 92" descr="Орех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156325" y="1001694"/>
            <a:ext cx="287337" cy="576263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5</a:t>
            </a:r>
          </a:p>
        </p:txBody>
      </p:sp>
      <p:sp>
        <p:nvSpPr>
          <p:cNvPr id="25693" name="WordArt 93" descr="Орех">
            <a:hlinkClick r:id="rId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932362" y="1001694"/>
            <a:ext cx="287338" cy="576263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4</a:t>
            </a:r>
          </a:p>
        </p:txBody>
      </p:sp>
      <p:sp>
        <p:nvSpPr>
          <p:cNvPr id="25694" name="WordArt 94" descr="Орех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60475" y="1001694"/>
            <a:ext cx="287337" cy="576263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</a:t>
            </a:r>
          </a:p>
        </p:txBody>
      </p:sp>
      <p:sp>
        <p:nvSpPr>
          <p:cNvPr id="25695" name="WordArt 95" descr="Орех">
            <a:hlinkClick r:id="rId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484437" y="1001694"/>
            <a:ext cx="287338" cy="576263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2</a:t>
            </a:r>
          </a:p>
        </p:txBody>
      </p:sp>
      <p:sp>
        <p:nvSpPr>
          <p:cNvPr id="25696" name="WordArt 96" descr="Орех">
            <a:hlinkClick r:id="rId1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745011" y="2428868"/>
            <a:ext cx="576263" cy="576263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10</a:t>
            </a:r>
          </a:p>
        </p:txBody>
      </p:sp>
      <p:sp>
        <p:nvSpPr>
          <p:cNvPr id="25697" name="WordArt 97" descr="Орех">
            <a:hlinkClick r:id="rId1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929322" y="2428868"/>
            <a:ext cx="576262" cy="576263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11</a:t>
            </a:r>
          </a:p>
        </p:txBody>
      </p:sp>
      <p:sp>
        <p:nvSpPr>
          <p:cNvPr id="25698" name="WordArt 98" descr="Орех">
            <a:hlinkClick r:id="rId1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744879" y="2428868"/>
            <a:ext cx="287338" cy="576263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9</a:t>
            </a:r>
          </a:p>
        </p:txBody>
      </p:sp>
      <p:sp>
        <p:nvSpPr>
          <p:cNvPr id="25720" name="WordArt 120" descr="Орех">
            <a:hlinkClick r:id="rId1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215206" y="2428868"/>
            <a:ext cx="576263" cy="576263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12</a:t>
            </a:r>
          </a:p>
        </p:txBody>
      </p:sp>
      <p:sp>
        <p:nvSpPr>
          <p:cNvPr id="25721" name="WordArt 121" descr="Орех">
            <a:hlinkClick r:id="rId1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000760" y="3786190"/>
            <a:ext cx="576263" cy="576263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17</a:t>
            </a:r>
          </a:p>
        </p:txBody>
      </p:sp>
      <p:sp>
        <p:nvSpPr>
          <p:cNvPr id="25722" name="WordArt 122" descr="Орех">
            <a:hlinkClick r:id="rId1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14414" y="3786190"/>
            <a:ext cx="576262" cy="576263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13</a:t>
            </a:r>
          </a:p>
        </p:txBody>
      </p:sp>
      <p:sp>
        <p:nvSpPr>
          <p:cNvPr id="25723" name="WordArt 123" descr="Орех">
            <a:hlinkClick r:id="rId1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857752" y="3786190"/>
            <a:ext cx="576262" cy="576263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16</a:t>
            </a:r>
          </a:p>
        </p:txBody>
      </p:sp>
      <p:sp>
        <p:nvSpPr>
          <p:cNvPr id="25724" name="WordArt 124" descr="Орех">
            <a:hlinkClick r:id="rId1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571868" y="3786190"/>
            <a:ext cx="576263" cy="576263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15</a:t>
            </a:r>
          </a:p>
        </p:txBody>
      </p:sp>
      <p:sp>
        <p:nvSpPr>
          <p:cNvPr id="25725" name="WordArt 125" descr="Орех">
            <a:hlinkClick r:id="rId1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428860" y="3786190"/>
            <a:ext cx="576262" cy="576263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14</a:t>
            </a:r>
          </a:p>
        </p:txBody>
      </p:sp>
      <p:sp>
        <p:nvSpPr>
          <p:cNvPr id="25726" name="WordArt 126" descr="Орех">
            <a:hlinkClick r:id="rId1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143768" y="3714752"/>
            <a:ext cx="576262" cy="576263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18</a:t>
            </a:r>
          </a:p>
        </p:txBody>
      </p:sp>
      <p:sp>
        <p:nvSpPr>
          <p:cNvPr id="25728" name="WordArt 128" descr="Орех">
            <a:hlinkClick r:id="rId2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071934" y="5143512"/>
            <a:ext cx="576263" cy="576263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19</a:t>
            </a:r>
          </a:p>
        </p:txBody>
      </p:sp>
      <p:sp>
        <p:nvSpPr>
          <p:cNvPr id="4168" name="Rectangle 149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ru-RU" b="1">
              <a:ln w="11430"/>
              <a:solidFill>
                <a:srgbClr val="B81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751" name="Rectangle 15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588125" y="6381750"/>
            <a:ext cx="1420813" cy="2873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 игры</a:t>
            </a:r>
          </a:p>
        </p:txBody>
      </p:sp>
      <p:sp>
        <p:nvSpPr>
          <p:cNvPr id="25754" name="Rectangle 154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8243888" y="6381750"/>
            <a:ext cx="701675" cy="2873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Выход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8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6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5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5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8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6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5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5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6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5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5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6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5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5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6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5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5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5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5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6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5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5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5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56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5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5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6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5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5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5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56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5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5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5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57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5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5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5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57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5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5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5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57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5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5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5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57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5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5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5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5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5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5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5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5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5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5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5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5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5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5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5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57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5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5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5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8"/>
                  </p:tgtEl>
                </p:cond>
              </p:nextCondLst>
            </p:seq>
          </p:childTnLst>
        </p:cTn>
      </p:par>
    </p:tnLst>
    <p:bldLst>
      <p:bldP spid="25686" grpId="0"/>
      <p:bldP spid="25690" grpId="0"/>
      <p:bldP spid="25691" grpId="0"/>
      <p:bldP spid="25692" grpId="0"/>
      <p:bldP spid="25696" grpId="0"/>
      <p:bldP spid="25697" grpId="0"/>
      <p:bldP spid="25698" grpId="0"/>
      <p:bldP spid="25720" grpId="0"/>
      <p:bldP spid="25721" grpId="0"/>
      <p:bldP spid="25722" grpId="0"/>
      <p:bldP spid="25723" grpId="0"/>
      <p:bldP spid="25724" grpId="0"/>
      <p:bldP spid="25725" grpId="0"/>
      <p:bldP spid="25726" grpId="0"/>
      <p:bldP spid="257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4282" y="285728"/>
            <a:ext cx="1042988" cy="1042988"/>
          </a:xfrm>
          <a:prstGeom prst="actionButtonBlank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126" name="WordArt 7" descr="Орех"/>
          <p:cNvSpPr>
            <a:spLocks noChangeArrowheads="1" noChangeShapeType="1" noTextEdit="1"/>
          </p:cNvSpPr>
          <p:nvPr/>
        </p:nvSpPr>
        <p:spPr bwMode="auto">
          <a:xfrm>
            <a:off x="571472" y="571480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1</a:t>
            </a:r>
          </a:p>
        </p:txBody>
      </p:sp>
      <p:sp>
        <p:nvSpPr>
          <p:cNvPr id="266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star5">
            <a:avLst/>
          </a:prstGeom>
          <a:gradFill>
            <a:gsLst>
              <a:gs pos="0">
                <a:srgbClr val="FFFF00"/>
              </a:gs>
              <a:gs pos="0">
                <a:srgbClr val="FFFF00"/>
              </a:gs>
              <a:gs pos="64999">
                <a:srgbClr val="FFFF00"/>
              </a:gs>
              <a:gs pos="100000">
                <a:srgbClr val="D1C39F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star5">
            <a:avLst/>
          </a:prstGeom>
          <a:gradFill>
            <a:gsLst>
              <a:gs pos="0">
                <a:srgbClr val="FFFF00"/>
              </a:gs>
              <a:gs pos="0">
                <a:srgbClr val="FFFF00"/>
              </a:gs>
              <a:gs pos="64999">
                <a:srgbClr val="FFFF00"/>
              </a:gs>
              <a:gs pos="100000">
                <a:srgbClr val="D1C39F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star5">
            <a:avLst/>
          </a:prstGeom>
          <a:gradFill>
            <a:gsLst>
              <a:gs pos="0">
                <a:srgbClr val="FFFF00"/>
              </a:gs>
              <a:gs pos="0">
                <a:srgbClr val="FFFF00"/>
              </a:gs>
              <a:gs pos="64999">
                <a:srgbClr val="FFFF00"/>
              </a:gs>
              <a:gs pos="100000">
                <a:srgbClr val="D1C39F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star5">
            <a:avLst/>
          </a:prstGeom>
          <a:gradFill>
            <a:gsLst>
              <a:gs pos="0">
                <a:srgbClr val="FFFF00"/>
              </a:gs>
              <a:gs pos="0">
                <a:srgbClr val="FFFF00"/>
              </a:gs>
              <a:gs pos="64999">
                <a:srgbClr val="FFFF00"/>
              </a:gs>
              <a:gs pos="100000">
                <a:srgbClr val="D1C39F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7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star5">
            <a:avLst/>
          </a:prstGeom>
          <a:gradFill>
            <a:gsLst>
              <a:gs pos="0">
                <a:srgbClr val="FFFF00"/>
              </a:gs>
              <a:gs pos="0">
                <a:srgbClr val="FFFF00"/>
              </a:gs>
              <a:gs pos="64999">
                <a:srgbClr val="FFFF00"/>
              </a:gs>
              <a:gs pos="100000">
                <a:srgbClr val="D1C39F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135" name="Rectangle 20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6" name="Rectangle 2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26647" name="Rectangle 2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928794" y="142852"/>
            <a:ext cx="6948487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ВНИМАНИЕ!  ВОПРОС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1285852" y="857232"/>
            <a:ext cx="7676386" cy="928694"/>
          </a:xfrm>
          <a:prstGeom prst="rect">
            <a:avLst/>
          </a:prstGeom>
          <a:ln w="76200" cap="flat" cmpd="sng" algn="ctr">
            <a:solidFill>
              <a:srgbClr val="FFFF00"/>
            </a:solidFill>
            <a:prstDash val="solid"/>
            <a:miter lim="800000"/>
            <a:headEnd/>
            <a:tailEnd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Когда родился Владимир</a:t>
            </a:r>
            <a:r>
              <a:rPr kumimoji="0" lang="ru-RU" sz="2800" i="0" u="none" strike="noStrike" kern="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Семенович Высоцкий?</a:t>
            </a:r>
            <a:endParaRPr kumimoji="0" lang="ru-RU" sz="2800" i="0" u="none" strike="noStrike" kern="0" cap="none" spc="0" normalizeH="0" baseline="0" noProof="0" dirty="0" smtClean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5357818" y="2428868"/>
            <a:ext cx="3463919" cy="1000132"/>
          </a:xfrm>
          <a:prstGeom prst="rect">
            <a:avLst/>
          </a:prstGeom>
          <a:solidFill>
            <a:schemeClr val="bg2"/>
          </a:solidFill>
          <a:ln w="57150">
            <a:solidFill>
              <a:srgbClr val="EC20CF"/>
            </a:solidFill>
            <a:headEnd/>
            <a:tailEnd/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3200" b="1" i="1" cap="all" dirty="0" smtClean="0">
                <a:ln w="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</a:t>
            </a:r>
          </a:p>
          <a:p>
            <a:r>
              <a:rPr lang="ru-RU" sz="3200" b="1" i="1" cap="all" dirty="0" smtClean="0">
                <a:ln w="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ответ</a:t>
            </a:r>
            <a:endParaRPr lang="ru-RU" sz="3200" b="1" i="1" cap="all" dirty="0">
              <a:ln w="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8" name="Горизонтальный свиток 17"/>
          <p:cNvSpPr/>
          <p:nvPr/>
        </p:nvSpPr>
        <p:spPr bwMode="auto">
          <a:xfrm>
            <a:off x="5429256" y="4000504"/>
            <a:ext cx="3214710" cy="1214446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</a:t>
            </a:r>
            <a:r>
              <a:rPr lang="ru-RU" sz="2400" dirty="0" smtClean="0">
                <a:solidFill>
                  <a:srgbClr val="800000"/>
                </a:solidFill>
              </a:rPr>
              <a:t>25 января 1938 г. </a:t>
            </a:r>
          </a:p>
          <a:p>
            <a:r>
              <a:rPr lang="ru-RU" sz="2400" dirty="0" smtClean="0">
                <a:solidFill>
                  <a:srgbClr val="800000"/>
                </a:solidFill>
              </a:rPr>
              <a:t>в Москве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charset="0"/>
            </a:endParaRPr>
          </a:p>
        </p:txBody>
      </p:sp>
      <p:pic>
        <p:nvPicPr>
          <p:cNvPr id="20482" name="Picture 2" descr="D:\Сохранение\Ксюша\medium_0913a1c7d897ecb4edef6e719a09dd8a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000240"/>
            <a:ext cx="4392725" cy="3370655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 animBg="1"/>
      <p:bldP spid="26634" grpId="0" animBg="1"/>
      <p:bldP spid="26635" grpId="0" animBg="1"/>
      <p:bldP spid="26636" grpId="0" animBg="1"/>
      <p:bldP spid="26637" grpId="0" animBg="1"/>
      <p:bldP spid="19" grpId="0"/>
      <p:bldP spid="19" grpId="1"/>
      <p:bldP spid="21" grpId="0" build="p" animBg="1"/>
      <p:bldP spid="22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85720" y="21429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800" dirty="0"/>
          </a:p>
        </p:txBody>
      </p:sp>
      <p:sp>
        <p:nvSpPr>
          <p:cNvPr id="6150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571472" y="428604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5</a:t>
            </a:r>
          </a:p>
        </p:txBody>
      </p:sp>
      <p:sp>
        <p:nvSpPr>
          <p:cNvPr id="2970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9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5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2971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6591329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4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285852" y="1142985"/>
            <a:ext cx="7643866" cy="928693"/>
          </a:xfrm>
          <a:prstGeom prst="rect">
            <a:avLst/>
          </a:prstGeom>
          <a:ln w="57150" cap="flat" cmpd="sng" algn="ctr">
            <a:solidFill>
              <a:srgbClr val="0070C0"/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buSzPct val="100000"/>
              <a:tabLst>
                <a:tab pos="914400" algn="l"/>
              </a:tabLst>
            </a:pPr>
            <a:r>
              <a:rPr lang="ru-RU" sz="2800" dirty="0" smtClean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Театр, в котором Высоцкий начал свою карьеру?</a:t>
            </a:r>
            <a:endParaRPr lang="ru-RU" sz="2800" dirty="0" smtClean="0">
              <a:solidFill>
                <a:srgbClr val="800000"/>
              </a:solidFill>
              <a:latin typeface="+mj-lt"/>
              <a:cs typeface="Arial" pitchFamily="34" charset="0"/>
            </a:endParaRPr>
          </a:p>
        </p:txBody>
      </p:sp>
      <p:sp useBgFill="1">
        <p:nvSpPr>
          <p:cNvPr id="21" name="Rectangle 12"/>
          <p:cNvSpPr>
            <a:spLocks noChangeArrowheads="1"/>
          </p:cNvSpPr>
          <p:nvPr/>
        </p:nvSpPr>
        <p:spPr bwMode="auto">
          <a:xfrm>
            <a:off x="5286380" y="2571744"/>
            <a:ext cx="3463919" cy="928694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>
                <a:ln w="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</a:t>
            </a:r>
            <a:endParaRPr lang="ru-RU" sz="3200" b="1" i="1" cap="all" dirty="0" smtClean="0">
              <a:ln w="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ru-RU" sz="3200" b="1" i="1" cap="all" dirty="0" smtClean="0">
                <a:ln w="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ответ</a:t>
            </a:r>
            <a:endParaRPr lang="ru-RU" sz="3200" b="1" i="1" cap="all" dirty="0">
              <a:ln w="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4" name="Горизонтальный свиток 23"/>
          <p:cNvSpPr/>
          <p:nvPr/>
        </p:nvSpPr>
        <p:spPr bwMode="auto">
          <a:xfrm>
            <a:off x="5286380" y="4143380"/>
            <a:ext cx="3643338" cy="1319024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2000" dirty="0" smtClean="0">
                <a:solidFill>
                  <a:srgbClr val="800000"/>
                </a:solidFill>
              </a:rPr>
              <a:t>Московский драматический театр им. А. С. Пушкина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charset="0"/>
            </a:endParaRPr>
          </a:p>
        </p:txBody>
      </p:sp>
      <p:pic>
        <p:nvPicPr>
          <p:cNvPr id="19458" name="Picture 2" descr="D:\Сохранение\Ксюша\280px-Moscow_Tver_blvr_Pushkin_theat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357430"/>
            <a:ext cx="4071966" cy="3053975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  <p:bldP spid="29704" grpId="0" animBg="1"/>
      <p:bldP spid="29705" grpId="0" animBg="1"/>
      <p:bldP spid="29706" grpId="0" animBg="1"/>
      <p:bldP spid="29707" grpId="0" animBg="1"/>
      <p:bldP spid="19" grpId="0"/>
      <p:bldP spid="19" grpId="1"/>
      <p:bldP spid="20" grpId="0" build="p" animBg="1"/>
      <p:bldP spid="21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/>
          <a:stretch>
            <a:fillRect/>
          </a:stretch>
        </p:blipFill>
        <p:spPr>
          <a:xfrm>
            <a:off x="6429388" y="4500570"/>
            <a:ext cx="304800" cy="304800"/>
          </a:xfrm>
          <a:prstGeom prst="rect">
            <a:avLst/>
          </a:prstGeom>
        </p:spPr>
      </p:pic>
      <p:sp>
        <p:nvSpPr>
          <p:cNvPr id="7173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85720" y="21429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642910" y="428604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9</a:t>
            </a:r>
          </a:p>
        </p:txBody>
      </p:sp>
      <p:sp>
        <p:nvSpPr>
          <p:cNvPr id="3072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3" name="Rectangle 18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40" name="Rectangle 2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30742" name="Rectangle 2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2643174" y="142852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3500430" y="857232"/>
            <a:ext cx="5429256" cy="785818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800" dirty="0" smtClean="0">
                <a:solidFill>
                  <a:srgbClr val="800000"/>
                </a:solidFill>
              </a:rPr>
              <a:t>Любимая театральная роль</a:t>
            </a:r>
            <a:endParaRPr kumimoji="0" lang="ru-RU" sz="2800" i="0" u="none" strike="noStrike" kern="0" cap="none" spc="0" normalizeH="0" baseline="0" noProof="0" dirty="0" smtClean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 useBgFill="1">
        <p:nvSpPr>
          <p:cNvPr id="22" name="Rectangle 12"/>
          <p:cNvSpPr>
            <a:spLocks noChangeArrowheads="1"/>
          </p:cNvSpPr>
          <p:nvPr/>
        </p:nvSpPr>
        <p:spPr bwMode="auto">
          <a:xfrm>
            <a:off x="4071934" y="2000240"/>
            <a:ext cx="4678365" cy="574675"/>
          </a:xfrm>
          <a:prstGeom prst="rect">
            <a:avLst/>
          </a:prstGeom>
          <a:ln w="76200" cmpd="thickThin" algn="ctr">
            <a:solidFill>
              <a:srgbClr val="EC20CF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 smtClean="0">
                <a:ln w="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  <a:endParaRPr lang="ru-RU" sz="3200" b="1" i="1" cap="all" dirty="0">
              <a:ln w="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Горизонтальный свиток 16"/>
          <p:cNvSpPr/>
          <p:nvPr/>
        </p:nvSpPr>
        <p:spPr bwMode="auto">
          <a:xfrm>
            <a:off x="4429124" y="2857496"/>
            <a:ext cx="4143404" cy="2357454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2000" b="1" dirty="0" smtClean="0">
                <a:solidFill>
                  <a:srgbClr val="800000"/>
                </a:solidFill>
              </a:rPr>
              <a:t>В. Высоцкий</a:t>
            </a:r>
            <a:r>
              <a:rPr lang="ru-RU" sz="2000" dirty="0" smtClean="0">
                <a:solidFill>
                  <a:srgbClr val="800000"/>
                </a:solidFill>
              </a:rPr>
              <a:t>:</a:t>
            </a:r>
          </a:p>
          <a:p>
            <a:r>
              <a:rPr lang="ru-RU" sz="2000" dirty="0" smtClean="0">
                <a:solidFill>
                  <a:srgbClr val="800000"/>
                </a:solidFill>
              </a:rPr>
              <a:t> «Гамлет — </a:t>
            </a:r>
            <a:r>
              <a:rPr lang="ru-RU" sz="2000" b="1" dirty="0" smtClean="0">
                <a:solidFill>
                  <a:srgbClr val="800000"/>
                </a:solidFill>
              </a:rPr>
              <a:t>любимая</a:t>
            </a:r>
            <a:r>
              <a:rPr lang="ru-RU" sz="2000" dirty="0" smtClean="0">
                <a:solidFill>
                  <a:srgbClr val="800000"/>
                </a:solidFill>
              </a:rPr>
              <a:t> </a:t>
            </a:r>
            <a:r>
              <a:rPr lang="ru-RU" sz="2000" b="1" dirty="0" smtClean="0">
                <a:solidFill>
                  <a:srgbClr val="800000"/>
                </a:solidFill>
              </a:rPr>
              <a:t>роль</a:t>
            </a:r>
            <a:r>
              <a:rPr lang="ru-RU" sz="2000" dirty="0" smtClean="0">
                <a:solidFill>
                  <a:srgbClr val="800000"/>
                </a:solidFill>
              </a:rPr>
              <a:t>. Нелегко она мне далась, да и теперь выкладываешься каждый раз на пределе</a:t>
            </a:r>
            <a:r>
              <a:rPr lang="ru-RU" sz="2000" b="1" dirty="0" smtClean="0">
                <a:solidFill>
                  <a:srgbClr val="800000"/>
                </a:solidFill>
              </a:rPr>
              <a:t>…»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charset="0"/>
            </a:endParaRPr>
          </a:p>
        </p:txBody>
      </p:sp>
      <p:pic>
        <p:nvPicPr>
          <p:cNvPr id="18433" name="Picture 1" descr="D:\Сохранение\Ксюша\77101710_Vuysockiy_v_roli_Gamlet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1428736"/>
            <a:ext cx="2786082" cy="3936016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Владимир_Высоцкий-Гамлет_(Б._Л._Пастернак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8286776" y="464344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3468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474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showWhenStopped="0"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showWhenStopped="0"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30727" grpId="0" animBg="1"/>
      <p:bldP spid="30728" grpId="0" animBg="1"/>
      <p:bldP spid="30729" grpId="0" animBg="1"/>
      <p:bldP spid="30730" grpId="0" animBg="1"/>
      <p:bldP spid="30731" grpId="0" animBg="1"/>
      <p:bldP spid="20" grpId="0"/>
      <p:bldP spid="20" grpId="1"/>
      <p:bldP spid="21" grpId="0" build="p" animBg="1"/>
      <p:bldP spid="22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85720" y="285728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8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500034" y="500042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13</a:t>
            </a:r>
          </a:p>
        </p:txBody>
      </p:sp>
      <p:sp>
        <p:nvSpPr>
          <p:cNvPr id="3175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7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63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3176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43174" y="0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428728" y="785794"/>
            <a:ext cx="7715272" cy="857256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800" dirty="0" smtClean="0">
                <a:solidFill>
                  <a:srgbClr val="800000"/>
                </a:solidFill>
              </a:rPr>
              <a:t>Последняя роль Высоцкого в театре</a:t>
            </a:r>
            <a:endParaRPr kumimoji="0" lang="ru-RU" sz="2800" i="0" u="none" strike="noStrike" kern="0" cap="none" spc="0" normalizeH="0" baseline="0" noProof="0" dirty="0" smtClean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 useBgFill="1">
        <p:nvSpPr>
          <p:cNvPr id="20" name="Rectangle 12"/>
          <p:cNvSpPr>
            <a:spLocks noChangeArrowheads="1"/>
          </p:cNvSpPr>
          <p:nvPr/>
        </p:nvSpPr>
        <p:spPr bwMode="auto">
          <a:xfrm>
            <a:off x="4786314" y="1928802"/>
            <a:ext cx="4178299" cy="1000132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 smtClean="0">
                <a:ln w="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</a:t>
            </a:r>
          </a:p>
          <a:p>
            <a:r>
              <a:rPr lang="ru-RU" sz="3200" b="1" i="1" cap="all" dirty="0" smtClean="0">
                <a:ln w="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ответ</a:t>
            </a:r>
            <a:endParaRPr lang="ru-RU" sz="3200" b="1" i="1" cap="all" dirty="0">
              <a:ln w="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Горизонтальный свиток 16"/>
          <p:cNvSpPr/>
          <p:nvPr/>
        </p:nvSpPr>
        <p:spPr bwMode="auto">
          <a:xfrm>
            <a:off x="4643438" y="2786058"/>
            <a:ext cx="4357718" cy="2928958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srgbClr val="800000"/>
                </a:solidFill>
              </a:rPr>
              <a:t>18 июля 1980 года </a:t>
            </a:r>
            <a:r>
              <a:rPr lang="ru-RU" b="1" dirty="0" smtClean="0">
                <a:solidFill>
                  <a:srgbClr val="800000"/>
                </a:solidFill>
              </a:rPr>
              <a:t>Высоцкий</a:t>
            </a:r>
            <a:r>
              <a:rPr lang="ru-RU" dirty="0" smtClean="0">
                <a:solidFill>
                  <a:srgbClr val="800000"/>
                </a:solidFill>
              </a:rPr>
              <a:t> </a:t>
            </a:r>
            <a:r>
              <a:rPr lang="ru-RU" b="1" dirty="0" smtClean="0">
                <a:solidFill>
                  <a:srgbClr val="800000"/>
                </a:solidFill>
              </a:rPr>
              <a:t>последний</a:t>
            </a:r>
            <a:r>
              <a:rPr lang="ru-RU" dirty="0" smtClean="0">
                <a:solidFill>
                  <a:srgbClr val="800000"/>
                </a:solidFill>
              </a:rPr>
              <a:t> раз появился в своей самой известной </a:t>
            </a:r>
            <a:r>
              <a:rPr lang="ru-RU" b="1" dirty="0" smtClean="0">
                <a:solidFill>
                  <a:srgbClr val="800000"/>
                </a:solidFill>
              </a:rPr>
              <a:t>роли</a:t>
            </a:r>
            <a:r>
              <a:rPr lang="ru-RU" dirty="0" smtClean="0">
                <a:solidFill>
                  <a:srgbClr val="800000"/>
                </a:solidFill>
              </a:rPr>
              <a:t> </a:t>
            </a:r>
            <a:r>
              <a:rPr lang="ru-RU" b="1" dirty="0" smtClean="0">
                <a:solidFill>
                  <a:srgbClr val="800000"/>
                </a:solidFill>
              </a:rPr>
              <a:t>в</a:t>
            </a:r>
            <a:r>
              <a:rPr lang="ru-RU" dirty="0" smtClean="0">
                <a:solidFill>
                  <a:srgbClr val="800000"/>
                </a:solidFill>
              </a:rPr>
              <a:t> </a:t>
            </a:r>
            <a:r>
              <a:rPr lang="ru-RU" b="1" dirty="0" smtClean="0">
                <a:solidFill>
                  <a:srgbClr val="800000"/>
                </a:solidFill>
              </a:rPr>
              <a:t>Театре</a:t>
            </a:r>
          </a:p>
          <a:p>
            <a:r>
              <a:rPr lang="ru-RU" dirty="0" smtClean="0">
                <a:solidFill>
                  <a:srgbClr val="800000"/>
                </a:solidFill>
              </a:rPr>
              <a:t>на Таганке, в роли принца датского Гамлета — одноимённой постановке по Шекспиру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charset="0"/>
            </a:endParaRPr>
          </a:p>
        </p:txBody>
      </p:sp>
      <p:pic>
        <p:nvPicPr>
          <p:cNvPr id="17409" name="Picture 1" descr="D:\Сохранение\Ксюша\1761553000a3eb8c97e7259ac2c235addae0463ec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928802"/>
            <a:ext cx="4286280" cy="3348048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 animBg="1"/>
      <p:bldP spid="31752" grpId="0" animBg="1"/>
      <p:bldP spid="31753" grpId="0" animBg="1"/>
      <p:bldP spid="31754" grpId="0" animBg="1"/>
      <p:bldP spid="31755" grpId="0" animBg="1"/>
      <p:bldP spid="18" grpId="0"/>
      <p:bldP spid="18" grpId="1"/>
      <p:bldP spid="19" grpId="0" build="p" animBg="1"/>
      <p:bldP spid="20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0034" y="21429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2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14348" y="428604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17</a:t>
            </a:r>
          </a:p>
        </p:txBody>
      </p:sp>
      <p:sp>
        <p:nvSpPr>
          <p:cNvPr id="3277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1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7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3278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071934" y="1000108"/>
            <a:ext cx="4929222" cy="1000131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0" cap="none" spc="0" normalizeH="0" baseline="0" noProof="0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Первая</a:t>
            </a:r>
            <a:r>
              <a:rPr kumimoji="0" lang="ru-RU" sz="2800" i="0" u="none" strike="noStrike" kern="0" cap="none" spc="0" normalizeH="0" noProof="0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роль в учебном спектакле</a:t>
            </a:r>
            <a:endParaRPr kumimoji="0" lang="ru-RU" sz="2800" i="0" u="none" strike="noStrike" kern="0" cap="none" spc="0" normalizeH="0" baseline="0" noProof="0" dirty="0" smtClean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 useBgFill="1">
        <p:nvSpPr>
          <p:cNvPr id="21" name="Rectangle 12"/>
          <p:cNvSpPr>
            <a:spLocks noChangeArrowheads="1"/>
          </p:cNvSpPr>
          <p:nvPr/>
        </p:nvSpPr>
        <p:spPr bwMode="auto">
          <a:xfrm>
            <a:off x="5072066" y="2428868"/>
            <a:ext cx="3535357" cy="1000132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 smtClean="0">
                <a:ln w="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</a:t>
            </a:r>
          </a:p>
          <a:p>
            <a:r>
              <a:rPr lang="ru-RU" sz="3200" b="1" i="1" cap="all" dirty="0" smtClean="0">
                <a:ln w="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ответ</a:t>
            </a:r>
            <a:endParaRPr lang="ru-RU" sz="3200" b="1" i="1" cap="all" dirty="0">
              <a:ln w="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Горизонтальный свиток 16"/>
          <p:cNvSpPr/>
          <p:nvPr/>
        </p:nvSpPr>
        <p:spPr bwMode="auto">
          <a:xfrm>
            <a:off x="4786314" y="3643314"/>
            <a:ext cx="4000528" cy="1604776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2000" dirty="0" smtClean="0">
                <a:solidFill>
                  <a:srgbClr val="800000"/>
                </a:solidFill>
              </a:rPr>
              <a:t>Порфирий Петрович</a:t>
            </a:r>
          </a:p>
          <a:p>
            <a:r>
              <a:rPr lang="ru-RU" sz="2000" dirty="0" smtClean="0">
                <a:solidFill>
                  <a:srgbClr val="800000"/>
                </a:solidFill>
              </a:rPr>
              <a:t> в спектакле «Преступление и наказание».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charset="0"/>
            </a:endParaRPr>
          </a:p>
        </p:txBody>
      </p:sp>
      <p:pic>
        <p:nvPicPr>
          <p:cNvPr id="16385" name="Picture 1" descr="D:\Сохранение\Ксюша\dc3c5a3e8ae6bcd6bbdbf4e2f8eb935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1357298"/>
            <a:ext cx="3077863" cy="4124336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 animBg="1"/>
      <p:bldP spid="32776" grpId="0" animBg="1"/>
      <p:bldP spid="32777" grpId="0" animBg="1"/>
      <p:bldP spid="32778" grpId="0" animBg="1"/>
      <p:bldP spid="32779" grpId="0" animBg="1"/>
      <p:bldP spid="19" grpId="0"/>
      <p:bldP spid="19" grpId="1"/>
      <p:bldP spid="20" grpId="0" build="p" animBg="1"/>
      <p:bldP spid="21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85720" y="285728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642910" y="500042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3</a:t>
            </a:r>
          </a:p>
        </p:txBody>
      </p:sp>
      <p:sp>
        <p:nvSpPr>
          <p:cNvPr id="3789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5720" y="5572140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42976" y="5572140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00232" y="5572140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57488" y="5572140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43306" y="5572140"/>
            <a:ext cx="647700" cy="538162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1" name="Rectangle 18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08" name="Rectangle 2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37910" name="Rectangle 2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14546" y="142852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714480" y="1071546"/>
            <a:ext cx="7215238" cy="642942"/>
          </a:xfrm>
          <a:prstGeom prst="rect">
            <a:avLst/>
          </a:prstGeom>
          <a:ln w="92075" cap="rnd" cmpd="thinThick" algn="ctr">
            <a:solidFill>
              <a:srgbClr val="FF0000"/>
            </a:solidFill>
            <a:prstDash val="solid"/>
            <a:beve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800" dirty="0" smtClean="0">
                <a:solidFill>
                  <a:srgbClr val="800000"/>
                </a:solidFill>
              </a:rPr>
              <a:t>Первая роль в кино</a:t>
            </a:r>
            <a:endParaRPr kumimoji="0" lang="ru-RU" sz="2800" i="0" u="none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 useBgFill="1">
        <p:nvSpPr>
          <p:cNvPr id="21" name="Rectangle 12"/>
          <p:cNvSpPr>
            <a:spLocks noChangeArrowheads="1"/>
          </p:cNvSpPr>
          <p:nvPr/>
        </p:nvSpPr>
        <p:spPr bwMode="auto">
          <a:xfrm>
            <a:off x="4071934" y="2000240"/>
            <a:ext cx="4892679" cy="574675"/>
          </a:xfrm>
          <a:prstGeom prst="rect">
            <a:avLst/>
          </a:prstGeom>
          <a:ln w="76200" cmpd="thickThin" algn="ctr">
            <a:solidFill>
              <a:srgbClr val="EC20CF"/>
            </a:solidFill>
            <a:miter lim="800000"/>
            <a:headEnd/>
            <a:tailEnd/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14300" prst="artDeco"/>
          </a:sp3d>
        </p:spPr>
        <p:txBody>
          <a:bodyPr wrap="none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 smtClean="0">
                <a:ln w="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  <a:endParaRPr lang="ru-RU" sz="3200" b="1" i="1" cap="all" dirty="0">
              <a:ln w="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Горизонтальный свиток 16"/>
          <p:cNvSpPr/>
          <p:nvPr/>
        </p:nvSpPr>
        <p:spPr bwMode="auto">
          <a:xfrm>
            <a:off x="4429124" y="2428868"/>
            <a:ext cx="4572032" cy="3857652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800000"/>
                </a:solidFill>
              </a:rPr>
              <a:t>эпизодическая </a:t>
            </a:r>
            <a:r>
              <a:rPr lang="ru-RU" b="1" dirty="0" smtClean="0">
                <a:solidFill>
                  <a:srgbClr val="800000"/>
                </a:solidFill>
              </a:rPr>
              <a:t>роль студента Петра </a:t>
            </a:r>
            <a:r>
              <a:rPr lang="ru-RU" dirty="0" smtClean="0">
                <a:solidFill>
                  <a:srgbClr val="800000"/>
                </a:solidFill>
              </a:rPr>
              <a:t>(первая роль в кино, Высоцкий произносит два слова: «Сундук и корыто, а что?» в фильме «</a:t>
            </a:r>
            <a:r>
              <a:rPr lang="ru-RU" b="1" i="1" dirty="0" smtClean="0">
                <a:solidFill>
                  <a:srgbClr val="800000"/>
                </a:solidFill>
              </a:rPr>
              <a:t>Сверстницы»</a:t>
            </a:r>
            <a:r>
              <a:rPr lang="ru-RU" dirty="0" smtClean="0">
                <a:solidFill>
                  <a:srgbClr val="800000"/>
                </a:solidFill>
              </a:rPr>
              <a:t> - 1959, «Мосфильм», режиссёр Василий Ордынский, автор сценария Алла Белякова) -</a:t>
            </a:r>
            <a:r>
              <a:rPr lang="ru-RU" dirty="0" smtClean="0"/>
              <a:t> </a:t>
            </a:r>
            <a:r>
              <a:rPr lang="ru-RU" dirty="0" smtClean="0">
                <a:solidFill>
                  <a:srgbClr val="800000"/>
                </a:solidFill>
              </a:rPr>
              <a:t>в титрах не упомянут.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charset="0"/>
            </a:endParaRPr>
          </a:p>
        </p:txBody>
      </p: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00034" y="2643182"/>
            <a:ext cx="3186288" cy="2428892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 animBg="1"/>
      <p:bldP spid="37896" grpId="0" animBg="1"/>
      <p:bldP spid="37897" grpId="0" animBg="1"/>
      <p:bldP spid="37898" grpId="0" animBg="1"/>
      <p:bldP spid="37899" grpId="0" animBg="1"/>
      <p:bldP spid="19" grpId="0"/>
      <p:bldP spid="19" grpId="1"/>
      <p:bldP spid="20" grpId="0" build="p" animBg="1"/>
      <p:bldP spid="21" grpId="0" animBg="1"/>
      <p:bldP spid="17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2411</TotalTime>
  <Words>896</Words>
  <Application>Microsoft Office PowerPoint</Application>
  <PresentationFormat>Экран (4:3)</PresentationFormat>
  <Paragraphs>228</Paragraphs>
  <Slides>23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Оформление по умолчанию</vt:lpstr>
      <vt:lpstr>Слайд 1</vt:lpstr>
      <vt:lpstr>Слайд 2</vt:lpstr>
      <vt:lpstr>Слайд 3</vt:lpstr>
      <vt:lpstr>Слайд 4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Слайд 20</vt:lpstr>
      <vt:lpstr>Слайд 21</vt:lpstr>
      <vt:lpstr>Слайд 22</vt:lpstr>
      <vt:lpstr>Слайд 23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Директор</cp:lastModifiedBy>
  <cp:revision>238</cp:revision>
  <dcterms:created xsi:type="dcterms:W3CDTF">2005-02-06T04:29:15Z</dcterms:created>
  <dcterms:modified xsi:type="dcterms:W3CDTF">2012-08-29T14:11:22Z</dcterms:modified>
</cp:coreProperties>
</file>