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9" r:id="rId4"/>
    <p:sldId id="257" r:id="rId5"/>
    <p:sldId id="258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60" r:id="rId16"/>
    <p:sldId id="26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1BA78E-03C0-42C3-9356-695B1E6E42A4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7AA0FD4-450D-4462-92E8-56F158A8DC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" TargetMode="External"/><Relationship Id="rId2" Type="http://schemas.openxmlformats.org/officeDocument/2006/relationships/hyperlink" Target="http://www.un.org/ru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hyperlink" Target="http://www.osce.org/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Р\AppData\Local\Microsoft\Windows\Temporary Internet Files\Content.IE5\QVUP1MKO\MC9000158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в 11а классе 667 школы</a:t>
            </a:r>
          </a:p>
          <a:p>
            <a:r>
              <a:rPr lang="ru-RU" dirty="0" smtClean="0"/>
              <a:t>Учитель: Виноградова Г.П.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Правовое государство и гражданское общество.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 idx="4294967295"/>
          </p:nvPr>
        </p:nvSpPr>
        <p:spPr>
          <a:xfrm>
            <a:off x="323850" y="188913"/>
            <a:ext cx="8820150" cy="2020887"/>
          </a:xfrm>
        </p:spPr>
        <p:txBody>
          <a:bodyPr>
            <a:normAutofit fontScale="90000"/>
          </a:bodyPr>
          <a:lstStyle/>
          <a:p>
            <a:r>
              <a:rPr lang="ru-RU" sz="2400" b="1" i="1" smtClean="0">
                <a:solidFill>
                  <a:schemeClr val="accent1"/>
                </a:solidFill>
                <a:latin typeface="Trebuchet MS" pitchFamily="34" charset="0"/>
              </a:rPr>
              <a:t/>
            </a:r>
            <a:br>
              <a:rPr lang="ru-RU" sz="2400" b="1" i="1" smtClean="0">
                <a:solidFill>
                  <a:schemeClr val="accent1"/>
                </a:solidFill>
                <a:latin typeface="Trebuchet MS" pitchFamily="34" charset="0"/>
              </a:rPr>
            </a:br>
            <a:r>
              <a:rPr lang="ru-RU" sz="2400" b="1" i="1" smtClean="0">
                <a:solidFill>
                  <a:schemeClr val="accent1"/>
                </a:solidFill>
                <a:latin typeface="Trebuchet MS" pitchFamily="34" charset="0"/>
              </a:rPr>
              <a:t>           Государство должно не только провозгласить приверженность принципу соблюдения и охраны прав и свобод человека, но и закрепить фундаментальные права человека в своих законах, гарантировать их и реально защищать на практике.</a:t>
            </a:r>
            <a:r>
              <a:rPr lang="ru-RU" sz="2400" smtClean="0">
                <a:latin typeface="Trebuchet MS" pitchFamily="34" charset="0"/>
              </a:rPr>
              <a:t> </a:t>
            </a:r>
            <a:r>
              <a:rPr lang="ru-RU" sz="3600" smtClean="0">
                <a:latin typeface="Trebuchet MS" pitchFamily="34" charset="0"/>
              </a:rPr>
              <a:t> 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2420938"/>
            <a:ext cx="26701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" y="2420938"/>
            <a:ext cx="3303588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2420938"/>
            <a:ext cx="136525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141663"/>
            <a:ext cx="1323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076700"/>
            <a:ext cx="1300163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163" y="4851400"/>
            <a:ext cx="1371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200" b="1" smtClean="0">
                <a:solidFill>
                  <a:schemeClr val="bg2"/>
                </a:solidFill>
                <a:latin typeface="Trebuchet MS" pitchFamily="34" charset="0"/>
              </a:rPr>
              <a:t>Система «сдержек и противовесов», взаимоограничение и взаимный контроль всех ветвей власти</a:t>
            </a:r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463" y="1814513"/>
            <a:ext cx="8820150" cy="463391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smtClean="0">
                <a:solidFill>
                  <a:schemeClr val="bg2"/>
                </a:solidFill>
                <a:latin typeface="Trebuchet MS" pitchFamily="34" charset="0"/>
              </a:rPr>
              <a:t>За нарушение закона должна следовать предусмотренная законом мера отвественности.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09775"/>
            <a:ext cx="9144000" cy="4848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655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mtClean="0">
                <a:solidFill>
                  <a:schemeClr val="bg2"/>
                </a:solidFill>
                <a:latin typeface="Trebuchet MS" pitchFamily="34" charset="0"/>
              </a:rPr>
              <a:t>Главная цель правового государства –обеспечить гарантии прав и свобод граждан во всех сферах.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8840"/>
            <a:ext cx="3132138" cy="213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2349500"/>
            <a:ext cx="338455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060848"/>
            <a:ext cx="2908300" cy="164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221163"/>
            <a:ext cx="2049462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48006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3860800"/>
            <a:ext cx="1849437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655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mtClean="0">
                <a:solidFill>
                  <a:schemeClr val="bg2"/>
                </a:solidFill>
                <a:latin typeface="Trebuchet MS" pitchFamily="34" charset="0"/>
              </a:rPr>
              <a:t>Главная цель правового государства –обеспечить гарантии прав и свобод граждан во всех сферах.</a:t>
            </a:r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988840"/>
            <a:ext cx="3048000" cy="207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2060848"/>
            <a:ext cx="3224213" cy="213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3716338"/>
            <a:ext cx="208597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365625"/>
            <a:ext cx="33337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2205038"/>
            <a:ext cx="29591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903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4659313"/>
            <a:ext cx="2817812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9" name="WordArt 3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073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Пути формирования правового государства</a:t>
            </a:r>
          </a:p>
        </p:txBody>
      </p:sp>
      <p:sp>
        <p:nvSpPr>
          <p:cNvPr id="45062" name="Rectangle 6"/>
          <p:cNvSpPr>
            <a:spLocks noGrp="1"/>
          </p:cNvSpPr>
          <p:nvPr>
            <p:ph idx="4294967295"/>
          </p:nvPr>
        </p:nvSpPr>
        <p:spPr>
          <a:xfrm>
            <a:off x="468313" y="2249488"/>
            <a:ext cx="8218487" cy="4348162"/>
          </a:xfrm>
        </p:spPr>
        <p:txBody>
          <a:bodyPr/>
          <a:lstStyle/>
          <a:p>
            <a:pPr marL="642938" indent="-533400">
              <a:buFont typeface="Georgia" pitchFamily="18" charset="0"/>
              <a:buAutoNum type="arabicPeriod"/>
            </a:pPr>
            <a:r>
              <a:rPr lang="ru-RU" dirty="0" smtClean="0">
                <a:latin typeface="Georgia" pitchFamily="18" charset="0"/>
              </a:rPr>
              <a:t>Превращение закона в </a:t>
            </a:r>
            <a:r>
              <a:rPr lang="ru-RU" dirty="0" err="1" smtClean="0">
                <a:latin typeface="Georgia" pitchFamily="18" charset="0"/>
              </a:rPr>
              <a:t>в</a:t>
            </a:r>
            <a:r>
              <a:rPr lang="ru-RU" dirty="0" smtClean="0">
                <a:latin typeface="Georgia" pitchFamily="18" charset="0"/>
              </a:rPr>
              <a:t> решающее средство управления всеми сторонами жизни общества, изменение соотношения закона с подзаконными актами в пользу закона.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dirty="0" smtClean="0">
                <a:latin typeface="Georgia" pitchFamily="18" charset="0"/>
              </a:rPr>
              <a:t>Достижение такого состояния жизни общества, при котором соблюдение закона было бы выгоднее его </a:t>
            </a:r>
            <a:r>
              <a:rPr lang="ru-RU" dirty="0" smtClean="0">
                <a:latin typeface="Georgia" pitchFamily="18" charset="0"/>
              </a:rPr>
              <a:t>нарушения, что предполагает               </a:t>
            </a:r>
            <a:r>
              <a:rPr lang="ru-RU" dirty="0" smtClean="0">
                <a:latin typeface="Georgia" pitchFamily="18" charset="0"/>
              </a:rPr>
              <a:t>высокий уровень правовой культуры населения.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xit" presetSubtype="16" fill="hold" grpId="1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  <p:bldP spid="4506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WordArt 3"/>
          <p:cNvSpPr>
            <a:spLocks noChangeArrowheads="1" noChangeShapeType="1" noTextEdit="1"/>
          </p:cNvSpPr>
          <p:nvPr/>
        </p:nvSpPr>
        <p:spPr bwMode="auto">
          <a:xfrm>
            <a:off x="468313" y="404813"/>
            <a:ext cx="82073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Пути формирования правового государства</a:t>
            </a:r>
          </a:p>
        </p:txBody>
      </p:sp>
      <p:sp>
        <p:nvSpPr>
          <p:cNvPr id="48132" name="Rectangle 4"/>
          <p:cNvSpPr>
            <a:spLocks noGrp="1"/>
          </p:cNvSpPr>
          <p:nvPr>
            <p:ph idx="4294967295"/>
          </p:nvPr>
        </p:nvSpPr>
        <p:spPr>
          <a:xfrm>
            <a:off x="468313" y="2249488"/>
            <a:ext cx="8218487" cy="4348162"/>
          </a:xfrm>
        </p:spPr>
        <p:txBody>
          <a:bodyPr/>
          <a:lstStyle/>
          <a:p>
            <a:pPr marL="642938" indent="-533400">
              <a:buFont typeface="Georgia" pitchFamily="18" charset="0"/>
              <a:buNone/>
            </a:pPr>
            <a:r>
              <a:rPr lang="ru-RU" smtClean="0">
                <a:latin typeface="Georgia" pitchFamily="18" charset="0"/>
              </a:rPr>
              <a:t>3. Превращение правоохранительных органов в рабочий механизм, активно содействующий становлению правопорядка.</a:t>
            </a:r>
          </a:p>
          <a:p>
            <a:pPr marL="642938" indent="-533400">
              <a:buFont typeface="Georgia" pitchFamily="18" charset="0"/>
              <a:buNone/>
            </a:pPr>
            <a:endParaRPr lang="ru-RU" smtClean="0">
              <a:latin typeface="Georgia" pitchFamily="18" charset="0"/>
            </a:endParaRPr>
          </a:p>
          <a:p>
            <a:pPr marL="642938" indent="-533400">
              <a:buFont typeface="Georgia" pitchFamily="18" charset="0"/>
              <a:buNone/>
            </a:pPr>
            <a:r>
              <a:rPr lang="ru-RU" smtClean="0">
                <a:latin typeface="Georgia" pitchFamily="18" charset="0"/>
              </a:rPr>
              <a:t>4. Разграничение функций центральных структур власти и расширение полномочий органов местного самоуправления.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xit" presetSubtype="16" fill="hold" grpId="1" nodeType="after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484313"/>
            <a:ext cx="918051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6" name="WordArt 6" descr="Коричневый мрамор"/>
          <p:cNvSpPr>
            <a:spLocks noChangeArrowheads="1" noChangeShapeType="1" noTextEdit="1"/>
          </p:cNvSpPr>
          <p:nvPr/>
        </p:nvSpPr>
        <p:spPr bwMode="auto">
          <a:xfrm>
            <a:off x="684213" y="260350"/>
            <a:ext cx="7991475" cy="1200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Международные документы</a:t>
            </a:r>
          </a:p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 правах человека.</a:t>
            </a:r>
          </a:p>
          <a:p>
            <a:pPr algn="ctr"/>
            <a:r>
              <a:rPr lang="ru-RU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Защита прав.</a:t>
            </a:r>
          </a:p>
        </p:txBody>
      </p:sp>
      <p:sp>
        <p:nvSpPr>
          <p:cNvPr id="46088" name="Rectangle 8"/>
          <p:cNvSpPr>
            <a:spLocks noGrp="1"/>
          </p:cNvSpPr>
          <p:nvPr>
            <p:ph type="body" idx="4294967295"/>
          </p:nvPr>
        </p:nvSpPr>
        <p:spPr>
          <a:xfrm>
            <a:off x="457200" y="1700213"/>
            <a:ext cx="8229600" cy="48736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29053D"/>
                </a:solidFill>
                <a:latin typeface="Georgia" pitchFamily="18" charset="0"/>
              </a:rPr>
              <a:t>Всеобщая Декларация прав человека.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29053D"/>
                </a:solidFill>
                <a:latin typeface="Georgia" pitchFamily="18" charset="0"/>
              </a:rPr>
              <a:t>Международный Пакт о гражданских и политических правах.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29053D"/>
                </a:solidFill>
                <a:latin typeface="Georgia" pitchFamily="18" charset="0"/>
              </a:rPr>
              <a:t>Европейская Конвенция о защите прав человека и основных свобод.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29053D"/>
                </a:solidFill>
                <a:latin typeface="Georgia" pitchFamily="18" charset="0"/>
              </a:rPr>
              <a:t>Конвенция Содружества независимых государств о правах и основных свободах человека.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29053D"/>
                </a:solidFill>
                <a:latin typeface="Georgia" pitchFamily="18" charset="0"/>
              </a:rPr>
              <a:t>Американская конвенция о правах человека.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29053D"/>
                </a:solidFill>
                <a:latin typeface="Georgia" pitchFamily="18" charset="0"/>
              </a:rPr>
              <a:t>Декларация принципов терпимости.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29053D"/>
                </a:solidFill>
                <a:latin typeface="Georgia" pitchFamily="18" charset="0"/>
              </a:rPr>
              <a:t>Дополнительный протокол к Конвенции о защите прав человека и достоинства человеческого общества в связи с использованием достижений биологии и медицины, касающийся запрещения клонирования человеческих существ.</a:t>
            </a: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rgbClr val="29053D"/>
                </a:solidFill>
                <a:latin typeface="Georgia" pitchFamily="18" charset="0"/>
              </a:rPr>
              <a:t>Конвенция о правах ребёнка.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/>
          <p:cNvSpPr>
            <a:spLocks noGrp="1" noChangeAspect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200" b="1" smtClean="0">
                <a:solidFill>
                  <a:schemeClr val="bg1"/>
                </a:solidFill>
                <a:latin typeface="Georgia" pitchFamily="18" charset="0"/>
              </a:rPr>
              <a:t>ООН – организация объединённых наций (1947 г.) </a:t>
            </a:r>
            <a:r>
              <a:rPr lang="ru-RU" sz="3200" b="1" smtClean="0">
                <a:solidFill>
                  <a:schemeClr val="bg1"/>
                </a:solidFill>
                <a:latin typeface="Georgia" pitchFamily="18" charset="0"/>
                <a:hlinkClick r:id="rId2"/>
              </a:rPr>
              <a:t>http://www.un.org/ru/</a:t>
            </a:r>
            <a:endParaRPr lang="ru-RU" sz="3200" b="1" smtClean="0">
              <a:solidFill>
                <a:schemeClr val="bg1"/>
              </a:solidFill>
              <a:latin typeface="Georgia" pitchFamily="18" charset="0"/>
            </a:endParaRPr>
          </a:p>
          <a:p>
            <a:r>
              <a:rPr lang="ru-RU" sz="3200" b="1" smtClean="0">
                <a:latin typeface="Georgia" pitchFamily="18" charset="0"/>
              </a:rPr>
              <a:t>СЕ – Совет Европы (1949 г.)</a:t>
            </a:r>
            <a:r>
              <a:rPr lang="ru-RU" sz="3200" b="1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3200" b="1" smtClean="0">
                <a:solidFill>
                  <a:schemeClr val="bg1"/>
                </a:solidFill>
                <a:latin typeface="Georgia" pitchFamily="18" charset="0"/>
                <a:hlinkClick r:id="rId3"/>
              </a:rPr>
              <a:t>http://www.coe.int/</a:t>
            </a:r>
            <a:r>
              <a:rPr lang="ru-RU" sz="3200" b="1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  <a:p>
            <a:r>
              <a:rPr lang="ru-RU" sz="3200" b="1" smtClean="0">
                <a:latin typeface="Georgia" pitchFamily="18" charset="0"/>
              </a:rPr>
              <a:t>СБСЕ (ОБСЕ)– организация по безопасности и сотрудничеству в Европе (1975 г.)</a:t>
            </a:r>
            <a:r>
              <a:rPr lang="ru-RU" sz="3200" b="1" smtClean="0">
                <a:solidFill>
                  <a:schemeClr val="bg1"/>
                </a:solidFill>
                <a:latin typeface="Georgia" pitchFamily="18" charset="0"/>
              </a:rPr>
              <a:t> </a:t>
            </a:r>
            <a:r>
              <a:rPr lang="ru-RU" sz="3200" b="1" smtClean="0">
                <a:solidFill>
                  <a:schemeClr val="bg1"/>
                </a:solidFill>
                <a:latin typeface="Georgia" pitchFamily="18" charset="0"/>
                <a:hlinkClick r:id="rId4"/>
              </a:rPr>
              <a:t>http://www.osce.org/ru/</a:t>
            </a:r>
            <a:endParaRPr lang="ru-RU" sz="3200" b="1" smtClean="0">
              <a:solidFill>
                <a:schemeClr val="bg1"/>
              </a:solidFill>
              <a:latin typeface="Georgia" pitchFamily="18" charset="0"/>
            </a:endParaRPr>
          </a:p>
          <a:p>
            <a:endParaRPr lang="ru-RU" sz="3200" b="1" smtClean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88607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2916238" y="404813"/>
            <a:ext cx="5976937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Три системы защиты прав человека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НР\AppData\Local\Microsoft\Windows\Temporary Internet Files\Content.IE5\I61PH2I9\MC90033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1800131" cy="1027568"/>
          </a:xfrm>
          <a:prstGeom prst="rect">
            <a:avLst/>
          </a:prstGeom>
          <a:noFill/>
        </p:spPr>
      </p:pic>
      <p:pic>
        <p:nvPicPr>
          <p:cNvPr id="20483" name="Picture 3" descr="C:\Users\НР\AppData\Local\Microsoft\Windows\Temporary Internet Files\Content.IE5\I61PH2I9\MC90033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1800131" cy="1027568"/>
          </a:xfrm>
          <a:prstGeom prst="rect">
            <a:avLst/>
          </a:prstGeom>
          <a:noFill/>
        </p:spPr>
      </p:pic>
      <p:pic>
        <p:nvPicPr>
          <p:cNvPr id="20484" name="Picture 4" descr="C:\Users\НР\AppData\Local\Microsoft\Windows\Temporary Internet Files\Content.IE5\I61PH2I9\MC90033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1800131" cy="1027568"/>
          </a:xfrm>
          <a:prstGeom prst="rect">
            <a:avLst/>
          </a:prstGeom>
          <a:noFill/>
        </p:spPr>
      </p:pic>
      <p:pic>
        <p:nvPicPr>
          <p:cNvPr id="20485" name="Picture 5" descr="C:\Users\НР\AppData\Local\Microsoft\Windows\Temporary Internet Files\Content.IE5\I61PH2I9\MC90033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1800131" cy="1027568"/>
          </a:xfrm>
          <a:prstGeom prst="rect">
            <a:avLst/>
          </a:prstGeom>
          <a:noFill/>
        </p:spPr>
      </p:pic>
      <p:pic>
        <p:nvPicPr>
          <p:cNvPr id="20486" name="Picture 6" descr="C:\Users\НР\AppData\Local\Microsoft\Windows\Temporary Internet Files\Content.IE5\I61PH2I9\MC9003304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1800225" cy="102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85034 0.376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" y="1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81481E-6 L 0.76788 -0.01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-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64983 0.6810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717032"/>
            <a:ext cx="8305800" cy="2808312"/>
          </a:xfrm>
        </p:spPr>
        <p:txBody>
          <a:bodyPr/>
          <a:lstStyle/>
          <a:p>
            <a:r>
              <a:rPr lang="ru-RU" sz="3600" dirty="0" smtClean="0"/>
              <a:t>Как найти ту «золотую середину», которая помогла бы нам жить комфортно и не испытывать неудобств в общении друг с другом???????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80728"/>
            <a:ext cx="8305800" cy="1512168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ПРОБЛЕМА…</a:t>
            </a:r>
            <a:endParaRPr lang="ru-RU" sz="6600" b="1" dirty="0"/>
          </a:p>
        </p:txBody>
      </p:sp>
    </p:spTree>
    <p:extLst>
      <p:ext uri="{BB962C8B-B14F-4D97-AF65-F5344CB8AC3E}">
        <p14:creationId xmlns="" xmlns:p14="http://schemas.microsoft.com/office/powerpoint/2010/main" val="3151811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subTitle" idx="1"/>
          </p:nvPr>
        </p:nvSpPr>
        <p:spPr>
          <a:xfrm>
            <a:off x="539750" y="2060575"/>
            <a:ext cx="8229600" cy="4324350"/>
          </a:xfrm>
        </p:spPr>
        <p:txBody>
          <a:bodyPr/>
          <a:lstStyle/>
          <a:p>
            <a:pPr marL="642938" indent="-533400">
              <a:buFont typeface="Georgia" pitchFamily="18" charset="0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Сущность правового государства.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Предпосылки создания и функционирования правового государства.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Пути формирования правового государства.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sz="2400" b="1" dirty="0" smtClean="0">
                <a:latin typeface="Arial" charset="0"/>
              </a:rPr>
              <a:t>Международные документы о правах человека. Защита прав.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sz="2400" b="1" dirty="0" smtClean="0">
                <a:latin typeface="Arial" charset="0"/>
              </a:rPr>
              <a:t>Гражданское общество.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sz="2400" b="1" dirty="0" smtClean="0">
                <a:latin typeface="Arial" charset="0"/>
              </a:rPr>
              <a:t>Местное самоуправление.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sz="2400" b="1" dirty="0" smtClean="0">
                <a:latin typeface="Arial" charset="0"/>
              </a:rPr>
              <a:t>Общественный контроль за деятельностью институтов публичной власти.</a:t>
            </a:r>
          </a:p>
          <a:p>
            <a:pPr marL="642938" indent="-533400">
              <a:buFont typeface="Georgia" pitchFamily="18" charset="0"/>
              <a:buAutoNum type="arabicPeriod"/>
            </a:pPr>
            <a:endParaRPr lang="ru-RU" sz="2400" b="1" dirty="0" smtClean="0">
              <a:latin typeface="Arial" charset="0"/>
            </a:endParaRPr>
          </a:p>
          <a:p>
            <a:pPr marL="642938" indent="-533400">
              <a:buFont typeface="Georgia" pitchFamily="18" charset="0"/>
              <a:buAutoNum type="arabicPeriod"/>
            </a:pPr>
            <a:endParaRPr lang="ru-RU" sz="2400" dirty="0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  <a:latin typeface="Arial" charset="0"/>
              </a:rPr>
              <a:t>План темы: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МЫСЛИ МУДРЫХ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62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ГОСУДАРСТВО   СУЩЕСТВУЕТ  НЕ ДЛЯ ТОГО , ЧТОБЫ  ПРЕВРАЩАТЬ </a:t>
            </a:r>
          </a:p>
          <a:p>
            <a:r>
              <a:rPr lang="ru-RU" sz="2000" b="1" dirty="0" smtClean="0"/>
              <a:t>……………………………………     В РАЙ, А  ДЛЯ ТОГО, ЧТОБЫ  ……………………………  ЕЙ </a:t>
            </a:r>
            <a:r>
              <a:rPr lang="ru-RU" sz="2000" b="1" dirty="0" smtClean="0">
                <a:solidFill>
                  <a:sysClr val="windowText" lastClr="000000"/>
                </a:solidFill>
              </a:rPr>
              <a:t>ОКОНЧАТЕЛЬНО</a:t>
            </a:r>
            <a:r>
              <a:rPr lang="ru-RU" sz="2000" b="1" dirty="0" smtClean="0"/>
              <a:t>  ПРЕВРАТИТЬСЯ  В …………………  ..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886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ЗЕМНУЮ  ЖИЗНЬ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4958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ПОМЕШАТЬ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876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 АД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94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1065 L 0.00347 -0.2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-0.00365 -0.247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L 0.03264 -0.261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899592" y="1268760"/>
          <a:ext cx="7128791" cy="4464495"/>
        </p:xfrm>
        <a:graphic>
          <a:graphicData uri="http://schemas.openxmlformats.org/presentationml/2006/ole">
            <p:oleObj spid="_x0000_s1025" name="Лист" r:id="rId3" imgW="4276673" imgH="195270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СУЩНОСТЬ  ПРАВОВОГО ГОСУДАРСТВА.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 ПРАВОВЫМ ГОСУДАРСТВОМ ПОНИМАЕТСЯ  ТАКАЯ ОРГАНИЗАЦИЯ ПОЛИТИЧЕСКОЙ ВЛАСТИ, КОТ ОРАЯ  СОЗДАЕТ УСЛОВИЯ ДЛЯ НАИБОЛЕЕ ПОЛНОГО ОСУЩЕСТВЛЕНИЯ ПРАВ  И СВОБОД ЧЕЛОВЕКА, А ТАКЖЕ  ДЛЯ НАИБОЛЕЕ  ПОСЛЕДОВАТЕЛЬНОГО СВЯЗЫВАНИЯ  С ПОМОЩЬЮ ПРАВА  МЕХАНИЗМА ГОСУДАРСТВА В ЦЕЛЯХ   ОГРАЖДЕН ИЯ  ЕГО ОТ ЗЛОУПОТ РЕБЛЕНИЯ СО СТОРОНЫ  ВЛАСТЬ  ИМУЩИХ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114800"/>
            <a:ext cx="2819400" cy="25146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ВРЕМЯ СОЗДАНИЯ-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КОНЕЦ 20 ВЕКАВ ФРГ, США,  ФРАНЦИЯ И Т.Д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4114800"/>
            <a:ext cx="3581400" cy="24384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. КАНТ-  УПОТРЕБЛЯЛ ТЕРМИН – </a:t>
            </a:r>
            <a:r>
              <a:rPr lang="ru-RU" b="1" dirty="0" smtClean="0">
                <a:solidFill>
                  <a:srgbClr val="FF0000"/>
                </a:solidFill>
              </a:rPr>
              <a:t>ПРАВОМЕРНОЕ ГОСУДАРСТВО.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ПЕРВОЙ ТРЕТИ 19 В.  - ПРАВОВОЕ ГОСУДАРСТВО.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032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sndAc>
          <p:stSnd>
            <p:snd r:embed="rId4" name="chimes.wav"/>
          </p:stSnd>
        </p:sndAc>
      </p:transition>
    </mc:Choice>
    <mc:Fallback>
      <p:transition spd="slow"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1066800"/>
          </a:xfrm>
        </p:spPr>
        <p:txBody>
          <a:bodyPr/>
          <a:lstStyle/>
          <a:p>
            <a:r>
              <a:rPr lang="ru-RU" b="1" smtClean="0">
                <a:solidFill>
                  <a:schemeClr val="bg2"/>
                </a:solidFill>
                <a:latin typeface="Trebuchet MS" pitchFamily="34" charset="0"/>
              </a:rPr>
              <a:t>Верховенство закона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4509120"/>
            <a:ext cx="8229600" cy="1617043"/>
          </a:xfrm>
        </p:spPr>
        <p:txBody>
          <a:bodyPr>
            <a:normAutofit fontScale="25000" lnSpcReduction="20000"/>
          </a:bodyPr>
          <a:lstStyle/>
          <a:p>
            <a:pPr>
              <a:buFont typeface="Georgia" pitchFamily="18" charset="0"/>
              <a:buNone/>
            </a:pPr>
            <a:r>
              <a:rPr lang="ru-RU" dirty="0" smtClean="0">
                <a:latin typeface="Georgia" pitchFamily="18" charset="0"/>
              </a:rPr>
              <a:t>           </a:t>
            </a:r>
          </a:p>
          <a:p>
            <a:pPr>
              <a:buFont typeface="Georgia" pitchFamily="18" charset="0"/>
              <a:buNone/>
            </a:pPr>
            <a:r>
              <a:rPr lang="ru-RU" dirty="0" smtClean="0">
                <a:latin typeface="Georgia" pitchFamily="18" charset="0"/>
              </a:rPr>
              <a:t>     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Все государственные органы, должностные лица, общественные объединения, граждане в своей деятельности должны подчиняться требованию </a:t>
            </a:r>
            <a:r>
              <a:rPr lang="ru-RU" sz="1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" action="ppaction://hlinkshowjump?jump=nextslide"/>
              </a:rPr>
              <a:t>закона.</a:t>
            </a:r>
            <a:endParaRPr lang="ru-RU" sz="1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341438"/>
            <a:ext cx="2100262" cy="30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556791"/>
            <a:ext cx="3865562" cy="28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1412875"/>
            <a:ext cx="2659063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5" name="Picture 7" descr="j0337029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260350"/>
            <a:ext cx="1028700" cy="952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179388" y="333375"/>
            <a:ext cx="8964612" cy="1066800"/>
          </a:xfrm>
        </p:spPr>
        <p:txBody>
          <a:bodyPr/>
          <a:lstStyle/>
          <a:p>
            <a:r>
              <a:rPr lang="ru-RU" sz="2800" b="1" smtClean="0">
                <a:solidFill>
                  <a:schemeClr val="bg2"/>
                </a:solidFill>
                <a:latin typeface="Trebuchet MS" pitchFamily="34" charset="0"/>
              </a:rPr>
              <a:t>Законы должны быть правовыми, то есть: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268413"/>
            <a:ext cx="8147050" cy="5305425"/>
          </a:xfrm>
        </p:spPr>
        <p:txBody>
          <a:bodyPr/>
          <a:lstStyle/>
          <a:p>
            <a:pPr marL="642938" indent="-533400">
              <a:buFont typeface="Georgia" pitchFamily="18" charset="0"/>
              <a:buAutoNum type="arabicPeriod"/>
            </a:pPr>
            <a:r>
              <a:rPr lang="ru-RU" b="1" smtClean="0">
                <a:solidFill>
                  <a:schemeClr val="bg2"/>
                </a:solidFill>
                <a:latin typeface="Georgia" pitchFamily="18" charset="0"/>
              </a:rPr>
              <a:t>Максимально соответствовать представлениям общества о справедливости.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b="1" smtClean="0">
                <a:solidFill>
                  <a:schemeClr val="bg2"/>
                </a:solidFill>
                <a:latin typeface="Georgia" pitchFamily="18" charset="0"/>
              </a:rPr>
              <a:t>Приниматься компетентными органами.</a:t>
            </a:r>
          </a:p>
          <a:p>
            <a:pPr marL="642938" indent="-533400">
              <a:buFont typeface="Georgia" pitchFamily="18" charset="0"/>
              <a:buAutoNum type="arabicPeriod"/>
            </a:pPr>
            <a:endParaRPr lang="ru-RU" b="1" smtClean="0">
              <a:latin typeface="Georgia" pitchFamily="18" charset="0"/>
            </a:endParaRP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b="1" smtClean="0">
                <a:latin typeface="Georgia" pitchFamily="18" charset="0"/>
              </a:rPr>
              <a:t>Приниматься в соответствии с установленной процедурой.</a:t>
            </a:r>
          </a:p>
          <a:p>
            <a:pPr marL="642938" indent="-533400">
              <a:buFont typeface="Georgia" pitchFamily="18" charset="0"/>
              <a:buAutoNum type="arabicPeriod"/>
            </a:pPr>
            <a:r>
              <a:rPr lang="ru-RU" b="1" smtClean="0">
                <a:latin typeface="Georgia" pitchFamily="18" charset="0"/>
              </a:rPr>
              <a:t>Не противоречить ни Конституции, ни друг другу.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523</Words>
  <Application>Microsoft Office PowerPoint</Application>
  <PresentationFormat>Экран (4:3)</PresentationFormat>
  <Paragraphs>61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Бумажная</vt:lpstr>
      <vt:lpstr>Лист</vt:lpstr>
      <vt:lpstr>Правовое государство и гражданское общество.</vt:lpstr>
      <vt:lpstr>Слайд 2</vt:lpstr>
      <vt:lpstr>ПРОБЛЕМА…</vt:lpstr>
      <vt:lpstr>План темы:</vt:lpstr>
      <vt:lpstr>МЫСЛИ МУДРЫХ</vt:lpstr>
      <vt:lpstr>Слайд 6</vt:lpstr>
      <vt:lpstr>СУЩНОСТЬ  ПРАВОВОГО ГОСУДАРСТВА.</vt:lpstr>
      <vt:lpstr>Верховенство закона</vt:lpstr>
      <vt:lpstr>Законы должны быть правовыми, то есть:</vt:lpstr>
      <vt:lpstr>            Государство должно не только провозгласить приверженность принципу соблюдения и охраны прав и свобод человека, но и закрепить фундаментальные права человека в своих законах, гарантировать их и реально защищать на практике.  </vt:lpstr>
      <vt:lpstr>Система «сдержек и противовесов», взаимоограничение и взаимный контроль всех ветвей власти</vt:lpstr>
      <vt:lpstr>За нарушение закона должна следовать предусмотренная законом мера отвественности.</vt:lpstr>
      <vt:lpstr>Главная цель правового государства –обеспечить гарантии прав и свобод граждан во всех сферах.</vt:lpstr>
      <vt:lpstr>Главная цель правового государства –обеспечить гарантии прав и свобод граждан во всех сферах.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Правовое государство и гражданское общество.</dc:title>
  <dc:creator>НР</dc:creator>
  <cp:lastModifiedBy>НР</cp:lastModifiedBy>
  <cp:revision>15</cp:revision>
  <dcterms:created xsi:type="dcterms:W3CDTF">2012-01-25T19:15:33Z</dcterms:created>
  <dcterms:modified xsi:type="dcterms:W3CDTF">2012-01-26T20:31:16Z</dcterms:modified>
</cp:coreProperties>
</file>