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99FF99"/>
    <a:srgbClr val="FFCC99"/>
    <a:srgbClr val="FFCCFF"/>
    <a:srgbClr val="A7E8FF"/>
    <a:srgbClr val="CCCCFF"/>
    <a:srgbClr val="EAB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9EC35-03EC-48DF-A519-1AA11EC9D0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74E9F6-939B-481F-BC6C-C08500BD3E5F}">
      <dgm:prSet phldrT="[Текст]" custT="1"/>
      <dgm:spPr>
        <a:pattFill prst="pct90">
          <a:fgClr>
            <a:srgbClr val="FFCC99"/>
          </a:fgClr>
          <a:bgClr>
            <a:schemeClr val="bg1"/>
          </a:bgClr>
        </a:pattFill>
        <a:ln>
          <a:solidFill>
            <a:srgbClr val="7030A0"/>
          </a:solidFill>
        </a:ln>
      </dgm:spPr>
      <dgm:t>
        <a:bodyPr/>
        <a:lstStyle/>
        <a:p>
          <a:r>
            <a:rPr lang="ru-RU" sz="2600" b="1" dirty="0" smtClean="0">
              <a:solidFill>
                <a:srgbClr val="002060"/>
              </a:solidFill>
            </a:rPr>
            <a:t>Педагогические технологии</a:t>
          </a:r>
          <a:endParaRPr lang="ru-RU" sz="2600" b="1" dirty="0">
            <a:solidFill>
              <a:srgbClr val="002060"/>
            </a:solidFill>
          </a:endParaRPr>
        </a:p>
      </dgm:t>
    </dgm:pt>
    <dgm:pt modelId="{A71AD3C3-FD54-41C1-935A-C5B49879CA95}" type="parTrans" cxnId="{C8762277-7E3D-408C-BAB9-4C7C2CBEEEF1}">
      <dgm:prSet/>
      <dgm:spPr/>
      <dgm:t>
        <a:bodyPr/>
        <a:lstStyle/>
        <a:p>
          <a:endParaRPr lang="ru-RU" sz="2000"/>
        </a:p>
      </dgm:t>
    </dgm:pt>
    <dgm:pt modelId="{6707CFAC-7EAC-4224-BE38-2ABC5C222F2E}" type="sibTrans" cxnId="{C8762277-7E3D-408C-BAB9-4C7C2CBEEEF1}">
      <dgm:prSet/>
      <dgm:spPr/>
      <dgm:t>
        <a:bodyPr/>
        <a:lstStyle/>
        <a:p>
          <a:endParaRPr lang="ru-RU" sz="2000"/>
        </a:p>
      </dgm:t>
    </dgm:pt>
    <dgm:pt modelId="{ECBBE130-05B6-4557-9B25-534AD7D27AEC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активизации и интенсификации деятельности учащихся</a:t>
          </a:r>
          <a:endParaRPr lang="ru-RU" sz="2000" b="1" dirty="0">
            <a:solidFill>
              <a:schemeClr val="tx1"/>
            </a:solidFill>
          </a:endParaRPr>
        </a:p>
      </dgm:t>
    </dgm:pt>
    <dgm:pt modelId="{785F137A-FD9D-4A60-8786-5BBADDDFEACD}" type="parTrans" cxnId="{65DC2526-2387-4C91-9D17-674405A36FF8}">
      <dgm:prSet custT="1"/>
      <dgm:spPr/>
      <dgm:t>
        <a:bodyPr/>
        <a:lstStyle/>
        <a:p>
          <a:endParaRPr lang="ru-RU" sz="2000"/>
        </a:p>
      </dgm:t>
    </dgm:pt>
    <dgm:pt modelId="{98B38757-FABA-40A3-B2FD-3912F63C2F9B}" type="sibTrans" cxnId="{65DC2526-2387-4C91-9D17-674405A36FF8}">
      <dgm:prSet/>
      <dgm:spPr/>
      <dgm:t>
        <a:bodyPr/>
        <a:lstStyle/>
        <a:p>
          <a:endParaRPr lang="ru-RU" sz="2000"/>
        </a:p>
      </dgm:t>
    </dgm:pt>
    <dgm:pt modelId="{30D4F067-4925-493A-8661-C3ECF3958B92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эффективности организации и управления процессом обучения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A51778B2-D4F6-48C8-BB82-E98ACC45D8E7}" type="parTrans" cxnId="{4E62BD2E-C62D-4831-90F8-F19E0181DBCD}">
      <dgm:prSet custT="1"/>
      <dgm:spPr/>
      <dgm:t>
        <a:bodyPr/>
        <a:lstStyle/>
        <a:p>
          <a:endParaRPr lang="ru-RU" sz="2000"/>
        </a:p>
      </dgm:t>
    </dgm:pt>
    <dgm:pt modelId="{76792E57-A96D-487E-82F9-F94692AFDA0B}" type="sibTrans" cxnId="{4E62BD2E-C62D-4831-90F8-F19E0181DBCD}">
      <dgm:prSet/>
      <dgm:spPr/>
      <dgm:t>
        <a:bodyPr/>
        <a:lstStyle/>
        <a:p>
          <a:endParaRPr lang="ru-RU" sz="2000"/>
        </a:p>
      </dgm:t>
    </dgm:pt>
    <dgm:pt modelId="{0C4AC009-73B6-4F96-834F-E4401745EFF9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методического усовершенствования и дидактического </a:t>
          </a:r>
          <a:r>
            <a:rPr lang="ru-RU" sz="2000" b="1" dirty="0" err="1" smtClean="0">
              <a:solidFill>
                <a:schemeClr val="tx1"/>
              </a:solidFill>
            </a:rPr>
            <a:t>реконструирования</a:t>
          </a:r>
          <a:r>
            <a:rPr lang="ru-RU" sz="2000" b="1" dirty="0" smtClean="0">
              <a:solidFill>
                <a:schemeClr val="tx1"/>
              </a:solidFill>
            </a:rPr>
            <a:t> учебного материала</a:t>
          </a:r>
          <a:endParaRPr lang="ru-RU" sz="2000" b="1" dirty="0">
            <a:solidFill>
              <a:schemeClr val="tx1"/>
            </a:solidFill>
          </a:endParaRPr>
        </a:p>
      </dgm:t>
    </dgm:pt>
    <dgm:pt modelId="{FBDEE500-8D94-4346-9E15-69B8C2F4CC10}" type="parTrans" cxnId="{92BC9517-1546-4756-8321-2B175190DF48}">
      <dgm:prSet custT="1"/>
      <dgm:spPr/>
      <dgm:t>
        <a:bodyPr/>
        <a:lstStyle/>
        <a:p>
          <a:endParaRPr lang="ru-RU" sz="2000"/>
        </a:p>
      </dgm:t>
    </dgm:pt>
    <dgm:pt modelId="{2482620D-4323-4340-A270-F8A548195D3C}" type="sibTrans" cxnId="{92BC9517-1546-4756-8321-2B175190DF48}">
      <dgm:prSet/>
      <dgm:spPr/>
      <dgm:t>
        <a:bodyPr/>
        <a:lstStyle/>
        <a:p>
          <a:endParaRPr lang="ru-RU" sz="2000"/>
        </a:p>
      </dgm:t>
    </dgm:pt>
    <dgm:pt modelId="{0F32DB21-6C12-485B-BE8B-F72E666FFA52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усиления социально-воспитательных функций</a:t>
          </a:r>
          <a:endParaRPr lang="ru-RU" sz="2000" b="1" dirty="0">
            <a:solidFill>
              <a:schemeClr val="tx1"/>
            </a:solidFill>
          </a:endParaRPr>
        </a:p>
      </dgm:t>
    </dgm:pt>
    <dgm:pt modelId="{26414EED-8D06-4F33-954B-9CCC22239C22}" type="parTrans" cxnId="{64C27BAF-1C57-496A-9B93-75B026084BBD}">
      <dgm:prSet custT="1"/>
      <dgm:spPr/>
      <dgm:t>
        <a:bodyPr/>
        <a:lstStyle/>
        <a:p>
          <a:endParaRPr lang="ru-RU" sz="2000"/>
        </a:p>
      </dgm:t>
    </dgm:pt>
    <dgm:pt modelId="{CE22775D-C97D-4F95-BAD6-877373480767}" type="sibTrans" cxnId="{64C27BAF-1C57-496A-9B93-75B026084BBD}">
      <dgm:prSet/>
      <dgm:spPr/>
      <dgm:t>
        <a:bodyPr/>
        <a:lstStyle/>
        <a:p>
          <a:endParaRPr lang="ru-RU" sz="2000"/>
        </a:p>
      </dgm:t>
    </dgm:pt>
    <dgm:pt modelId="{5D2D8B47-C5BD-4D7E-8454-E13998E28A2C}">
      <dgm:prSet phldrT="[Текст]" custT="1"/>
      <dgm:spPr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ПТ на основе </a:t>
          </a:r>
          <a:r>
            <a:rPr lang="ru-RU" sz="2000" b="1" dirty="0" err="1" smtClean="0">
              <a:solidFill>
                <a:schemeClr val="tx1"/>
              </a:solidFill>
            </a:rPr>
            <a:t>гуманизации</a:t>
          </a:r>
          <a:r>
            <a:rPr lang="ru-RU" sz="2000" b="1" dirty="0" smtClean="0">
              <a:solidFill>
                <a:schemeClr val="tx1"/>
              </a:solidFill>
            </a:rPr>
            <a:t> и демократизации педагогических отношений</a:t>
          </a:r>
          <a:endParaRPr lang="ru-RU" sz="2000" b="1" dirty="0">
            <a:solidFill>
              <a:schemeClr val="tx1"/>
            </a:solidFill>
          </a:endParaRPr>
        </a:p>
      </dgm:t>
    </dgm:pt>
    <dgm:pt modelId="{B12B92D7-8528-4856-937E-FD93A6BC566A}" type="parTrans" cxnId="{6F87CACD-98C4-45EC-8EF8-B3BADF29C6F3}">
      <dgm:prSet custT="1"/>
      <dgm:spPr/>
      <dgm:t>
        <a:bodyPr/>
        <a:lstStyle/>
        <a:p>
          <a:endParaRPr lang="ru-RU" sz="2000"/>
        </a:p>
      </dgm:t>
    </dgm:pt>
    <dgm:pt modelId="{EC9CF380-D127-4B08-B3A9-A83F59622FF2}" type="sibTrans" cxnId="{6F87CACD-98C4-45EC-8EF8-B3BADF29C6F3}">
      <dgm:prSet/>
      <dgm:spPr/>
      <dgm:t>
        <a:bodyPr/>
        <a:lstStyle/>
        <a:p>
          <a:endParaRPr lang="ru-RU" sz="2000"/>
        </a:p>
      </dgm:t>
    </dgm:pt>
    <dgm:pt modelId="{45DC7A9B-73B4-4315-B35B-6A8B72448D72}" type="pres">
      <dgm:prSet presAssocID="{AF89EC35-03EC-48DF-A519-1AA11EC9D0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F1819A-B74B-40C8-B0CD-791EE336E72D}" type="pres">
      <dgm:prSet presAssocID="{DD74E9F6-939B-481F-BC6C-C08500BD3E5F}" presName="centerShape" presStyleLbl="node0" presStyleIdx="0" presStyleCnt="1" custScaleX="234403" custLinFactNeighborX="0" custLinFactNeighborY="1889"/>
      <dgm:spPr/>
      <dgm:t>
        <a:bodyPr/>
        <a:lstStyle/>
        <a:p>
          <a:endParaRPr lang="ru-RU"/>
        </a:p>
      </dgm:t>
    </dgm:pt>
    <dgm:pt modelId="{F6C82B38-D850-4188-9696-E4F4C18D0BC6}" type="pres">
      <dgm:prSet presAssocID="{785F137A-FD9D-4A60-8786-5BBADDDFEACD}" presName="Name9" presStyleLbl="parChTrans1D2" presStyleIdx="0" presStyleCnt="5"/>
      <dgm:spPr/>
      <dgm:t>
        <a:bodyPr/>
        <a:lstStyle/>
        <a:p>
          <a:endParaRPr lang="ru-RU"/>
        </a:p>
      </dgm:t>
    </dgm:pt>
    <dgm:pt modelId="{F4FAD9F5-9FB3-433F-8F1A-3DA4072FFAF2}" type="pres">
      <dgm:prSet presAssocID="{785F137A-FD9D-4A60-8786-5BBADDDFEAC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72C1F81-BDBB-48A5-8A7A-7F7A8E3F335E}" type="pres">
      <dgm:prSet presAssocID="{ECBBE130-05B6-4557-9B25-534AD7D27AEC}" presName="node" presStyleLbl="node1" presStyleIdx="0" presStyleCnt="5" custScaleX="289490" custRadScaleRad="93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8DB71-51BB-4183-B99E-89615EBFC03B}" type="pres">
      <dgm:prSet presAssocID="{A51778B2-D4F6-48C8-BB82-E98ACC45D8E7}" presName="Name9" presStyleLbl="parChTrans1D2" presStyleIdx="1" presStyleCnt="5"/>
      <dgm:spPr/>
      <dgm:t>
        <a:bodyPr/>
        <a:lstStyle/>
        <a:p>
          <a:endParaRPr lang="ru-RU"/>
        </a:p>
      </dgm:t>
    </dgm:pt>
    <dgm:pt modelId="{4C0F242B-55FB-4723-BA04-C2BAE46863BE}" type="pres">
      <dgm:prSet presAssocID="{A51778B2-D4F6-48C8-BB82-E98ACC45D8E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D84D3E9-25CD-4E1A-99A8-203B614A5BD2}" type="pres">
      <dgm:prSet presAssocID="{30D4F067-4925-493A-8661-C3ECF3958B92}" presName="node" presStyleLbl="node1" presStyleIdx="1" presStyleCnt="5" custScaleX="219208" custRadScaleRad="173181" custRadScaleInc="26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CF98A-1DED-42B0-933D-B55A4AF9189D}" type="pres">
      <dgm:prSet presAssocID="{FBDEE500-8D94-4346-9E15-69B8C2F4CC10}" presName="Name9" presStyleLbl="parChTrans1D2" presStyleIdx="2" presStyleCnt="5"/>
      <dgm:spPr/>
      <dgm:t>
        <a:bodyPr/>
        <a:lstStyle/>
        <a:p>
          <a:endParaRPr lang="ru-RU"/>
        </a:p>
      </dgm:t>
    </dgm:pt>
    <dgm:pt modelId="{12FD63E4-4562-45B3-8E07-25FF6CA3C0F7}" type="pres">
      <dgm:prSet presAssocID="{FBDEE500-8D94-4346-9E15-69B8C2F4CC1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D194C29-9042-4B39-BBD6-06281A0AB626}" type="pres">
      <dgm:prSet presAssocID="{0C4AC009-73B6-4F96-834F-E4401745EFF9}" presName="node" presStyleLbl="node1" presStyleIdx="2" presStyleCnt="5" custScaleX="303476" custScaleY="115131" custRadScaleRad="151775" custRadScaleInc="-60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A912D-73DB-4CE7-9711-B183935E2FC3}" type="pres">
      <dgm:prSet presAssocID="{26414EED-8D06-4F33-954B-9CCC22239C22}" presName="Name9" presStyleLbl="parChTrans1D2" presStyleIdx="3" presStyleCnt="5"/>
      <dgm:spPr/>
      <dgm:t>
        <a:bodyPr/>
        <a:lstStyle/>
        <a:p>
          <a:endParaRPr lang="ru-RU"/>
        </a:p>
      </dgm:t>
    </dgm:pt>
    <dgm:pt modelId="{C9F21A33-581E-487D-AE71-137E5D385D08}" type="pres">
      <dgm:prSet presAssocID="{26414EED-8D06-4F33-954B-9CCC22239C22}" presName="connTx" presStyleLbl="parChTrans1D2" presStyleIdx="3" presStyleCnt="5"/>
      <dgm:spPr/>
      <dgm:t>
        <a:bodyPr/>
        <a:lstStyle/>
        <a:p>
          <a:endParaRPr lang="ru-RU"/>
        </a:p>
      </dgm:t>
    </dgm:pt>
    <dgm:pt modelId="{9C9AB0F8-B72C-4210-BF68-DAC3ABF2EBB5}" type="pres">
      <dgm:prSet presAssocID="{0F32DB21-6C12-485B-BE8B-F72E666FFA52}" presName="node" presStyleLbl="node1" presStyleIdx="3" presStyleCnt="5" custScaleX="297155" custScaleY="113164" custRadScaleRad="159488" custRadScaleInc="55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BCD1A-C965-4D31-9707-941880871985}" type="pres">
      <dgm:prSet presAssocID="{B12B92D7-8528-4856-937E-FD93A6BC566A}" presName="Name9" presStyleLbl="parChTrans1D2" presStyleIdx="4" presStyleCnt="5"/>
      <dgm:spPr/>
      <dgm:t>
        <a:bodyPr/>
        <a:lstStyle/>
        <a:p>
          <a:endParaRPr lang="ru-RU"/>
        </a:p>
      </dgm:t>
    </dgm:pt>
    <dgm:pt modelId="{EC9FF231-CCBE-49D8-90A3-F6B58AB135D7}" type="pres">
      <dgm:prSet presAssocID="{B12B92D7-8528-4856-937E-FD93A6BC566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45AD9B4-8966-473A-8C87-B14D1CC54F58}" type="pres">
      <dgm:prSet presAssocID="{5D2D8B47-C5BD-4D7E-8454-E13998E28A2C}" presName="node" presStyleLbl="node1" presStyleIdx="4" presStyleCnt="5" custScaleX="230428" custRadScaleRad="174157" custRadScaleInc="-25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4B1C74-14E7-4FAA-BB23-665B1AFDC6B5}" type="presOf" srcId="{A51778B2-D4F6-48C8-BB82-E98ACC45D8E7}" destId="{D4D8DB71-51BB-4183-B99E-89615EBFC03B}" srcOrd="0" destOrd="0" presId="urn:microsoft.com/office/officeart/2005/8/layout/radial1"/>
    <dgm:cxn modelId="{5E240B97-9347-4442-94DF-35C93CB2C8CD}" type="presOf" srcId="{B12B92D7-8528-4856-937E-FD93A6BC566A}" destId="{784BCD1A-C965-4D31-9707-941880871985}" srcOrd="0" destOrd="0" presId="urn:microsoft.com/office/officeart/2005/8/layout/radial1"/>
    <dgm:cxn modelId="{E4B22ECF-32AB-4FBF-B574-5EAC2C9EBEAE}" type="presOf" srcId="{5D2D8B47-C5BD-4D7E-8454-E13998E28A2C}" destId="{845AD9B4-8966-473A-8C87-B14D1CC54F58}" srcOrd="0" destOrd="0" presId="urn:microsoft.com/office/officeart/2005/8/layout/radial1"/>
    <dgm:cxn modelId="{F5CBAD72-8782-469D-8B22-D5D622498A06}" type="presOf" srcId="{0F32DB21-6C12-485B-BE8B-F72E666FFA52}" destId="{9C9AB0F8-B72C-4210-BF68-DAC3ABF2EBB5}" srcOrd="0" destOrd="0" presId="urn:microsoft.com/office/officeart/2005/8/layout/radial1"/>
    <dgm:cxn modelId="{6F87CACD-98C4-45EC-8EF8-B3BADF29C6F3}" srcId="{DD74E9F6-939B-481F-BC6C-C08500BD3E5F}" destId="{5D2D8B47-C5BD-4D7E-8454-E13998E28A2C}" srcOrd="4" destOrd="0" parTransId="{B12B92D7-8528-4856-937E-FD93A6BC566A}" sibTransId="{EC9CF380-D127-4B08-B3A9-A83F59622FF2}"/>
    <dgm:cxn modelId="{11237261-2789-4B0E-9F0A-04D321EA8CEF}" type="presOf" srcId="{ECBBE130-05B6-4557-9B25-534AD7D27AEC}" destId="{172C1F81-BDBB-48A5-8A7A-7F7A8E3F335E}" srcOrd="0" destOrd="0" presId="urn:microsoft.com/office/officeart/2005/8/layout/radial1"/>
    <dgm:cxn modelId="{92BC9517-1546-4756-8321-2B175190DF48}" srcId="{DD74E9F6-939B-481F-BC6C-C08500BD3E5F}" destId="{0C4AC009-73B6-4F96-834F-E4401745EFF9}" srcOrd="2" destOrd="0" parTransId="{FBDEE500-8D94-4346-9E15-69B8C2F4CC10}" sibTransId="{2482620D-4323-4340-A270-F8A548195D3C}"/>
    <dgm:cxn modelId="{4DC62574-D2F8-4784-AEDB-DA9FE8B3DC83}" type="presOf" srcId="{A51778B2-D4F6-48C8-BB82-E98ACC45D8E7}" destId="{4C0F242B-55FB-4723-BA04-C2BAE46863BE}" srcOrd="1" destOrd="0" presId="urn:microsoft.com/office/officeart/2005/8/layout/radial1"/>
    <dgm:cxn modelId="{7B6792F4-1E40-4A8F-B797-F62314470611}" type="presOf" srcId="{FBDEE500-8D94-4346-9E15-69B8C2F4CC10}" destId="{161CF98A-1DED-42B0-933D-B55A4AF9189D}" srcOrd="0" destOrd="0" presId="urn:microsoft.com/office/officeart/2005/8/layout/radial1"/>
    <dgm:cxn modelId="{64C27BAF-1C57-496A-9B93-75B026084BBD}" srcId="{DD74E9F6-939B-481F-BC6C-C08500BD3E5F}" destId="{0F32DB21-6C12-485B-BE8B-F72E666FFA52}" srcOrd="3" destOrd="0" parTransId="{26414EED-8D06-4F33-954B-9CCC22239C22}" sibTransId="{CE22775D-C97D-4F95-BAD6-877373480767}"/>
    <dgm:cxn modelId="{65DC2526-2387-4C91-9D17-674405A36FF8}" srcId="{DD74E9F6-939B-481F-BC6C-C08500BD3E5F}" destId="{ECBBE130-05B6-4557-9B25-534AD7D27AEC}" srcOrd="0" destOrd="0" parTransId="{785F137A-FD9D-4A60-8786-5BBADDDFEACD}" sibTransId="{98B38757-FABA-40A3-B2FD-3912F63C2F9B}"/>
    <dgm:cxn modelId="{6AAB4F52-2F6E-4BEF-9AFE-57263A9B9AE0}" type="presOf" srcId="{785F137A-FD9D-4A60-8786-5BBADDDFEACD}" destId="{F4FAD9F5-9FB3-433F-8F1A-3DA4072FFAF2}" srcOrd="1" destOrd="0" presId="urn:microsoft.com/office/officeart/2005/8/layout/radial1"/>
    <dgm:cxn modelId="{EBD7A6B7-5D8D-4895-A20F-F00EA1788BA2}" type="presOf" srcId="{DD74E9F6-939B-481F-BC6C-C08500BD3E5F}" destId="{00F1819A-B74B-40C8-B0CD-791EE336E72D}" srcOrd="0" destOrd="0" presId="urn:microsoft.com/office/officeart/2005/8/layout/radial1"/>
    <dgm:cxn modelId="{F47C9267-98C0-465E-A5F9-8F68F7B7466A}" type="presOf" srcId="{26414EED-8D06-4F33-954B-9CCC22239C22}" destId="{589A912D-73DB-4CE7-9711-B183935E2FC3}" srcOrd="0" destOrd="0" presId="urn:microsoft.com/office/officeart/2005/8/layout/radial1"/>
    <dgm:cxn modelId="{95E63E00-A738-4E7C-989F-D605ADFBBA78}" type="presOf" srcId="{30D4F067-4925-493A-8661-C3ECF3958B92}" destId="{7D84D3E9-25CD-4E1A-99A8-203B614A5BD2}" srcOrd="0" destOrd="0" presId="urn:microsoft.com/office/officeart/2005/8/layout/radial1"/>
    <dgm:cxn modelId="{C1344BBE-B064-4B5B-A5F6-E01C44DB4948}" type="presOf" srcId="{785F137A-FD9D-4A60-8786-5BBADDDFEACD}" destId="{F6C82B38-D850-4188-9696-E4F4C18D0BC6}" srcOrd="0" destOrd="0" presId="urn:microsoft.com/office/officeart/2005/8/layout/radial1"/>
    <dgm:cxn modelId="{4E62BD2E-C62D-4831-90F8-F19E0181DBCD}" srcId="{DD74E9F6-939B-481F-BC6C-C08500BD3E5F}" destId="{30D4F067-4925-493A-8661-C3ECF3958B92}" srcOrd="1" destOrd="0" parTransId="{A51778B2-D4F6-48C8-BB82-E98ACC45D8E7}" sibTransId="{76792E57-A96D-487E-82F9-F94692AFDA0B}"/>
    <dgm:cxn modelId="{F6420E63-B5D4-4F31-A12D-FD43B576B06E}" type="presOf" srcId="{B12B92D7-8528-4856-937E-FD93A6BC566A}" destId="{EC9FF231-CCBE-49D8-90A3-F6B58AB135D7}" srcOrd="1" destOrd="0" presId="urn:microsoft.com/office/officeart/2005/8/layout/radial1"/>
    <dgm:cxn modelId="{AB5D3FB7-C5BC-42A1-BB30-64DCAA71E770}" type="presOf" srcId="{FBDEE500-8D94-4346-9E15-69B8C2F4CC10}" destId="{12FD63E4-4562-45B3-8E07-25FF6CA3C0F7}" srcOrd="1" destOrd="0" presId="urn:microsoft.com/office/officeart/2005/8/layout/radial1"/>
    <dgm:cxn modelId="{C8762277-7E3D-408C-BAB9-4C7C2CBEEEF1}" srcId="{AF89EC35-03EC-48DF-A519-1AA11EC9D069}" destId="{DD74E9F6-939B-481F-BC6C-C08500BD3E5F}" srcOrd="0" destOrd="0" parTransId="{A71AD3C3-FD54-41C1-935A-C5B49879CA95}" sibTransId="{6707CFAC-7EAC-4224-BE38-2ABC5C222F2E}"/>
    <dgm:cxn modelId="{DA27C933-1B54-429A-B069-C1B259A3CBFD}" type="presOf" srcId="{AF89EC35-03EC-48DF-A519-1AA11EC9D069}" destId="{45DC7A9B-73B4-4315-B35B-6A8B72448D72}" srcOrd="0" destOrd="0" presId="urn:microsoft.com/office/officeart/2005/8/layout/radial1"/>
    <dgm:cxn modelId="{4E174CBB-91B8-4845-80EF-3E1C0154C627}" type="presOf" srcId="{0C4AC009-73B6-4F96-834F-E4401745EFF9}" destId="{6D194C29-9042-4B39-BBD6-06281A0AB626}" srcOrd="0" destOrd="0" presId="urn:microsoft.com/office/officeart/2005/8/layout/radial1"/>
    <dgm:cxn modelId="{4191011F-9D11-42B5-B058-7AA36387A99D}" type="presOf" srcId="{26414EED-8D06-4F33-954B-9CCC22239C22}" destId="{C9F21A33-581E-487D-AE71-137E5D385D08}" srcOrd="1" destOrd="0" presId="urn:microsoft.com/office/officeart/2005/8/layout/radial1"/>
    <dgm:cxn modelId="{18992989-A1AC-4E9D-90CA-3D888AFD9C2B}" type="presParOf" srcId="{45DC7A9B-73B4-4315-B35B-6A8B72448D72}" destId="{00F1819A-B74B-40C8-B0CD-791EE336E72D}" srcOrd="0" destOrd="0" presId="urn:microsoft.com/office/officeart/2005/8/layout/radial1"/>
    <dgm:cxn modelId="{3FFF3D70-1C02-4F30-8FDE-188BC24E3C33}" type="presParOf" srcId="{45DC7A9B-73B4-4315-B35B-6A8B72448D72}" destId="{F6C82B38-D850-4188-9696-E4F4C18D0BC6}" srcOrd="1" destOrd="0" presId="urn:microsoft.com/office/officeart/2005/8/layout/radial1"/>
    <dgm:cxn modelId="{07157BB0-3686-4127-AE5F-BB7C5E846501}" type="presParOf" srcId="{F6C82B38-D850-4188-9696-E4F4C18D0BC6}" destId="{F4FAD9F5-9FB3-433F-8F1A-3DA4072FFAF2}" srcOrd="0" destOrd="0" presId="urn:microsoft.com/office/officeart/2005/8/layout/radial1"/>
    <dgm:cxn modelId="{35FD706A-C313-4E8D-96EB-9438DBE013FB}" type="presParOf" srcId="{45DC7A9B-73B4-4315-B35B-6A8B72448D72}" destId="{172C1F81-BDBB-48A5-8A7A-7F7A8E3F335E}" srcOrd="2" destOrd="0" presId="urn:microsoft.com/office/officeart/2005/8/layout/radial1"/>
    <dgm:cxn modelId="{FC11821B-8CC4-48F3-A7A1-71FC09CFDCFF}" type="presParOf" srcId="{45DC7A9B-73B4-4315-B35B-6A8B72448D72}" destId="{D4D8DB71-51BB-4183-B99E-89615EBFC03B}" srcOrd="3" destOrd="0" presId="urn:microsoft.com/office/officeart/2005/8/layout/radial1"/>
    <dgm:cxn modelId="{9A478AEF-7CF5-4264-8336-054D5AC61FFA}" type="presParOf" srcId="{D4D8DB71-51BB-4183-B99E-89615EBFC03B}" destId="{4C0F242B-55FB-4723-BA04-C2BAE46863BE}" srcOrd="0" destOrd="0" presId="urn:microsoft.com/office/officeart/2005/8/layout/radial1"/>
    <dgm:cxn modelId="{67D6C490-3FE8-45FC-B4F7-A1D4D5F11CFB}" type="presParOf" srcId="{45DC7A9B-73B4-4315-B35B-6A8B72448D72}" destId="{7D84D3E9-25CD-4E1A-99A8-203B614A5BD2}" srcOrd="4" destOrd="0" presId="urn:microsoft.com/office/officeart/2005/8/layout/radial1"/>
    <dgm:cxn modelId="{60F5F4E2-7560-4266-B2D7-9BCC970BEB54}" type="presParOf" srcId="{45DC7A9B-73B4-4315-B35B-6A8B72448D72}" destId="{161CF98A-1DED-42B0-933D-B55A4AF9189D}" srcOrd="5" destOrd="0" presId="urn:microsoft.com/office/officeart/2005/8/layout/radial1"/>
    <dgm:cxn modelId="{10372BA5-249B-46AD-9C80-73A7CCF2848A}" type="presParOf" srcId="{161CF98A-1DED-42B0-933D-B55A4AF9189D}" destId="{12FD63E4-4562-45B3-8E07-25FF6CA3C0F7}" srcOrd="0" destOrd="0" presId="urn:microsoft.com/office/officeart/2005/8/layout/radial1"/>
    <dgm:cxn modelId="{C8573D03-2F14-4B88-BF14-B4B08AAA9028}" type="presParOf" srcId="{45DC7A9B-73B4-4315-B35B-6A8B72448D72}" destId="{6D194C29-9042-4B39-BBD6-06281A0AB626}" srcOrd="6" destOrd="0" presId="urn:microsoft.com/office/officeart/2005/8/layout/radial1"/>
    <dgm:cxn modelId="{ABCA8C37-BD5E-4463-B5F1-C5C0F1D9D960}" type="presParOf" srcId="{45DC7A9B-73B4-4315-B35B-6A8B72448D72}" destId="{589A912D-73DB-4CE7-9711-B183935E2FC3}" srcOrd="7" destOrd="0" presId="urn:microsoft.com/office/officeart/2005/8/layout/radial1"/>
    <dgm:cxn modelId="{0C41C528-1A85-49C4-9722-98928D15A9D2}" type="presParOf" srcId="{589A912D-73DB-4CE7-9711-B183935E2FC3}" destId="{C9F21A33-581E-487D-AE71-137E5D385D08}" srcOrd="0" destOrd="0" presId="urn:microsoft.com/office/officeart/2005/8/layout/radial1"/>
    <dgm:cxn modelId="{1FE2C4ED-0C65-4AFC-AF41-A229D8D39CAC}" type="presParOf" srcId="{45DC7A9B-73B4-4315-B35B-6A8B72448D72}" destId="{9C9AB0F8-B72C-4210-BF68-DAC3ABF2EBB5}" srcOrd="8" destOrd="0" presId="urn:microsoft.com/office/officeart/2005/8/layout/radial1"/>
    <dgm:cxn modelId="{45E67D44-3FC6-4FDD-B670-2DDD7FD11269}" type="presParOf" srcId="{45DC7A9B-73B4-4315-B35B-6A8B72448D72}" destId="{784BCD1A-C965-4D31-9707-941880871985}" srcOrd="9" destOrd="0" presId="urn:microsoft.com/office/officeart/2005/8/layout/radial1"/>
    <dgm:cxn modelId="{9CFD09CB-1558-451F-92F2-AE0C3E4E144B}" type="presParOf" srcId="{784BCD1A-C965-4D31-9707-941880871985}" destId="{EC9FF231-CCBE-49D8-90A3-F6B58AB135D7}" srcOrd="0" destOrd="0" presId="urn:microsoft.com/office/officeart/2005/8/layout/radial1"/>
    <dgm:cxn modelId="{30577D63-DB2F-4FB3-954E-AE7605272FC9}" type="presParOf" srcId="{45DC7A9B-73B4-4315-B35B-6A8B72448D72}" destId="{845AD9B4-8966-473A-8C87-B14D1CC54F58}" srcOrd="10" destOrd="0" presId="urn:microsoft.com/office/officeart/2005/8/layout/radial1"/>
  </dgm:cxnLst>
  <dgm:bg>
    <a:gradFill flip="none" rotWithShape="1">
      <a:gsLst>
        <a:gs pos="0">
          <a:schemeClr val="accent4">
            <a:lumMod val="5000"/>
            <a:lumOff val="95000"/>
          </a:schemeClr>
        </a:gs>
        <a:gs pos="74000">
          <a:schemeClr val="accent4">
            <a:lumMod val="45000"/>
            <a:lumOff val="55000"/>
          </a:schemeClr>
        </a:gs>
        <a:gs pos="83000">
          <a:schemeClr val="accent4">
            <a:lumMod val="45000"/>
            <a:lumOff val="55000"/>
          </a:schemeClr>
        </a:gs>
        <a:gs pos="100000">
          <a:schemeClr val="accent4">
            <a:lumMod val="30000"/>
            <a:lumOff val="70000"/>
          </a:schemeClr>
        </a:gs>
      </a:gsLst>
      <a:lin ang="54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889D8-F1BF-46F6-981C-B5FB037742C5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E79468-0166-4E79-BE18-A4AF5FFFE2F9}">
      <dgm:prSet phldrT="[Текст]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90000">
              <a:srgbClr val="CCFF33"/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Деловые игры</a:t>
          </a:r>
          <a:endParaRPr lang="ru-RU" dirty="0"/>
        </a:p>
      </dgm:t>
    </dgm:pt>
    <dgm:pt modelId="{3F0C8E59-A78A-451C-B17B-90DE37FF5A5D}" type="parTrans" cxnId="{497916D9-D9EC-4D31-9B97-536183025DDB}">
      <dgm:prSet/>
      <dgm:spPr/>
      <dgm:t>
        <a:bodyPr/>
        <a:lstStyle/>
        <a:p>
          <a:endParaRPr lang="ru-RU"/>
        </a:p>
      </dgm:t>
    </dgm:pt>
    <dgm:pt modelId="{90DB750A-2D73-4EAE-B351-9FDEA456D774}" type="sibTrans" cxnId="{497916D9-D9EC-4D31-9B97-536183025DDB}">
      <dgm:prSet/>
      <dgm:spPr/>
      <dgm:t>
        <a:bodyPr/>
        <a:lstStyle/>
        <a:p>
          <a:endParaRPr lang="ru-RU"/>
        </a:p>
      </dgm:t>
    </dgm:pt>
    <dgm:pt modelId="{377A9E73-E182-496D-B713-C9B4C3F2095E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smtClean="0"/>
            <a:t>Имитационные (имитируется деятельность организации, цеха, совещания и т.п.)</a:t>
          </a:r>
          <a:endParaRPr lang="ru-RU" sz="2300" dirty="0"/>
        </a:p>
      </dgm:t>
    </dgm:pt>
    <dgm:pt modelId="{608F7499-BC9E-4E6F-AEA7-7C70C23B1061}" type="parTrans" cxnId="{7E99DC1E-F66E-4BF7-8DCB-217D1742D773}">
      <dgm:prSet/>
      <dgm:spPr/>
      <dgm:t>
        <a:bodyPr/>
        <a:lstStyle/>
        <a:p>
          <a:endParaRPr lang="ru-RU"/>
        </a:p>
      </dgm:t>
    </dgm:pt>
    <dgm:pt modelId="{FB499E6F-5EBE-4CDE-A00B-90DF2890760A}" type="sibTrans" cxnId="{7E99DC1E-F66E-4BF7-8DCB-217D1742D773}">
      <dgm:prSet/>
      <dgm:spPr/>
      <dgm:t>
        <a:bodyPr/>
        <a:lstStyle/>
        <a:p>
          <a:endParaRPr lang="ru-RU"/>
        </a:p>
      </dgm:t>
    </dgm:pt>
    <dgm:pt modelId="{9E86F00F-FE44-41FA-A3B6-022066D702BD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smtClean="0"/>
            <a:t>Операционные (</a:t>
          </a:r>
          <a:r>
            <a:rPr lang="ru-RU" sz="2300" dirty="0" smtClean="0"/>
            <a:t>моделируется </a:t>
          </a:r>
          <a:r>
            <a:rPr lang="ru-RU" sz="2300" dirty="0" smtClean="0"/>
            <a:t>рабочий процесс)</a:t>
          </a:r>
          <a:endParaRPr lang="ru-RU" sz="2300" dirty="0"/>
        </a:p>
      </dgm:t>
    </dgm:pt>
    <dgm:pt modelId="{6F3AF9E5-5A98-4447-8440-5666EABCAA87}" type="parTrans" cxnId="{4D8E62E8-AE62-4607-98F0-DF16492B124D}">
      <dgm:prSet/>
      <dgm:spPr/>
      <dgm:t>
        <a:bodyPr/>
        <a:lstStyle/>
        <a:p>
          <a:endParaRPr lang="ru-RU"/>
        </a:p>
      </dgm:t>
    </dgm:pt>
    <dgm:pt modelId="{10EF035F-2022-4A97-A076-4E11CDD45FF8}" type="sibTrans" cxnId="{4D8E62E8-AE62-4607-98F0-DF16492B124D}">
      <dgm:prSet/>
      <dgm:spPr/>
      <dgm:t>
        <a:bodyPr/>
        <a:lstStyle/>
        <a:p>
          <a:endParaRPr lang="ru-RU"/>
        </a:p>
      </dgm:t>
    </dgm:pt>
    <dgm:pt modelId="{1CDA487B-4143-4FDF-926E-62110C127412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smtClean="0"/>
            <a:t>Ролевые (отрабатывается тактика поведения конкретного лица)</a:t>
          </a:r>
          <a:endParaRPr lang="ru-RU" sz="2300" dirty="0"/>
        </a:p>
      </dgm:t>
    </dgm:pt>
    <dgm:pt modelId="{4A4AD7C4-C9F8-4355-850D-70A80C88C01F}" type="parTrans" cxnId="{7A81C64E-E441-4A6D-B0C7-BC147ABC9D4A}">
      <dgm:prSet/>
      <dgm:spPr/>
      <dgm:t>
        <a:bodyPr/>
        <a:lstStyle/>
        <a:p>
          <a:endParaRPr lang="ru-RU"/>
        </a:p>
      </dgm:t>
    </dgm:pt>
    <dgm:pt modelId="{1547B003-C3F4-4D9A-962E-320F4EBC7191}" type="sibTrans" cxnId="{7A81C64E-E441-4A6D-B0C7-BC147ABC9D4A}">
      <dgm:prSet/>
      <dgm:spPr/>
      <dgm:t>
        <a:bodyPr/>
        <a:lstStyle/>
        <a:p>
          <a:endParaRPr lang="ru-RU"/>
        </a:p>
      </dgm:t>
    </dgm:pt>
    <dgm:pt modelId="{94F13DB5-DADB-4897-A5CF-E0BF9854CED7}">
      <dgm:prSet phldrT="[Текст]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dirty="0" smtClean="0"/>
            <a:t>Деловой театр (разыгрывается какая-либо ситуация по сценарию)</a:t>
          </a:r>
          <a:endParaRPr lang="ru-RU" dirty="0"/>
        </a:p>
      </dgm:t>
    </dgm:pt>
    <dgm:pt modelId="{3E4A98F0-C4D5-46FC-93C5-B9A8FA32FFD9}" type="parTrans" cxnId="{1262852D-5C42-43B6-AE5D-706E520D4FC9}">
      <dgm:prSet/>
      <dgm:spPr/>
      <dgm:t>
        <a:bodyPr/>
        <a:lstStyle/>
        <a:p>
          <a:endParaRPr lang="ru-RU"/>
        </a:p>
      </dgm:t>
    </dgm:pt>
    <dgm:pt modelId="{644CDC7C-2CD7-40AB-A4CA-6FCF09E52170}" type="sibTrans" cxnId="{1262852D-5C42-43B6-AE5D-706E520D4FC9}">
      <dgm:prSet/>
      <dgm:spPr/>
      <dgm:t>
        <a:bodyPr/>
        <a:lstStyle/>
        <a:p>
          <a:endParaRPr lang="ru-RU"/>
        </a:p>
      </dgm:t>
    </dgm:pt>
    <dgm:pt modelId="{E59C25B6-EA3C-4F60-89FC-7FAA2D0FB7F0}">
      <dgm:prSet phldrT="[Текст]" custT="1"/>
      <dgm:spPr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ru-RU" sz="2300" dirty="0" err="1" smtClean="0"/>
            <a:t>Социодрамма</a:t>
          </a:r>
          <a:r>
            <a:rPr lang="ru-RU" sz="2300" dirty="0" smtClean="0"/>
            <a:t> («театр», в котором отрабатывается умение чувствовать ситуацию)</a:t>
          </a:r>
          <a:endParaRPr lang="ru-RU" sz="2300" dirty="0"/>
        </a:p>
      </dgm:t>
    </dgm:pt>
    <dgm:pt modelId="{5A74EFF4-9DDF-4BA5-B773-8CDEF8B9B7C3}" type="parTrans" cxnId="{39287C1F-3564-4F76-9D44-91C53E4B72CE}">
      <dgm:prSet/>
      <dgm:spPr/>
      <dgm:t>
        <a:bodyPr/>
        <a:lstStyle/>
        <a:p>
          <a:endParaRPr lang="ru-RU"/>
        </a:p>
      </dgm:t>
    </dgm:pt>
    <dgm:pt modelId="{CF17CFBF-B27E-49CD-B96D-1029FF5F5114}" type="sibTrans" cxnId="{39287C1F-3564-4F76-9D44-91C53E4B72CE}">
      <dgm:prSet/>
      <dgm:spPr/>
      <dgm:t>
        <a:bodyPr/>
        <a:lstStyle/>
        <a:p>
          <a:endParaRPr lang="ru-RU"/>
        </a:p>
      </dgm:t>
    </dgm:pt>
    <dgm:pt modelId="{0DE52C97-986A-4DC7-BCE6-A7D01363DB0C}" type="pres">
      <dgm:prSet presAssocID="{901889D8-F1BF-46F6-981C-B5FB037742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134955-5BFC-456A-9480-3A340DA7740F}" type="pres">
      <dgm:prSet presAssocID="{FAE79468-0166-4E79-BE18-A4AF5FFFE2F9}" presName="centerShape" presStyleLbl="node0" presStyleIdx="0" presStyleCnt="1" custScaleX="181517"/>
      <dgm:spPr/>
      <dgm:t>
        <a:bodyPr/>
        <a:lstStyle/>
        <a:p>
          <a:endParaRPr lang="ru-RU"/>
        </a:p>
      </dgm:t>
    </dgm:pt>
    <dgm:pt modelId="{0C12CAB7-2F35-4C24-AEC4-874F3E69547A}" type="pres">
      <dgm:prSet presAssocID="{608F7499-BC9E-4E6F-AEA7-7C70C23B1061}" presName="Name9" presStyleLbl="parChTrans1D2" presStyleIdx="0" presStyleCnt="5"/>
      <dgm:spPr/>
      <dgm:t>
        <a:bodyPr/>
        <a:lstStyle/>
        <a:p>
          <a:endParaRPr lang="ru-RU"/>
        </a:p>
      </dgm:t>
    </dgm:pt>
    <dgm:pt modelId="{02A6F472-80A1-44D6-8EA9-9492F2CBEB1D}" type="pres">
      <dgm:prSet presAssocID="{608F7499-BC9E-4E6F-AEA7-7C70C23B106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D474F36-8C27-4727-9469-CBAA61452AB0}" type="pres">
      <dgm:prSet presAssocID="{377A9E73-E182-496D-B713-C9B4C3F2095E}" presName="node" presStyleLbl="node1" presStyleIdx="0" presStyleCnt="5" custScaleX="247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0473F-B51B-49DC-9278-BA87FD56DC91}" type="pres">
      <dgm:prSet presAssocID="{6F3AF9E5-5A98-4447-8440-5666EABCAA87}" presName="Name9" presStyleLbl="parChTrans1D2" presStyleIdx="1" presStyleCnt="5"/>
      <dgm:spPr/>
      <dgm:t>
        <a:bodyPr/>
        <a:lstStyle/>
        <a:p>
          <a:endParaRPr lang="ru-RU"/>
        </a:p>
      </dgm:t>
    </dgm:pt>
    <dgm:pt modelId="{C2604A12-8AE5-45E2-B9ED-C6BEB109A402}" type="pres">
      <dgm:prSet presAssocID="{6F3AF9E5-5A98-4447-8440-5666EABCAA8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AB7848E-3D82-47AE-8C73-0BDE171BD8C6}" type="pres">
      <dgm:prSet presAssocID="{9E86F00F-FE44-41FA-A3B6-022066D702BD}" presName="node" presStyleLbl="node1" presStyleIdx="1" presStyleCnt="5" custScaleX="239225" custRadScaleRad="160286" custRadScaleInc="12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D0E75-8FE3-4520-9887-49C9341B4D50}" type="pres">
      <dgm:prSet presAssocID="{4A4AD7C4-C9F8-4355-850D-70A80C88C01F}" presName="Name9" presStyleLbl="parChTrans1D2" presStyleIdx="2" presStyleCnt="5"/>
      <dgm:spPr/>
      <dgm:t>
        <a:bodyPr/>
        <a:lstStyle/>
        <a:p>
          <a:endParaRPr lang="ru-RU"/>
        </a:p>
      </dgm:t>
    </dgm:pt>
    <dgm:pt modelId="{E902551B-E83C-4843-9AD2-C6065F1495DE}" type="pres">
      <dgm:prSet presAssocID="{4A4AD7C4-C9F8-4355-850D-70A80C88C01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1588CAE-BEE5-40AC-A59F-CE5D7AF19D61}" type="pres">
      <dgm:prSet presAssocID="{1CDA487B-4143-4FDF-926E-62110C127412}" presName="node" presStyleLbl="node1" presStyleIdx="2" presStyleCnt="5" custScaleX="263639" custRadScaleRad="157473" custRadScaleInc="-86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191A4-B262-4759-A281-BA4E515545C5}" type="pres">
      <dgm:prSet presAssocID="{3E4A98F0-C4D5-46FC-93C5-B9A8FA32FFD9}" presName="Name9" presStyleLbl="parChTrans1D2" presStyleIdx="3" presStyleCnt="5"/>
      <dgm:spPr/>
      <dgm:t>
        <a:bodyPr/>
        <a:lstStyle/>
        <a:p>
          <a:endParaRPr lang="ru-RU"/>
        </a:p>
      </dgm:t>
    </dgm:pt>
    <dgm:pt modelId="{BA5AA9A0-3DC1-4C0E-ADE5-13D4FC30AAF8}" type="pres">
      <dgm:prSet presAssocID="{3E4A98F0-C4D5-46FC-93C5-B9A8FA32FFD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5B752F47-67B6-4BA2-AE0A-9BF877DB691A}" type="pres">
      <dgm:prSet presAssocID="{94F13DB5-DADB-4897-A5CF-E0BF9854CED7}" presName="node" presStyleLbl="node1" presStyleIdx="3" presStyleCnt="5" custScaleX="278799" custRadScaleRad="148350" custRadScaleInc="74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F4355-AB42-47C1-9444-379D261EA8FF}" type="pres">
      <dgm:prSet presAssocID="{5A74EFF4-9DDF-4BA5-B773-8CDEF8B9B7C3}" presName="Name9" presStyleLbl="parChTrans1D2" presStyleIdx="4" presStyleCnt="5"/>
      <dgm:spPr/>
      <dgm:t>
        <a:bodyPr/>
        <a:lstStyle/>
        <a:p>
          <a:endParaRPr lang="ru-RU"/>
        </a:p>
      </dgm:t>
    </dgm:pt>
    <dgm:pt modelId="{DB740472-C03C-412F-9635-24506662C1DF}" type="pres">
      <dgm:prSet presAssocID="{5A74EFF4-9DDF-4BA5-B773-8CDEF8B9B7C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77A33E2-3C4B-4FFF-BEEC-263721E396DD}" type="pres">
      <dgm:prSet presAssocID="{E59C25B6-EA3C-4F60-89FC-7FAA2D0FB7F0}" presName="node" presStyleLbl="node1" presStyleIdx="4" presStyleCnt="5" custScaleX="221549" custRadScaleRad="160460" custRadScaleInc="-16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D9670C-7D48-4643-BB80-2941A9585CEF}" type="presOf" srcId="{4A4AD7C4-C9F8-4355-850D-70A80C88C01F}" destId="{16CD0E75-8FE3-4520-9887-49C9341B4D50}" srcOrd="0" destOrd="0" presId="urn:microsoft.com/office/officeart/2005/8/layout/radial1"/>
    <dgm:cxn modelId="{1B751692-FDE7-4161-BC1F-420CEFF6D33C}" type="presOf" srcId="{4A4AD7C4-C9F8-4355-850D-70A80C88C01F}" destId="{E902551B-E83C-4843-9AD2-C6065F1495DE}" srcOrd="1" destOrd="0" presId="urn:microsoft.com/office/officeart/2005/8/layout/radial1"/>
    <dgm:cxn modelId="{497916D9-D9EC-4D31-9B97-536183025DDB}" srcId="{901889D8-F1BF-46F6-981C-B5FB037742C5}" destId="{FAE79468-0166-4E79-BE18-A4AF5FFFE2F9}" srcOrd="0" destOrd="0" parTransId="{3F0C8E59-A78A-451C-B17B-90DE37FF5A5D}" sibTransId="{90DB750A-2D73-4EAE-B351-9FDEA456D774}"/>
    <dgm:cxn modelId="{EB60456E-889D-400B-B2AB-93B236E8EDA5}" type="presOf" srcId="{9E86F00F-FE44-41FA-A3B6-022066D702BD}" destId="{CAB7848E-3D82-47AE-8C73-0BDE171BD8C6}" srcOrd="0" destOrd="0" presId="urn:microsoft.com/office/officeart/2005/8/layout/radial1"/>
    <dgm:cxn modelId="{A92F2655-CBB2-4429-9375-D3A44CC4FB3F}" type="presOf" srcId="{94F13DB5-DADB-4897-A5CF-E0BF9854CED7}" destId="{5B752F47-67B6-4BA2-AE0A-9BF877DB691A}" srcOrd="0" destOrd="0" presId="urn:microsoft.com/office/officeart/2005/8/layout/radial1"/>
    <dgm:cxn modelId="{4D1F9AA3-5EDA-4504-B496-EE25DF18E05A}" type="presOf" srcId="{5A74EFF4-9DDF-4BA5-B773-8CDEF8B9B7C3}" destId="{005F4355-AB42-47C1-9444-379D261EA8FF}" srcOrd="0" destOrd="0" presId="urn:microsoft.com/office/officeart/2005/8/layout/radial1"/>
    <dgm:cxn modelId="{7E99DC1E-F66E-4BF7-8DCB-217D1742D773}" srcId="{FAE79468-0166-4E79-BE18-A4AF5FFFE2F9}" destId="{377A9E73-E182-496D-B713-C9B4C3F2095E}" srcOrd="0" destOrd="0" parTransId="{608F7499-BC9E-4E6F-AEA7-7C70C23B1061}" sibTransId="{FB499E6F-5EBE-4CDE-A00B-90DF2890760A}"/>
    <dgm:cxn modelId="{1262852D-5C42-43B6-AE5D-706E520D4FC9}" srcId="{FAE79468-0166-4E79-BE18-A4AF5FFFE2F9}" destId="{94F13DB5-DADB-4897-A5CF-E0BF9854CED7}" srcOrd="3" destOrd="0" parTransId="{3E4A98F0-C4D5-46FC-93C5-B9A8FA32FFD9}" sibTransId="{644CDC7C-2CD7-40AB-A4CA-6FCF09E52170}"/>
    <dgm:cxn modelId="{293814DE-7F2B-4C34-89F1-5202343A810A}" type="presOf" srcId="{3E4A98F0-C4D5-46FC-93C5-B9A8FA32FFD9}" destId="{BA5AA9A0-3DC1-4C0E-ADE5-13D4FC30AAF8}" srcOrd="1" destOrd="0" presId="urn:microsoft.com/office/officeart/2005/8/layout/radial1"/>
    <dgm:cxn modelId="{A7F45926-8557-4308-B97E-11DEA2D503F8}" type="presOf" srcId="{608F7499-BC9E-4E6F-AEA7-7C70C23B1061}" destId="{02A6F472-80A1-44D6-8EA9-9492F2CBEB1D}" srcOrd="1" destOrd="0" presId="urn:microsoft.com/office/officeart/2005/8/layout/radial1"/>
    <dgm:cxn modelId="{D2EB529F-61DC-4C35-AB1B-C23C49757669}" type="presOf" srcId="{6F3AF9E5-5A98-4447-8440-5666EABCAA87}" destId="{F320473F-B51B-49DC-9278-BA87FD56DC91}" srcOrd="0" destOrd="0" presId="urn:microsoft.com/office/officeart/2005/8/layout/radial1"/>
    <dgm:cxn modelId="{9CBB8215-CC2C-483A-952C-0627B8A376D6}" type="presOf" srcId="{6F3AF9E5-5A98-4447-8440-5666EABCAA87}" destId="{C2604A12-8AE5-45E2-B9ED-C6BEB109A402}" srcOrd="1" destOrd="0" presId="urn:microsoft.com/office/officeart/2005/8/layout/radial1"/>
    <dgm:cxn modelId="{258DAF30-6ECB-48D6-9F8A-196275FCE21E}" type="presOf" srcId="{377A9E73-E182-496D-B713-C9B4C3F2095E}" destId="{3D474F36-8C27-4727-9469-CBAA61452AB0}" srcOrd="0" destOrd="0" presId="urn:microsoft.com/office/officeart/2005/8/layout/radial1"/>
    <dgm:cxn modelId="{7A81C64E-E441-4A6D-B0C7-BC147ABC9D4A}" srcId="{FAE79468-0166-4E79-BE18-A4AF5FFFE2F9}" destId="{1CDA487B-4143-4FDF-926E-62110C127412}" srcOrd="2" destOrd="0" parTransId="{4A4AD7C4-C9F8-4355-850D-70A80C88C01F}" sibTransId="{1547B003-C3F4-4D9A-962E-320F4EBC7191}"/>
    <dgm:cxn modelId="{8D8FF104-09FA-406A-9C36-562687DA6C7F}" type="presOf" srcId="{FAE79468-0166-4E79-BE18-A4AF5FFFE2F9}" destId="{4F134955-5BFC-456A-9480-3A340DA7740F}" srcOrd="0" destOrd="0" presId="urn:microsoft.com/office/officeart/2005/8/layout/radial1"/>
    <dgm:cxn modelId="{C32126B0-86EB-490F-972B-F47318427C53}" type="presOf" srcId="{901889D8-F1BF-46F6-981C-B5FB037742C5}" destId="{0DE52C97-986A-4DC7-BCE6-A7D01363DB0C}" srcOrd="0" destOrd="0" presId="urn:microsoft.com/office/officeart/2005/8/layout/radial1"/>
    <dgm:cxn modelId="{0AC1DCCB-03D8-438C-B8DB-E9C1F366C5E9}" type="presOf" srcId="{E59C25B6-EA3C-4F60-89FC-7FAA2D0FB7F0}" destId="{277A33E2-3C4B-4FFF-BEEC-263721E396DD}" srcOrd="0" destOrd="0" presId="urn:microsoft.com/office/officeart/2005/8/layout/radial1"/>
    <dgm:cxn modelId="{4D8E62E8-AE62-4607-98F0-DF16492B124D}" srcId="{FAE79468-0166-4E79-BE18-A4AF5FFFE2F9}" destId="{9E86F00F-FE44-41FA-A3B6-022066D702BD}" srcOrd="1" destOrd="0" parTransId="{6F3AF9E5-5A98-4447-8440-5666EABCAA87}" sibTransId="{10EF035F-2022-4A97-A076-4E11CDD45FF8}"/>
    <dgm:cxn modelId="{7D70E5A3-9BF6-4101-B13B-5036A821F6C9}" type="presOf" srcId="{1CDA487B-4143-4FDF-926E-62110C127412}" destId="{51588CAE-BEE5-40AC-A59F-CE5D7AF19D61}" srcOrd="0" destOrd="0" presId="urn:microsoft.com/office/officeart/2005/8/layout/radial1"/>
    <dgm:cxn modelId="{766F8F07-BCDE-4798-8269-7391B1607454}" type="presOf" srcId="{3E4A98F0-C4D5-46FC-93C5-B9A8FA32FFD9}" destId="{D24191A4-B262-4759-A281-BA4E515545C5}" srcOrd="0" destOrd="0" presId="urn:microsoft.com/office/officeart/2005/8/layout/radial1"/>
    <dgm:cxn modelId="{E50F1DE4-22BA-4C81-9BCF-DF9F6DEB058A}" type="presOf" srcId="{608F7499-BC9E-4E6F-AEA7-7C70C23B1061}" destId="{0C12CAB7-2F35-4C24-AEC4-874F3E69547A}" srcOrd="0" destOrd="0" presId="urn:microsoft.com/office/officeart/2005/8/layout/radial1"/>
    <dgm:cxn modelId="{5971124C-3A4E-4AE6-8A85-AA718EEE3925}" type="presOf" srcId="{5A74EFF4-9DDF-4BA5-B773-8CDEF8B9B7C3}" destId="{DB740472-C03C-412F-9635-24506662C1DF}" srcOrd="1" destOrd="0" presId="urn:microsoft.com/office/officeart/2005/8/layout/radial1"/>
    <dgm:cxn modelId="{39287C1F-3564-4F76-9D44-91C53E4B72CE}" srcId="{FAE79468-0166-4E79-BE18-A4AF5FFFE2F9}" destId="{E59C25B6-EA3C-4F60-89FC-7FAA2D0FB7F0}" srcOrd="4" destOrd="0" parTransId="{5A74EFF4-9DDF-4BA5-B773-8CDEF8B9B7C3}" sibTransId="{CF17CFBF-B27E-49CD-B96D-1029FF5F5114}"/>
    <dgm:cxn modelId="{CFD0CA64-3FAB-47F5-9E4A-70EE73DE3D5C}" type="presParOf" srcId="{0DE52C97-986A-4DC7-BCE6-A7D01363DB0C}" destId="{4F134955-5BFC-456A-9480-3A340DA7740F}" srcOrd="0" destOrd="0" presId="urn:microsoft.com/office/officeart/2005/8/layout/radial1"/>
    <dgm:cxn modelId="{3DE4091E-8955-4DD0-B131-1EFDDD763B96}" type="presParOf" srcId="{0DE52C97-986A-4DC7-BCE6-A7D01363DB0C}" destId="{0C12CAB7-2F35-4C24-AEC4-874F3E69547A}" srcOrd="1" destOrd="0" presId="urn:microsoft.com/office/officeart/2005/8/layout/radial1"/>
    <dgm:cxn modelId="{091974AD-E74F-449F-B46B-E28EFD5E19EA}" type="presParOf" srcId="{0C12CAB7-2F35-4C24-AEC4-874F3E69547A}" destId="{02A6F472-80A1-44D6-8EA9-9492F2CBEB1D}" srcOrd="0" destOrd="0" presId="urn:microsoft.com/office/officeart/2005/8/layout/radial1"/>
    <dgm:cxn modelId="{89CE8EB5-6A76-4095-8BA0-8A158E136F47}" type="presParOf" srcId="{0DE52C97-986A-4DC7-BCE6-A7D01363DB0C}" destId="{3D474F36-8C27-4727-9469-CBAA61452AB0}" srcOrd="2" destOrd="0" presId="urn:microsoft.com/office/officeart/2005/8/layout/radial1"/>
    <dgm:cxn modelId="{719ABC36-9A55-4340-AEAA-5F090FEAB325}" type="presParOf" srcId="{0DE52C97-986A-4DC7-BCE6-A7D01363DB0C}" destId="{F320473F-B51B-49DC-9278-BA87FD56DC91}" srcOrd="3" destOrd="0" presId="urn:microsoft.com/office/officeart/2005/8/layout/radial1"/>
    <dgm:cxn modelId="{F81A2D45-A95E-462C-8544-BBC6AF9D8E4E}" type="presParOf" srcId="{F320473F-B51B-49DC-9278-BA87FD56DC91}" destId="{C2604A12-8AE5-45E2-B9ED-C6BEB109A402}" srcOrd="0" destOrd="0" presId="urn:microsoft.com/office/officeart/2005/8/layout/radial1"/>
    <dgm:cxn modelId="{BF533285-0A8F-4F30-B96B-188D6986B078}" type="presParOf" srcId="{0DE52C97-986A-4DC7-BCE6-A7D01363DB0C}" destId="{CAB7848E-3D82-47AE-8C73-0BDE171BD8C6}" srcOrd="4" destOrd="0" presId="urn:microsoft.com/office/officeart/2005/8/layout/radial1"/>
    <dgm:cxn modelId="{69ACC121-C9F5-499B-B15A-9892513B3972}" type="presParOf" srcId="{0DE52C97-986A-4DC7-BCE6-A7D01363DB0C}" destId="{16CD0E75-8FE3-4520-9887-49C9341B4D50}" srcOrd="5" destOrd="0" presId="urn:microsoft.com/office/officeart/2005/8/layout/radial1"/>
    <dgm:cxn modelId="{38228C3E-D917-4470-B387-E619C7829F4F}" type="presParOf" srcId="{16CD0E75-8FE3-4520-9887-49C9341B4D50}" destId="{E902551B-E83C-4843-9AD2-C6065F1495DE}" srcOrd="0" destOrd="0" presId="urn:microsoft.com/office/officeart/2005/8/layout/radial1"/>
    <dgm:cxn modelId="{CEFB6F9D-1A69-40E7-B318-B450423ACF8D}" type="presParOf" srcId="{0DE52C97-986A-4DC7-BCE6-A7D01363DB0C}" destId="{51588CAE-BEE5-40AC-A59F-CE5D7AF19D61}" srcOrd="6" destOrd="0" presId="urn:microsoft.com/office/officeart/2005/8/layout/radial1"/>
    <dgm:cxn modelId="{8B3FCB6A-2FBA-4E7B-B874-D988C27ADF21}" type="presParOf" srcId="{0DE52C97-986A-4DC7-BCE6-A7D01363DB0C}" destId="{D24191A4-B262-4759-A281-BA4E515545C5}" srcOrd="7" destOrd="0" presId="urn:microsoft.com/office/officeart/2005/8/layout/radial1"/>
    <dgm:cxn modelId="{CDA9B5FE-78EC-4E45-81B4-00F11D412BD1}" type="presParOf" srcId="{D24191A4-B262-4759-A281-BA4E515545C5}" destId="{BA5AA9A0-3DC1-4C0E-ADE5-13D4FC30AAF8}" srcOrd="0" destOrd="0" presId="urn:microsoft.com/office/officeart/2005/8/layout/radial1"/>
    <dgm:cxn modelId="{FA85A88F-8FEE-4ACE-AD46-7548ABAD4E68}" type="presParOf" srcId="{0DE52C97-986A-4DC7-BCE6-A7D01363DB0C}" destId="{5B752F47-67B6-4BA2-AE0A-9BF877DB691A}" srcOrd="8" destOrd="0" presId="urn:microsoft.com/office/officeart/2005/8/layout/radial1"/>
    <dgm:cxn modelId="{32280E0E-B89A-48F8-BDFD-092DDF7CF7DA}" type="presParOf" srcId="{0DE52C97-986A-4DC7-BCE6-A7D01363DB0C}" destId="{005F4355-AB42-47C1-9444-379D261EA8FF}" srcOrd="9" destOrd="0" presId="urn:microsoft.com/office/officeart/2005/8/layout/radial1"/>
    <dgm:cxn modelId="{6112257F-05C2-43CF-B7C0-FD5D4AD936F0}" type="presParOf" srcId="{005F4355-AB42-47C1-9444-379D261EA8FF}" destId="{DB740472-C03C-412F-9635-24506662C1DF}" srcOrd="0" destOrd="0" presId="urn:microsoft.com/office/officeart/2005/8/layout/radial1"/>
    <dgm:cxn modelId="{764A096C-35F7-4865-8B3F-A325D4156389}" type="presParOf" srcId="{0DE52C97-986A-4DC7-BCE6-A7D01363DB0C}" destId="{277A33E2-3C4B-4FFF-BEEC-263721E396D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1819A-B74B-40C8-B0CD-791EE336E72D}">
      <dsp:nvSpPr>
        <dsp:cNvPr id="0" name=""/>
        <dsp:cNvSpPr/>
      </dsp:nvSpPr>
      <dsp:spPr>
        <a:xfrm>
          <a:off x="3589871" y="2125470"/>
          <a:ext cx="3756846" cy="1602729"/>
        </a:xfrm>
        <a:prstGeom prst="ellipse">
          <a:avLst/>
        </a:prstGeom>
        <a:pattFill prst="pct90">
          <a:fgClr>
            <a:srgbClr val="FFCC99"/>
          </a:fgClr>
          <a:bgClr>
            <a:schemeClr val="bg1"/>
          </a:bgClr>
        </a:pattFill>
        <a:ln w="127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Педагогические технологии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4140048" y="2360184"/>
        <a:ext cx="2656492" cy="1133301"/>
      </dsp:txXfrm>
    </dsp:sp>
    <dsp:sp modelId="{F6C82B38-D850-4188-9696-E4F4C18D0BC6}">
      <dsp:nvSpPr>
        <dsp:cNvPr id="0" name=""/>
        <dsp:cNvSpPr/>
      </dsp:nvSpPr>
      <dsp:spPr>
        <a:xfrm rot="16200000">
          <a:off x="5257713" y="1901591"/>
          <a:ext cx="421161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421161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457765" y="1904360"/>
        <a:ext cx="21058" cy="21058"/>
      </dsp:txXfrm>
    </dsp:sp>
    <dsp:sp modelId="{172C1F81-BDBB-48A5-8A7A-7F7A8E3F335E}">
      <dsp:nvSpPr>
        <dsp:cNvPr id="0" name=""/>
        <dsp:cNvSpPr/>
      </dsp:nvSpPr>
      <dsp:spPr>
        <a:xfrm>
          <a:off x="3148423" y="101579"/>
          <a:ext cx="4639742" cy="1602729"/>
        </a:xfrm>
        <a:prstGeom prst="ellipse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ПТ на основе активизации и интенсификации деятельности учащихся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827897" y="336293"/>
        <a:ext cx="3280794" cy="1133301"/>
      </dsp:txXfrm>
    </dsp:sp>
    <dsp:sp modelId="{D4D8DB71-51BB-4183-B99E-89615EBFC03B}">
      <dsp:nvSpPr>
        <dsp:cNvPr id="0" name=""/>
        <dsp:cNvSpPr/>
      </dsp:nvSpPr>
      <dsp:spPr>
        <a:xfrm rot="21015758">
          <a:off x="7209643" y="2598387"/>
          <a:ext cx="190278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190278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300025" y="2606928"/>
        <a:ext cx="9513" cy="9513"/>
      </dsp:txXfrm>
    </dsp:sp>
    <dsp:sp modelId="{7D84D3E9-25CD-4E1A-99A8-203B614A5BD2}">
      <dsp:nvSpPr>
        <dsp:cNvPr id="0" name=""/>
        <dsp:cNvSpPr/>
      </dsp:nvSpPr>
      <dsp:spPr>
        <a:xfrm>
          <a:off x="7286069" y="1512082"/>
          <a:ext cx="3513311" cy="1602729"/>
        </a:xfrm>
        <a:prstGeom prst="ellipse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ПТ на основе эффективности организации и управления процессом обучения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800581" y="1746796"/>
        <a:ext cx="2484287" cy="1133301"/>
      </dsp:txXfrm>
    </dsp:sp>
    <dsp:sp modelId="{161CF98A-1DED-42B0-933D-B55A4AF9189D}">
      <dsp:nvSpPr>
        <dsp:cNvPr id="0" name=""/>
        <dsp:cNvSpPr/>
      </dsp:nvSpPr>
      <dsp:spPr>
        <a:xfrm rot="1860915">
          <a:off x="6530950" y="3654939"/>
          <a:ext cx="341003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341003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692926" y="3659713"/>
        <a:ext cx="17050" cy="17050"/>
      </dsp:txXfrm>
    </dsp:sp>
    <dsp:sp modelId="{6D194C29-9042-4B39-BBD6-06281A0AB626}">
      <dsp:nvSpPr>
        <dsp:cNvPr id="0" name=""/>
        <dsp:cNvSpPr/>
      </dsp:nvSpPr>
      <dsp:spPr>
        <a:xfrm>
          <a:off x="5713426" y="3613739"/>
          <a:ext cx="4863900" cy="1845238"/>
        </a:xfrm>
        <a:prstGeom prst="ellipse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ПТ на основе методического усовершенствования и дидактического </a:t>
          </a:r>
          <a:r>
            <a:rPr lang="ru-RU" sz="2000" b="1" kern="1200" dirty="0" err="1" smtClean="0">
              <a:solidFill>
                <a:schemeClr val="tx1"/>
              </a:solidFill>
            </a:rPr>
            <a:t>реконструирования</a:t>
          </a:r>
          <a:r>
            <a:rPr lang="ru-RU" sz="2000" b="1" kern="1200" dirty="0" smtClean="0">
              <a:solidFill>
                <a:schemeClr val="tx1"/>
              </a:solidFill>
            </a:rPr>
            <a:t> учебного материала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425728" y="3883968"/>
        <a:ext cx="3439296" cy="1304780"/>
      </dsp:txXfrm>
    </dsp:sp>
    <dsp:sp modelId="{589A912D-73DB-4CE7-9711-B183935E2FC3}">
      <dsp:nvSpPr>
        <dsp:cNvPr id="0" name=""/>
        <dsp:cNvSpPr/>
      </dsp:nvSpPr>
      <dsp:spPr>
        <a:xfrm rot="8982849">
          <a:off x="3985607" y="3662036"/>
          <a:ext cx="402113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402113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176610" y="3665282"/>
        <a:ext cx="20105" cy="20105"/>
      </dsp:txXfrm>
    </dsp:sp>
    <dsp:sp modelId="{9C9AB0F8-B72C-4210-BF68-DAC3ABF2EBB5}">
      <dsp:nvSpPr>
        <dsp:cNvPr id="0" name=""/>
        <dsp:cNvSpPr/>
      </dsp:nvSpPr>
      <dsp:spPr>
        <a:xfrm>
          <a:off x="331067" y="3629502"/>
          <a:ext cx="4762591" cy="1813713"/>
        </a:xfrm>
        <a:prstGeom prst="ellipse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ПТ на основе усиления социально-воспитательных функций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028532" y="3895114"/>
        <a:ext cx="3367661" cy="1282489"/>
      </dsp:txXfrm>
    </dsp:sp>
    <dsp:sp modelId="{784BCD1A-C965-4D31-9707-941880871985}">
      <dsp:nvSpPr>
        <dsp:cNvPr id="0" name=""/>
        <dsp:cNvSpPr/>
      </dsp:nvSpPr>
      <dsp:spPr>
        <a:xfrm rot="11411008">
          <a:off x="3583060" y="2588834"/>
          <a:ext cx="155239" cy="26597"/>
        </a:xfrm>
        <a:custGeom>
          <a:avLst/>
          <a:gdLst/>
          <a:ahLst/>
          <a:cxnLst/>
          <a:rect l="0" t="0" r="0" b="0"/>
          <a:pathLst>
            <a:path>
              <a:moveTo>
                <a:pt x="0" y="13298"/>
              </a:moveTo>
              <a:lnTo>
                <a:pt x="155239" y="132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656799" y="2598251"/>
        <a:ext cx="7761" cy="7761"/>
      </dsp:txXfrm>
    </dsp:sp>
    <dsp:sp modelId="{845AD9B4-8966-473A-8C87-B14D1CC54F58}">
      <dsp:nvSpPr>
        <dsp:cNvPr id="0" name=""/>
        <dsp:cNvSpPr/>
      </dsp:nvSpPr>
      <dsp:spPr>
        <a:xfrm>
          <a:off x="31529" y="1480561"/>
          <a:ext cx="3693138" cy="1602729"/>
        </a:xfrm>
        <a:prstGeom prst="ellipse">
          <a:avLst/>
        </a:prstGeom>
        <a:pattFill prst="pct90">
          <a:fgClr>
            <a:schemeClr val="accent1">
              <a:hueOff val="0"/>
              <a:satOff val="0"/>
              <a:lumOff val="0"/>
            </a:schemeClr>
          </a:fgClr>
          <a:bgClr>
            <a:schemeClr val="bg1"/>
          </a:bgClr>
        </a:patt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ПТ на основе </a:t>
          </a:r>
          <a:r>
            <a:rPr lang="ru-RU" sz="2000" b="1" kern="1200" dirty="0" err="1" smtClean="0">
              <a:solidFill>
                <a:schemeClr val="tx1"/>
              </a:solidFill>
            </a:rPr>
            <a:t>гуманизации</a:t>
          </a:r>
          <a:r>
            <a:rPr lang="ru-RU" sz="2000" b="1" kern="1200" dirty="0" smtClean="0">
              <a:solidFill>
                <a:schemeClr val="tx1"/>
              </a:solidFill>
            </a:rPr>
            <a:t> и демократизации педагогических отношений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72377" y="1715275"/>
        <a:ext cx="2611442" cy="1133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34955-5BFC-456A-9480-3A340DA7740F}">
      <dsp:nvSpPr>
        <dsp:cNvPr id="0" name=""/>
        <dsp:cNvSpPr/>
      </dsp:nvSpPr>
      <dsp:spPr>
        <a:xfrm>
          <a:off x="4102635" y="2237757"/>
          <a:ext cx="3090041" cy="1702342"/>
        </a:xfrm>
        <a:prstGeom prst="ellipse">
          <a:avLst/>
        </a:prstGeom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90000">
              <a:srgbClr val="CCFF33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Деловые игры</a:t>
          </a:r>
          <a:endParaRPr lang="ru-RU" sz="4300" kern="1200" dirty="0"/>
        </a:p>
      </dsp:txBody>
      <dsp:txXfrm>
        <a:off x="4555161" y="2487059"/>
        <a:ext cx="2184989" cy="1203738"/>
      </dsp:txXfrm>
    </dsp:sp>
    <dsp:sp modelId="{0C12CAB7-2F35-4C24-AEC4-874F3E69547A}">
      <dsp:nvSpPr>
        <dsp:cNvPr id="0" name=""/>
        <dsp:cNvSpPr/>
      </dsp:nvSpPr>
      <dsp:spPr>
        <a:xfrm rot="16200000">
          <a:off x="5390238" y="1966953"/>
          <a:ext cx="514835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514835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34785" y="1967468"/>
        <a:ext cx="25741" cy="25741"/>
      </dsp:txXfrm>
    </dsp:sp>
    <dsp:sp modelId="{3D474F36-8C27-4727-9469-CBAA61452AB0}">
      <dsp:nvSpPr>
        <dsp:cNvPr id="0" name=""/>
        <dsp:cNvSpPr/>
      </dsp:nvSpPr>
      <dsp:spPr>
        <a:xfrm>
          <a:off x="3544777" y="20579"/>
          <a:ext cx="4205756" cy="1702342"/>
        </a:xfrm>
        <a:prstGeom prst="ellipse">
          <a:avLst/>
        </a:prstGeom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Имитационные (имитируется деятельность организации, цеха, совещания и т.п.)</a:t>
          </a:r>
          <a:endParaRPr lang="ru-RU" sz="2300" kern="1200" dirty="0"/>
        </a:p>
      </dsp:txBody>
      <dsp:txXfrm>
        <a:off x="4160696" y="269881"/>
        <a:ext cx="2973918" cy="1203738"/>
      </dsp:txXfrm>
    </dsp:sp>
    <dsp:sp modelId="{F320473F-B51B-49DC-9278-BA87FD56DC91}">
      <dsp:nvSpPr>
        <dsp:cNvPr id="0" name=""/>
        <dsp:cNvSpPr/>
      </dsp:nvSpPr>
      <dsp:spPr>
        <a:xfrm rot="20792570">
          <a:off x="7060933" y="2703903"/>
          <a:ext cx="279652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279652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193768" y="2710297"/>
        <a:ext cx="13982" cy="13982"/>
      </dsp:txXfrm>
    </dsp:sp>
    <dsp:sp modelId="{CAB7848E-3D82-47AE-8C73-0BDE171BD8C6}">
      <dsp:nvSpPr>
        <dsp:cNvPr id="0" name=""/>
        <dsp:cNvSpPr/>
      </dsp:nvSpPr>
      <dsp:spPr>
        <a:xfrm>
          <a:off x="7067694" y="1410717"/>
          <a:ext cx="4072429" cy="1702342"/>
        </a:xfrm>
        <a:prstGeom prst="ellipse">
          <a:avLst/>
        </a:prstGeom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Операционные (</a:t>
          </a:r>
          <a:r>
            <a:rPr lang="ru-RU" sz="2300" kern="1200" dirty="0" smtClean="0"/>
            <a:t>моделируется </a:t>
          </a:r>
          <a:r>
            <a:rPr lang="ru-RU" sz="2300" kern="1200" dirty="0" smtClean="0"/>
            <a:t>рабочий процесс)</a:t>
          </a:r>
          <a:endParaRPr lang="ru-RU" sz="2300" kern="1200" dirty="0"/>
        </a:p>
      </dsp:txBody>
      <dsp:txXfrm>
        <a:off x="7664087" y="1660019"/>
        <a:ext cx="2879643" cy="1203738"/>
      </dsp:txXfrm>
    </dsp:sp>
    <dsp:sp modelId="{16CD0E75-8FE3-4520-9887-49C9341B4D50}">
      <dsp:nvSpPr>
        <dsp:cNvPr id="0" name=""/>
        <dsp:cNvSpPr/>
      </dsp:nvSpPr>
      <dsp:spPr>
        <a:xfrm rot="1372399">
          <a:off x="6853425" y="3696370"/>
          <a:ext cx="531695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531695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105980" y="3696464"/>
        <a:ext cx="26584" cy="26584"/>
      </dsp:txXfrm>
    </dsp:sp>
    <dsp:sp modelId="{51588CAE-BEE5-40AC-A59F-CE5D7AF19D61}">
      <dsp:nvSpPr>
        <dsp:cNvPr id="0" name=""/>
        <dsp:cNvSpPr/>
      </dsp:nvSpPr>
      <dsp:spPr>
        <a:xfrm>
          <a:off x="6620547" y="3594868"/>
          <a:ext cx="4488039" cy="1702342"/>
        </a:xfrm>
        <a:prstGeom prst="ellipse">
          <a:avLst/>
        </a:prstGeom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Ролевые (отрабатывается тактика поведения конкретного лица)</a:t>
          </a:r>
          <a:endParaRPr lang="ru-RU" sz="2300" kern="1200" dirty="0"/>
        </a:p>
      </dsp:txBody>
      <dsp:txXfrm>
        <a:off x="7277805" y="3844170"/>
        <a:ext cx="3173523" cy="1203738"/>
      </dsp:txXfrm>
    </dsp:sp>
    <dsp:sp modelId="{D24191A4-B262-4759-A281-BA4E515545C5}">
      <dsp:nvSpPr>
        <dsp:cNvPr id="0" name=""/>
        <dsp:cNvSpPr/>
      </dsp:nvSpPr>
      <dsp:spPr>
        <a:xfrm rot="9173261">
          <a:off x="4054669" y="3766202"/>
          <a:ext cx="488066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488066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86501" y="3767387"/>
        <a:ext cx="24403" cy="24403"/>
      </dsp:txXfrm>
    </dsp:sp>
    <dsp:sp modelId="{5B752F47-67B6-4BA2-AE0A-9BF877DB691A}">
      <dsp:nvSpPr>
        <dsp:cNvPr id="0" name=""/>
        <dsp:cNvSpPr/>
      </dsp:nvSpPr>
      <dsp:spPr>
        <a:xfrm>
          <a:off x="346847" y="3736757"/>
          <a:ext cx="4746114" cy="1702342"/>
        </a:xfrm>
        <a:prstGeom prst="ellipse">
          <a:avLst/>
        </a:prstGeom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Деловой театр (разыгрывается какая-либо ситуация по сценарию)</a:t>
          </a:r>
          <a:endParaRPr lang="ru-RU" sz="2300" kern="1200" dirty="0"/>
        </a:p>
      </dsp:txBody>
      <dsp:txXfrm>
        <a:off x="1041899" y="3986059"/>
        <a:ext cx="3356010" cy="1203738"/>
      </dsp:txXfrm>
    </dsp:sp>
    <dsp:sp modelId="{005F4355-AB42-47C1-9444-379D261EA8FF}">
      <dsp:nvSpPr>
        <dsp:cNvPr id="0" name=""/>
        <dsp:cNvSpPr/>
      </dsp:nvSpPr>
      <dsp:spPr>
        <a:xfrm rot="11528417">
          <a:off x="3868003" y="2729742"/>
          <a:ext cx="344307" cy="26771"/>
        </a:xfrm>
        <a:custGeom>
          <a:avLst/>
          <a:gdLst/>
          <a:ahLst/>
          <a:cxnLst/>
          <a:rect l="0" t="0" r="0" b="0"/>
          <a:pathLst>
            <a:path>
              <a:moveTo>
                <a:pt x="0" y="13385"/>
              </a:moveTo>
              <a:lnTo>
                <a:pt x="344307" y="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31549" y="2734520"/>
        <a:ext cx="17215" cy="17215"/>
      </dsp:txXfrm>
    </dsp:sp>
    <dsp:sp modelId="{277A33E2-3C4B-4FFF-BEEC-263721E396DD}">
      <dsp:nvSpPr>
        <dsp:cNvPr id="0" name=""/>
        <dsp:cNvSpPr/>
      </dsp:nvSpPr>
      <dsp:spPr>
        <a:xfrm>
          <a:off x="283775" y="1489555"/>
          <a:ext cx="3771523" cy="1702342"/>
        </a:xfrm>
        <a:prstGeom prst="ellipse">
          <a:avLst/>
        </a:prstGeom>
        <a:gradFill rotWithShape="0">
          <a:gsLst>
            <a:gs pos="0">
              <a:srgbClr val="99FF99"/>
            </a:gs>
            <a:gs pos="100000">
              <a:schemeClr val="accent1">
                <a:hueOff val="0"/>
                <a:satOff val="0"/>
                <a:lumOff val="0"/>
                <a:alphaOff val="0"/>
                <a:tint val="6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Социодрамма</a:t>
          </a:r>
          <a:r>
            <a:rPr lang="ru-RU" sz="2300" kern="1200" dirty="0" smtClean="0"/>
            <a:t> («театр», в котором отрабатывается умение чувствовать ситуацию)</a:t>
          </a:r>
          <a:endParaRPr lang="ru-RU" sz="2300" kern="1200" dirty="0"/>
        </a:p>
      </dsp:txBody>
      <dsp:txXfrm>
        <a:off x="836102" y="1738857"/>
        <a:ext cx="2666869" cy="1203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C63BA-E86F-41AD-98B7-844B5456CC51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CC19-BBDC-46F8-AA34-DED0A956BF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5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0CC19-BBDC-46F8-AA34-DED0A956BF7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6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21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8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4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739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6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9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2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9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79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55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BDA348-FB4F-4804-B30B-EB7752834CB0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E23DA1-D8FB-4A78-AE49-4776376A93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8769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248" y="642594"/>
            <a:ext cx="10925504" cy="1762981"/>
          </a:xfrm>
          <a:pattFill prst="pct8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передачи знаний, умений, навыков, социального опыта от старших поколений- подрастающему.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25926" y="2757268"/>
            <a:ext cx="2940148" cy="633046"/>
          </a:xfrm>
          <a:prstGeom prst="rect">
            <a:avLst/>
          </a:prstGeo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ОБУЧЕНИЕ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66074" y="3214467"/>
            <a:ext cx="1748495" cy="79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965357" y="3277772"/>
            <a:ext cx="1660570" cy="744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040893" y="3376246"/>
            <a:ext cx="126610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858388" y="3376246"/>
            <a:ext cx="253218" cy="146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8440321" y="4101123"/>
            <a:ext cx="2240374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Средства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465513" y="4839285"/>
            <a:ext cx="1691489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Методы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406837" y="4839285"/>
            <a:ext cx="2528256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Содержание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1816" y="4101122"/>
            <a:ext cx="1202573" cy="646331"/>
          </a:xfrm>
          <a:prstGeom prst="rect">
            <a:avLst/>
          </a:prstGeom>
          <a:pattFill prst="smConfetti">
            <a:fgClr>
              <a:srgbClr val="A7E8FF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dirty="0" smtClean="0"/>
              <a:t>Цели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427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7159" y="687800"/>
            <a:ext cx="10058400" cy="5489130"/>
          </a:xfrm>
          <a:solidFill>
            <a:srgbClr val="FFCC99">
              <a:alpha val="29000"/>
            </a:srgbClr>
          </a:solidFill>
        </p:spPr>
        <p:txBody>
          <a:bodyPr/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b="1" dirty="0" smtClean="0"/>
              <a:t>Педагогические </a:t>
            </a:r>
            <a:r>
              <a:rPr lang="ru-RU" sz="3600" b="1" dirty="0"/>
              <a:t>технологии на основе активизации и интенсификации деятельности </a:t>
            </a:r>
            <a:r>
              <a:rPr lang="ru-RU" sz="3600" b="1" dirty="0" smtClean="0"/>
              <a:t>учащихся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Игровые </a:t>
            </a:r>
            <a:r>
              <a:rPr lang="ru-RU" sz="2800" b="1" dirty="0" smtClean="0"/>
              <a:t>технологии</a:t>
            </a:r>
            <a:endParaRPr lang="ru-RU" sz="2800" b="1" dirty="0"/>
          </a:p>
          <a:p>
            <a:pPr marL="0" indent="-720000" algn="ctr">
              <a:buNone/>
            </a:pPr>
            <a:endParaRPr lang="ru-RU" sz="2400" dirty="0" smtClean="0"/>
          </a:p>
          <a:p>
            <a:pPr marL="0" indent="-72000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Деловая </a:t>
            </a:r>
            <a:r>
              <a:rPr lang="ru-RU" sz="2800" b="1" dirty="0">
                <a:solidFill>
                  <a:srgbClr val="C00000"/>
                </a:solidFill>
              </a:rPr>
              <a:t>игра </a:t>
            </a:r>
            <a:r>
              <a:rPr lang="ru-RU" sz="2800" dirty="0"/>
              <a:t>используется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для решения задач усвоения нового, закрепления </a:t>
            </a:r>
            <a:r>
              <a:rPr lang="ru-RU" sz="2800"/>
              <a:t>материала</a:t>
            </a:r>
            <a:r>
              <a:rPr lang="ru-RU" sz="2800" smtClean="0"/>
              <a:t>,  </a:t>
            </a:r>
            <a:r>
              <a:rPr lang="ru-RU" sz="2800" dirty="0"/>
              <a:t>развития </a:t>
            </a:r>
            <a:r>
              <a:rPr lang="ru-RU" sz="2800" dirty="0" smtClean="0"/>
              <a:t>      творческих </a:t>
            </a:r>
            <a:r>
              <a:rPr lang="ru-RU" sz="2800" dirty="0"/>
              <a:t>способностей, формирования общенаучных умений.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1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41471312"/>
              </p:ext>
            </p:extLst>
          </p:nvPr>
        </p:nvGraphicFramePr>
        <p:xfrm>
          <a:off x="362607" y="488732"/>
          <a:ext cx="11445765" cy="575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7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50627"/>
            <a:ext cx="10058400" cy="5284413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Этапы технологии деловой игры: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2400" dirty="0"/>
              <a:t>п</a:t>
            </a:r>
            <a:r>
              <a:rPr lang="ru-RU" sz="2400" dirty="0" smtClean="0"/>
              <a:t>одготовка (план игры, описание процедуры игры)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роведение – процесс игры. С началом игры никто не имеет право вмешиваться и изменять её ход. Только ведущий может корректировать действия участников, если они уходят от главной цели игры.</a:t>
            </a:r>
          </a:p>
          <a:p>
            <a:r>
              <a:rPr lang="ru-RU" sz="2400" dirty="0"/>
              <a:t>а</a:t>
            </a:r>
            <a:r>
              <a:rPr lang="ru-RU" sz="2400" dirty="0" smtClean="0"/>
              <a:t>нализ, обсуждение и оценка результатов игры.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92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805218"/>
            <a:ext cx="10058400" cy="5229822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Игры делятся на:</a:t>
            </a:r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дидактические</a:t>
            </a:r>
            <a:r>
              <a:rPr lang="ru-RU" sz="2400" dirty="0" smtClean="0"/>
              <a:t> (расширение кругозора, познавательная деятельность, применение ЗУН в практической деятельности</a:t>
            </a:r>
            <a:r>
              <a:rPr lang="ru-RU" sz="2400" dirty="0" smtClean="0"/>
              <a:t>),</a:t>
            </a:r>
            <a:endParaRPr lang="ru-RU" sz="2400" dirty="0" smtClean="0"/>
          </a:p>
          <a:p>
            <a:r>
              <a:rPr lang="ru-RU" sz="2400" b="1" dirty="0">
                <a:solidFill>
                  <a:srgbClr val="C00000"/>
                </a:solidFill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</a:rPr>
              <a:t>оспитывающие </a:t>
            </a:r>
            <a:r>
              <a:rPr lang="ru-RU" sz="2400" dirty="0" smtClean="0"/>
              <a:t>(воспитание самостоятельности, коллективизма, </a:t>
            </a:r>
            <a:r>
              <a:rPr lang="ru-RU" sz="2400" dirty="0" err="1" smtClean="0"/>
              <a:t>коммуникативности</a:t>
            </a:r>
            <a:r>
              <a:rPr lang="ru-RU" sz="2400" dirty="0" smtClean="0"/>
              <a:t>),</a:t>
            </a:r>
            <a:endParaRPr lang="ru-RU" sz="2400" dirty="0" smtClean="0"/>
          </a:p>
          <a:p>
            <a:r>
              <a:rPr lang="ru-RU" sz="2400" b="1" dirty="0">
                <a:solidFill>
                  <a:srgbClr val="C00000"/>
                </a:solidFill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</a:rPr>
              <a:t>азвивающие</a:t>
            </a:r>
            <a:r>
              <a:rPr lang="ru-RU" sz="2400" dirty="0" smtClean="0"/>
              <a:t> ( развитие внимания, памяти, речи, мышления, умений сравнивать, сопоставлять, находить аналогии; развитие мотивации учебной </a:t>
            </a:r>
            <a:r>
              <a:rPr lang="ru-RU" sz="2400" dirty="0" smtClean="0"/>
              <a:t>деятельности),</a:t>
            </a:r>
            <a:endParaRPr lang="ru-RU" sz="2400" dirty="0" smtClean="0"/>
          </a:p>
          <a:p>
            <a:r>
              <a:rPr lang="ru-RU" sz="2400" b="1" dirty="0">
                <a:solidFill>
                  <a:srgbClr val="C00000"/>
                </a:solidFill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</a:rPr>
              <a:t>оциализирующие </a:t>
            </a:r>
            <a:r>
              <a:rPr lang="ru-RU" sz="2400" dirty="0" smtClean="0"/>
              <a:t>(приобщение к нормам и ценностям общества, самореализация).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54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856" y="551793"/>
            <a:ext cx="10957034" cy="5833241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Основы </a:t>
            </a:r>
            <a:r>
              <a:rPr lang="ru-RU" sz="2800" b="1" u="sng" dirty="0" smtClean="0">
                <a:solidFill>
                  <a:srgbClr val="C00000"/>
                </a:solidFill>
              </a:rPr>
              <a:t>традиционного обучения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( сформулированы еще Я.А. Коменским)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н</a:t>
            </a:r>
            <a:r>
              <a:rPr lang="ru-RU" sz="2300" b="1" dirty="0" smtClean="0">
                <a:solidFill>
                  <a:srgbClr val="C00000"/>
                </a:solidFill>
              </a:rPr>
              <a:t>аучность </a:t>
            </a:r>
            <a:r>
              <a:rPr lang="ru-RU" sz="2300" dirty="0" smtClean="0">
                <a:solidFill>
                  <a:srgbClr val="002060"/>
                </a:solidFill>
              </a:rPr>
              <a:t>(ложных знаний не может быть, могут быть только неполные)</a:t>
            </a:r>
          </a:p>
          <a:p>
            <a:r>
              <a:rPr lang="ru-RU" sz="2300" b="1" dirty="0" err="1">
                <a:solidFill>
                  <a:srgbClr val="C00000"/>
                </a:solidFill>
              </a:rPr>
              <a:t>п</a:t>
            </a:r>
            <a:r>
              <a:rPr lang="ru-RU" sz="2300" b="1" dirty="0" err="1" smtClean="0">
                <a:solidFill>
                  <a:srgbClr val="C00000"/>
                </a:solidFill>
              </a:rPr>
              <a:t>риродосообразность</a:t>
            </a:r>
            <a:r>
              <a:rPr lang="ru-RU" sz="2300" b="1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(обучение определяется развитием, не формируется)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п</a:t>
            </a:r>
            <a:r>
              <a:rPr lang="ru-RU" sz="2300" b="1" dirty="0" smtClean="0">
                <a:solidFill>
                  <a:srgbClr val="C00000"/>
                </a:solidFill>
              </a:rPr>
              <a:t>ознавательность и систематичность </a:t>
            </a:r>
            <a:r>
              <a:rPr lang="ru-RU" sz="2300" dirty="0" smtClean="0">
                <a:solidFill>
                  <a:srgbClr val="002060"/>
                </a:solidFill>
              </a:rPr>
              <a:t>( от частного к общему)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д</a:t>
            </a:r>
            <a:r>
              <a:rPr lang="ru-RU" sz="2300" b="1" dirty="0" smtClean="0">
                <a:solidFill>
                  <a:srgbClr val="C00000"/>
                </a:solidFill>
              </a:rPr>
              <a:t>оступность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(от лёгкого к трудному)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п</a:t>
            </a:r>
            <a:r>
              <a:rPr lang="ru-RU" sz="2300" b="1" dirty="0" smtClean="0">
                <a:solidFill>
                  <a:srgbClr val="C00000"/>
                </a:solidFill>
              </a:rPr>
              <a:t>рочность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(повторение – мать учения)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с</a:t>
            </a:r>
            <a:r>
              <a:rPr lang="ru-RU" sz="2300" b="1" dirty="0" smtClean="0">
                <a:solidFill>
                  <a:srgbClr val="C00000"/>
                </a:solidFill>
              </a:rPr>
              <a:t>ознательность и активность</a:t>
            </a:r>
            <a:r>
              <a:rPr lang="ru-RU" sz="2300" dirty="0" smtClean="0">
                <a:solidFill>
                  <a:srgbClr val="C00000"/>
                </a:solidFill>
              </a:rPr>
              <a:t> </a:t>
            </a:r>
            <a:r>
              <a:rPr lang="ru-RU" sz="2300" dirty="0" smtClean="0">
                <a:solidFill>
                  <a:srgbClr val="002060"/>
                </a:solidFill>
              </a:rPr>
              <a:t>( знай поставленную учителем задачу и будь активен в выполнении команд)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н</a:t>
            </a:r>
            <a:r>
              <a:rPr lang="ru-RU" sz="2300" b="1" dirty="0" smtClean="0">
                <a:solidFill>
                  <a:srgbClr val="C00000"/>
                </a:solidFill>
              </a:rPr>
              <a:t>аглядность </a:t>
            </a:r>
            <a:r>
              <a:rPr lang="ru-RU" sz="2300" dirty="0" smtClean="0">
                <a:solidFill>
                  <a:srgbClr val="002060"/>
                </a:solidFill>
              </a:rPr>
              <a:t>(привлечение различных органов чувств к восприятию)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с</a:t>
            </a:r>
            <a:r>
              <a:rPr lang="ru-RU" sz="2300" b="1" dirty="0" smtClean="0">
                <a:solidFill>
                  <a:srgbClr val="C00000"/>
                </a:solidFill>
              </a:rPr>
              <a:t>вязь теории с практикой </a:t>
            </a:r>
            <a:r>
              <a:rPr lang="ru-RU" sz="2300" dirty="0" smtClean="0">
                <a:solidFill>
                  <a:srgbClr val="002060"/>
                </a:solidFill>
              </a:rPr>
              <a:t>(определённая часть учебного процесса отводится применению знаний)</a:t>
            </a:r>
          </a:p>
          <a:p>
            <a:r>
              <a:rPr lang="ru-RU" sz="2300" b="1" dirty="0">
                <a:solidFill>
                  <a:srgbClr val="C00000"/>
                </a:solidFill>
              </a:rPr>
              <a:t>у</a:t>
            </a:r>
            <a:r>
              <a:rPr lang="ru-RU" sz="2300" b="1" dirty="0" smtClean="0">
                <a:solidFill>
                  <a:srgbClr val="C00000"/>
                </a:solidFill>
              </a:rPr>
              <a:t>чёт возрастных и индивидуальных особенностей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1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55093"/>
            <a:ext cx="10058400" cy="5146617"/>
          </a:xfr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Традиционная форма обучения </a:t>
            </a:r>
            <a:r>
              <a:rPr lang="ru-RU" sz="2800" dirty="0" smtClean="0"/>
              <a:t>– классно-урочная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55715"/>
              </p:ext>
            </p:extLst>
          </p:nvPr>
        </p:nvGraphicFramePr>
        <p:xfrm>
          <a:off x="545910" y="1198179"/>
          <a:ext cx="11109278" cy="493675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55345"/>
                <a:gridCol w="5553933"/>
              </a:tblGrid>
              <a:tr h="44407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Положительные стороны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40">
                      <a:fgClr>
                        <a:srgbClr val="99FF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Отрицательные стороны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40">
                      <a:fgClr>
                        <a:srgbClr val="99FF99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57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Систематический характер обучения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Шаблонное построение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365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Упорядоченная,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логически правильная подача учителем материала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Нерациональное распределение времени урока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 уроке обеспечивается лишь первоначальная ориентировка в материале,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а достижение высокого уровня перекладывается на домашнее задание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951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Организационная чёткость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Учащиеся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изолируются от общения друг с другом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Отсутствие самостоятельности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19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Постоянное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эмоциональное воздействие личности учителя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Пассивность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или видимость активности учащихся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Слабая речевая деятельность (среднее  время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говорения ученика в день – 2 мин.)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Слабая обратная связь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Отсутствие индивидуального обучения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857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Оптимальные затраты ресурсов при массовом обучении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pct25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8279" y="6003509"/>
            <a:ext cx="11915441" cy="415498"/>
          </a:xfrm>
          <a:prstGeom prst="rect">
            <a:avLst/>
          </a:prstGeom>
          <a:pattFill prst="pct9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r>
              <a:rPr lang="ru-RU" sz="2100" dirty="0" smtClean="0"/>
              <a:t>К традиционным технологиям относят и </a:t>
            </a:r>
            <a:r>
              <a:rPr lang="ru-RU" sz="2100" b="1" dirty="0" smtClean="0">
                <a:solidFill>
                  <a:srgbClr val="C00000"/>
                </a:solidFill>
              </a:rPr>
              <a:t>лекционно-</a:t>
            </a:r>
            <a:r>
              <a:rPr lang="ru-RU" sz="2100" b="1" dirty="0" err="1" smtClean="0">
                <a:solidFill>
                  <a:srgbClr val="C00000"/>
                </a:solidFill>
              </a:rPr>
              <a:t>семинарско</a:t>
            </a:r>
            <a:r>
              <a:rPr lang="ru-RU" sz="2100" b="1" dirty="0" smtClean="0">
                <a:solidFill>
                  <a:srgbClr val="C00000"/>
                </a:solidFill>
              </a:rPr>
              <a:t>-зачётную</a:t>
            </a:r>
            <a:r>
              <a:rPr lang="ru-RU" sz="2100" dirty="0" smtClean="0"/>
              <a:t> систему (форму) обучения.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5591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731" y="518615"/>
            <a:ext cx="11225048" cy="5724530"/>
          </a:xfrm>
          <a:pattFill prst="pct40">
            <a:fgClr>
              <a:srgbClr val="FFCC99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</a:rPr>
              <a:t>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совокупность </a:t>
            </a:r>
            <a:r>
              <a:rPr lang="ru-RU" sz="1900" b="1" dirty="0" smtClean="0">
                <a:solidFill>
                  <a:srgbClr val="C00000"/>
                </a:solidFill>
              </a:rPr>
              <a:t>приёмов</a:t>
            </a:r>
            <a:r>
              <a:rPr lang="ru-RU" sz="1900" dirty="0" smtClean="0">
                <a:solidFill>
                  <a:srgbClr val="002060"/>
                </a:solidFill>
              </a:rPr>
              <a:t>, применяемых в каком-либо деле, мастерстве, искусстве (толковый словарь).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совокупность психолого-педагогических установок, определяющих специальный набор и компоновку форм, методов, способов, приёмов обучения, воспитательных средств; она есть организационно-методический </a:t>
            </a:r>
            <a:r>
              <a:rPr lang="ru-RU" sz="1900" u="sng" dirty="0" smtClean="0">
                <a:solidFill>
                  <a:srgbClr val="002060"/>
                </a:solidFill>
              </a:rPr>
              <a:t>инструментарий </a:t>
            </a:r>
            <a:r>
              <a:rPr lang="ru-RU" sz="1900" dirty="0" smtClean="0">
                <a:solidFill>
                  <a:srgbClr val="002060"/>
                </a:solidFill>
              </a:rPr>
              <a:t>педагогического процесса (</a:t>
            </a:r>
            <a:r>
              <a:rPr lang="ru-RU" sz="1900" dirty="0" err="1" smtClean="0">
                <a:solidFill>
                  <a:srgbClr val="002060"/>
                </a:solidFill>
              </a:rPr>
              <a:t>Б.Г.Лихачёв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</a:t>
            </a:r>
            <a:r>
              <a:rPr lang="ru-RU" sz="1900" dirty="0" smtClean="0">
                <a:solidFill>
                  <a:srgbClr val="C00000"/>
                </a:solidFill>
              </a:rPr>
              <a:t>–</a:t>
            </a:r>
            <a:r>
              <a:rPr lang="ru-RU" sz="1900" dirty="0" smtClean="0">
                <a:solidFill>
                  <a:srgbClr val="002060"/>
                </a:solidFill>
              </a:rPr>
              <a:t> содержательная </a:t>
            </a:r>
            <a:r>
              <a:rPr lang="ru-RU" sz="1900" b="1" dirty="0" smtClean="0">
                <a:solidFill>
                  <a:srgbClr val="C00000"/>
                </a:solidFill>
              </a:rPr>
              <a:t>техника </a:t>
            </a:r>
            <a:r>
              <a:rPr lang="ru-RU" sz="1900" dirty="0" smtClean="0">
                <a:solidFill>
                  <a:srgbClr val="002060"/>
                </a:solidFill>
              </a:rPr>
              <a:t>реализации учебного процесса (</a:t>
            </a:r>
            <a:r>
              <a:rPr lang="ru-RU" sz="1900" dirty="0" err="1" smtClean="0">
                <a:solidFill>
                  <a:srgbClr val="002060"/>
                </a:solidFill>
              </a:rPr>
              <a:t>О.П.Беспалько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это </a:t>
            </a:r>
            <a:r>
              <a:rPr lang="ru-RU" sz="1900" b="1" dirty="0" smtClean="0">
                <a:solidFill>
                  <a:srgbClr val="C00000"/>
                </a:solidFill>
              </a:rPr>
              <a:t>описание </a:t>
            </a:r>
            <a:r>
              <a:rPr lang="ru-RU" sz="1900" dirty="0" smtClean="0">
                <a:solidFill>
                  <a:srgbClr val="002060"/>
                </a:solidFill>
              </a:rPr>
              <a:t>процесса достижения планируемых результатов обучения (</a:t>
            </a:r>
            <a:r>
              <a:rPr lang="ru-RU" sz="1900" dirty="0" err="1" smtClean="0">
                <a:solidFill>
                  <a:srgbClr val="002060"/>
                </a:solidFill>
              </a:rPr>
              <a:t>И.П.Волков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это продуманная во всех деталях </a:t>
            </a:r>
            <a:r>
              <a:rPr lang="ru-RU" sz="1900" u="sng" dirty="0" smtClean="0">
                <a:solidFill>
                  <a:srgbClr val="002060"/>
                </a:solidFill>
              </a:rPr>
              <a:t>модель</a:t>
            </a:r>
            <a:r>
              <a:rPr lang="ru-RU" sz="1900" dirty="0" smtClean="0">
                <a:solidFill>
                  <a:srgbClr val="002060"/>
                </a:solidFill>
              </a:rPr>
              <a:t>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 (</a:t>
            </a:r>
            <a:r>
              <a:rPr lang="ru-RU" sz="1900" dirty="0" err="1" smtClean="0">
                <a:solidFill>
                  <a:srgbClr val="002060"/>
                </a:solidFill>
              </a:rPr>
              <a:t>В.М.Монахов</a:t>
            </a:r>
            <a:r>
              <a:rPr lang="ru-RU" sz="19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sz="1900" b="1" dirty="0" smtClean="0">
                <a:solidFill>
                  <a:srgbClr val="C00000"/>
                </a:solidFill>
              </a:rPr>
              <a:t>Педагогическая технология – </a:t>
            </a:r>
            <a:r>
              <a:rPr lang="ru-RU" sz="1900" dirty="0" smtClean="0">
                <a:solidFill>
                  <a:srgbClr val="002060"/>
                </a:solidFill>
              </a:rPr>
              <a:t>это </a:t>
            </a:r>
            <a:r>
              <a:rPr lang="ru-RU" sz="1900" b="1" dirty="0" smtClean="0">
                <a:solidFill>
                  <a:srgbClr val="C00000"/>
                </a:solidFill>
              </a:rPr>
              <a:t>системный подход </a:t>
            </a:r>
            <a:r>
              <a:rPr lang="ru-RU" sz="1900" dirty="0" smtClean="0">
                <a:solidFill>
                  <a:srgbClr val="002060"/>
                </a:solidFill>
              </a:rPr>
              <a:t>создания, применения и определения всего процесса преподавания и усвоения знаний с учётом технических и человеческих ресурсов и их взаимодействия, ставящий своей задачей оптимизацию форм образования (ЮНЕСКО).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В нашем понимании педагогическая технология </a:t>
            </a:r>
            <a:r>
              <a:rPr lang="ru-RU" sz="1900" b="1" dirty="0" smtClean="0">
                <a:solidFill>
                  <a:srgbClr val="C00000"/>
                </a:solidFill>
              </a:rPr>
              <a:t>(ПТ)</a:t>
            </a:r>
            <a:r>
              <a:rPr lang="ru-RU" sz="1900" dirty="0" smtClean="0">
                <a:solidFill>
                  <a:srgbClr val="002060"/>
                </a:solidFill>
              </a:rPr>
              <a:t> является </a:t>
            </a:r>
            <a:r>
              <a:rPr lang="ru-RU" sz="1900" b="1" dirty="0" smtClean="0">
                <a:solidFill>
                  <a:srgbClr val="C00000"/>
                </a:solidFill>
              </a:rPr>
              <a:t>содержательным обобщением, </a:t>
            </a:r>
            <a:r>
              <a:rPr lang="ru-RU" sz="1900" dirty="0" smtClean="0">
                <a:solidFill>
                  <a:srgbClr val="002060"/>
                </a:solidFill>
              </a:rPr>
              <a:t>вбирающим в себя смыслы всех определений различных авторов.</a:t>
            </a:r>
            <a:endParaRPr lang="ru-RU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6790415"/>
              </p:ext>
            </p:extLst>
          </p:nvPr>
        </p:nvGraphicFramePr>
        <p:xfrm>
          <a:off x="662152" y="719666"/>
          <a:ext cx="108466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8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41445"/>
            <a:ext cx="10058400" cy="5393595"/>
          </a:xfrm>
          <a:pattFill prst="pct70">
            <a:fgClr>
              <a:srgbClr val="FFCC99"/>
            </a:fgClr>
            <a:bgClr>
              <a:schemeClr val="bg1"/>
            </a:bgClr>
          </a:pattFill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ПТ на основе эффективности организации и управления процессом обучения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Технология уровневой дифференциации 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300" b="1" dirty="0" smtClean="0">
                <a:solidFill>
                  <a:srgbClr val="C00000"/>
                </a:solidFill>
              </a:rPr>
              <a:t>Дифференциация – </a:t>
            </a:r>
            <a:r>
              <a:rPr lang="ru-RU" sz="2300" dirty="0" smtClean="0">
                <a:solidFill>
                  <a:srgbClr val="002060"/>
                </a:solidFill>
              </a:rPr>
              <a:t>такая система обучения, при которой каждый ученик, овладевая некоторым минимумом общеобразовательной подготовки, получает право и гарантированную возможность уделять преимущественное внимание тем направлениям, которые в наибольшей степени отвечают его склонностям. </a:t>
            </a:r>
            <a:endParaRPr lang="ru-R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269" y="499791"/>
            <a:ext cx="10058400" cy="461906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Виды дифференциации</a:t>
            </a:r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708706"/>
              </p:ext>
            </p:extLst>
          </p:nvPr>
        </p:nvGraphicFramePr>
        <p:xfrm>
          <a:off x="220716" y="1056289"/>
          <a:ext cx="11745311" cy="55494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879899"/>
                <a:gridCol w="5865412"/>
              </a:tblGrid>
              <a:tr h="5098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Уровневая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Профильная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70119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Обучаясь в одном классе, по одной программе и учебнику, школьники могут усваивать материал</a:t>
                      </a:r>
                      <a:r>
                        <a:rPr lang="ru-RU" sz="1700" baseline="0" dirty="0" smtClean="0"/>
                        <a:t> на различных уровнях. Определяющим при этом является уровень обязательной подготовк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и. </a:t>
                      </a:r>
                      <a:r>
                        <a:rPr lang="ru-RU" sz="17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(Базовый).</a:t>
                      </a:r>
                      <a:r>
                        <a:rPr lang="ru-RU" sz="1700" baseline="0" dirty="0" smtClean="0"/>
                        <a:t> На его основе формируются более высокие уровни овладения материалом 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(Основной, Углублённый).</a:t>
                      </a:r>
                      <a:endParaRPr lang="ru-RU" sz="1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Предполагается обучение школьников по программам,</a:t>
                      </a:r>
                      <a:r>
                        <a:rPr lang="ru-RU" sz="1700" baseline="0" dirty="0" smtClean="0"/>
                        <a:t> отличающимся глубиной изложения материала и объёмом информации.</a:t>
                      </a:r>
                    </a:p>
                    <a:p>
                      <a:pPr algn="ctr"/>
                      <a:r>
                        <a:rPr lang="ru-RU" sz="1700" baseline="0" dirty="0" smtClean="0"/>
                        <a:t>Всех учеников по отношению к курсу математики делят на 3 группы. Отсюда 3 типа профиля школьной математики.</a:t>
                      </a:r>
                      <a:endParaRPr lang="ru-RU" sz="1700" dirty="0"/>
                    </a:p>
                  </a:txBody>
                  <a:tcPr/>
                </a:tc>
              </a:tr>
              <a:tr h="333845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Перечислим ряд условий,  выполнение которых необходимо</a:t>
                      </a:r>
                      <a:r>
                        <a:rPr lang="ru-RU" sz="1700" baseline="0" dirty="0" smtClean="0"/>
                        <a:t> для успешного осуществления уровневой дифференциации:</a:t>
                      </a:r>
                    </a:p>
                    <a:p>
                      <a:pPr marL="342900" indent="-342900" algn="ctr">
                        <a:buAutoNum type="arabicParenR"/>
                      </a:pPr>
                      <a:r>
                        <a:rPr lang="ru-RU" sz="1700" baseline="0" dirty="0" smtClean="0"/>
                        <a:t>обязательные результаты обучения должны быть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открытыми </a:t>
                      </a:r>
                      <a:r>
                        <a:rPr lang="ru-RU" sz="1700" baseline="0" dirty="0" smtClean="0"/>
                        <a:t>для учащихся,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</a:rPr>
                        <a:t>        2)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каждый</a:t>
                      </a:r>
                      <a:r>
                        <a:rPr lang="ru-RU" sz="17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700" baseline="0" dirty="0" smtClean="0"/>
                        <a:t>ученик должен пройти полноценный учебный процесс,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700" baseline="0" dirty="0" smtClean="0"/>
                        <a:t>(иными словами, уровневая дифференциация осуществляется не за счёт того, что одним ученикам дают меньше, а другим больше),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700" baseline="0" dirty="0" smtClean="0"/>
                        <a:t>3) должна быть обеспечена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последовательность</a:t>
                      </a:r>
                      <a:r>
                        <a:rPr lang="ru-RU" sz="1700" b="1" baseline="0" dirty="0" smtClean="0"/>
                        <a:t> </a:t>
                      </a:r>
                      <a:r>
                        <a:rPr lang="ru-RU" sz="1700" baseline="0" dirty="0" smtClean="0"/>
                        <a:t>в продвижении ученика по уровням.</a:t>
                      </a:r>
                    </a:p>
                    <a:p>
                      <a:pPr marL="342900" indent="-342900" algn="ctr">
                        <a:buAutoNum type="arabicParenR"/>
                      </a:pP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r>
                        <a:rPr lang="ru-RU" sz="1700" b="1" dirty="0" smtClean="0"/>
                        <a:t> (</a:t>
                      </a:r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гуманитарный). </a:t>
                      </a:r>
                      <a:r>
                        <a:rPr lang="ru-RU" sz="1700" dirty="0" smtClean="0"/>
                        <a:t>Рассчитан на учащихся, склонных рассматривать математику только как </a:t>
                      </a:r>
                      <a:r>
                        <a:rPr lang="ru-RU" sz="1700" b="1" u="none" dirty="0" smtClean="0">
                          <a:solidFill>
                            <a:srgbClr val="C00000"/>
                          </a:solidFill>
                        </a:rPr>
                        <a:t>элемент общего развития</a:t>
                      </a:r>
                      <a:r>
                        <a:rPr lang="ru-RU" sz="1700" b="1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700" dirty="0" smtClean="0"/>
                        <a:t>Рекомендуется для </a:t>
                      </a:r>
                      <a:r>
                        <a:rPr lang="ru-RU" sz="1700" b="0" dirty="0" smtClean="0">
                          <a:solidFill>
                            <a:srgbClr val="C00000"/>
                          </a:solidFill>
                        </a:rPr>
                        <a:t>филологических и исторических классов.</a:t>
                      </a:r>
                    </a:p>
                    <a:p>
                      <a:pPr algn="ctr"/>
                      <a:r>
                        <a:rPr lang="ru-RU" sz="1700" b="1" dirty="0" smtClean="0">
                          <a:solidFill>
                            <a:srgbClr val="C00000"/>
                          </a:solidFill>
                        </a:rPr>
                        <a:t>П (прикладной)</a:t>
                      </a:r>
                      <a:r>
                        <a:rPr lang="ru-RU" sz="1700" dirty="0" smtClean="0"/>
                        <a:t> Рассчитан на учащихся,</a:t>
                      </a:r>
                      <a:r>
                        <a:rPr lang="ru-RU" sz="1700" baseline="0" dirty="0" smtClean="0"/>
                        <a:t> выбравших для себя те области деятельности, в которых математика</a:t>
                      </a:r>
                      <a:r>
                        <a:rPr lang="ru-RU" sz="17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будет важным </a:t>
                      </a:r>
                      <a:r>
                        <a:rPr lang="ru-RU" sz="1700" baseline="0" dirty="0" smtClean="0"/>
                        <a:t>инструментом. Рекомендуется для </a:t>
                      </a:r>
                      <a:r>
                        <a:rPr lang="ru-RU" sz="1700" b="0" baseline="0" dirty="0" smtClean="0">
                          <a:solidFill>
                            <a:srgbClr val="C00000"/>
                          </a:solidFill>
                        </a:rPr>
                        <a:t>химических, биологических, географических и экономических классов.</a:t>
                      </a:r>
                    </a:p>
                    <a:p>
                      <a:pPr algn="ctr"/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С (специализированный). </a:t>
                      </a:r>
                      <a:r>
                        <a:rPr lang="ru-RU" sz="1700" baseline="0" dirty="0" smtClean="0"/>
                        <a:t>Рассчитан на учащихся, выбравших математику в качестве</a:t>
                      </a:r>
                      <a:r>
                        <a:rPr lang="ru-RU" sz="1700" b="1" baseline="0" dirty="0" smtClean="0"/>
                        <a:t> </a:t>
                      </a:r>
                      <a:r>
                        <a:rPr lang="ru-RU" sz="1700" b="1" baseline="0" dirty="0" smtClean="0">
                          <a:solidFill>
                            <a:srgbClr val="C00000"/>
                          </a:solidFill>
                        </a:rPr>
                        <a:t>основы</a:t>
                      </a:r>
                      <a:r>
                        <a:rPr lang="ru-RU" sz="1700" b="1" baseline="0" dirty="0" smtClean="0"/>
                        <a:t> </a:t>
                      </a:r>
                      <a:r>
                        <a:rPr lang="ru-RU" sz="1700" baseline="0" dirty="0" smtClean="0"/>
                        <a:t>своей будущей деятельности. Рекомендуется </a:t>
                      </a:r>
                      <a:r>
                        <a:rPr lang="ru-RU" sz="1700" b="0" baseline="0" dirty="0" smtClean="0"/>
                        <a:t>для </a:t>
                      </a:r>
                      <a:r>
                        <a:rPr lang="ru-RU" sz="1700" b="0" baseline="0" dirty="0" smtClean="0">
                          <a:solidFill>
                            <a:srgbClr val="C00000"/>
                          </a:solidFill>
                        </a:rPr>
                        <a:t>математических, физических и компьютерных классов.</a:t>
                      </a:r>
                      <a:endParaRPr lang="ru-RU" sz="17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6763407" y="961697"/>
            <a:ext cx="1040524" cy="28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4398579" y="961697"/>
            <a:ext cx="835573" cy="28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9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40979"/>
            <a:ext cx="10058400" cy="5294061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59000">
                <a:srgbClr val="F7E4B5"/>
              </a:gs>
              <a:gs pos="40444">
                <a:srgbClr val="F9EBC9"/>
              </a:gs>
              <a:gs pos="0">
                <a:srgbClr val="FFCC99"/>
              </a:gs>
              <a:gs pos="24608">
                <a:srgbClr val="FBF1DA"/>
              </a:gs>
              <a:gs pos="13098">
                <a:srgbClr val="FCF6E7"/>
              </a:gs>
              <a:gs pos="83000">
                <a:srgbClr val="FFCC99"/>
              </a:gs>
              <a:gs pos="100000">
                <a:srgbClr val="FFCC99"/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Методы обучения </a:t>
            </a:r>
            <a:r>
              <a:rPr lang="ru-RU" sz="2800" dirty="0" smtClean="0"/>
              <a:t>в профильных классах имеют свою специфику, которая проявляется в: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/>
              <a:t>1) большей доли самостоятельной работы учащихся с литературой при изучении </a:t>
            </a:r>
            <a:r>
              <a:rPr lang="ru-RU" sz="2400" dirty="0" smtClean="0"/>
              <a:t>материала,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2) выполнении творческих </a:t>
            </a:r>
            <a:r>
              <a:rPr lang="ru-RU" sz="2400" dirty="0" smtClean="0"/>
              <a:t>заданий,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3) интенсификации обучения с помощью лекционно-семинарской </a:t>
            </a:r>
            <a:r>
              <a:rPr lang="ru-RU" sz="2400" dirty="0" smtClean="0"/>
              <a:t>системы,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4) усилении индивидуальной работы с учащимися.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38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393" y="597793"/>
            <a:ext cx="10058400" cy="5738648"/>
          </a:xfrm>
          <a:pattFill prst="pct60">
            <a:fgClr>
              <a:srgbClr val="FFCC99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Три возможных профиля </a:t>
            </a:r>
            <a:r>
              <a:rPr lang="ru-RU" sz="2400" b="1" dirty="0" smtClean="0">
                <a:solidFill>
                  <a:srgbClr val="C00000"/>
                </a:solidFill>
              </a:rPr>
              <a:t>(Г,П,С) </a:t>
            </a:r>
            <a:r>
              <a:rPr lang="ru-RU" sz="2400" b="1" dirty="0" smtClean="0"/>
              <a:t>и три возможных уровня </a:t>
            </a:r>
            <a:r>
              <a:rPr lang="ru-RU" sz="2400" b="1" dirty="0" smtClean="0">
                <a:solidFill>
                  <a:srgbClr val="C00000"/>
                </a:solidFill>
              </a:rPr>
              <a:t>(Б,О,У) </a:t>
            </a:r>
            <a:r>
              <a:rPr lang="ru-RU" sz="2400" b="1" dirty="0" smtClean="0"/>
              <a:t>выводят нас в систему координат</a:t>
            </a:r>
            <a:endParaRPr lang="ru-RU" sz="2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893325" y="1692323"/>
            <a:ext cx="13648" cy="382137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538484" y="5122004"/>
            <a:ext cx="3835021" cy="5049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06973" y="4259878"/>
            <a:ext cx="3466532" cy="400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906973" y="3419788"/>
            <a:ext cx="3466532" cy="189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906973" y="2510189"/>
            <a:ext cx="3466532" cy="94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739567" y="1692323"/>
            <a:ext cx="36982" cy="345493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09144" y="1692323"/>
            <a:ext cx="31095" cy="348017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23338" y="1692323"/>
            <a:ext cx="36512" cy="342968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Блок-схема: узел 55"/>
          <p:cNvSpPr/>
          <p:nvPr/>
        </p:nvSpPr>
        <p:spPr>
          <a:xfrm>
            <a:off x="4538612" y="2475615"/>
            <a:ext cx="130277" cy="7864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узел 56"/>
          <p:cNvSpPr/>
          <p:nvPr/>
        </p:nvSpPr>
        <p:spPr>
          <a:xfrm>
            <a:off x="5371207" y="2453582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Умножение 59"/>
          <p:cNvSpPr/>
          <p:nvPr/>
        </p:nvSpPr>
        <p:spPr>
          <a:xfrm>
            <a:off x="3571585" y="2377914"/>
            <a:ext cx="331076" cy="283537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5394711" y="3388476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3664141" y="3401101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3671984" y="4262635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4544006" y="4251807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3671984" y="5120557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узел 66"/>
          <p:cNvSpPr/>
          <p:nvPr/>
        </p:nvSpPr>
        <p:spPr>
          <a:xfrm>
            <a:off x="4574771" y="5103344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5371206" y="5120556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Умножение 68"/>
          <p:cNvSpPr/>
          <p:nvPr/>
        </p:nvSpPr>
        <p:spPr>
          <a:xfrm>
            <a:off x="5281584" y="4138128"/>
            <a:ext cx="331076" cy="283537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Минус 70"/>
          <p:cNvSpPr/>
          <p:nvPr/>
        </p:nvSpPr>
        <p:spPr>
          <a:xfrm>
            <a:off x="2679904" y="4170381"/>
            <a:ext cx="409904" cy="224315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Минус 71"/>
          <p:cNvSpPr/>
          <p:nvPr/>
        </p:nvSpPr>
        <p:spPr>
          <a:xfrm>
            <a:off x="2717348" y="3305833"/>
            <a:ext cx="409904" cy="276367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Минус 72"/>
          <p:cNvSpPr/>
          <p:nvPr/>
        </p:nvSpPr>
        <p:spPr>
          <a:xfrm>
            <a:off x="2657930" y="2377914"/>
            <a:ext cx="409904" cy="236474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 rot="-1260000">
            <a:off x="2308883" y="1346379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у</a:t>
            </a:r>
            <a:r>
              <a:rPr lang="ru-RU" sz="2000" b="1" dirty="0" smtClean="0"/>
              <a:t>ровень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 rot="-1740000">
            <a:off x="5449127" y="1627543"/>
            <a:ext cx="204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математические</a:t>
            </a:r>
          </a:p>
          <a:p>
            <a:pPr algn="ctr"/>
            <a:r>
              <a:rPr lang="ru-RU" sz="2000" b="1" dirty="0" smtClean="0"/>
              <a:t> шк</a:t>
            </a:r>
            <a:r>
              <a:rPr lang="ru-RU" sz="2000" b="1" dirty="0"/>
              <a:t>о</a:t>
            </a:r>
            <a:r>
              <a:rPr lang="ru-RU" sz="2000" b="1" dirty="0" smtClean="0"/>
              <a:t>лы</a:t>
            </a:r>
            <a:endParaRPr lang="ru-RU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275053" y="2288137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242462" y="319468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242462" y="4065853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3551815" y="5409818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4420888" y="5413810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</a:t>
            </a:r>
            <a:endParaRPr lang="ru-RU" sz="2400" b="1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4460003" y="3323111"/>
            <a:ext cx="331771" cy="240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5263321" y="5396887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098426" y="5091582"/>
            <a:ext cx="1207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профиль</a:t>
            </a:r>
            <a:endParaRPr lang="ru-RU" sz="2000" b="1" dirty="0"/>
          </a:p>
        </p:txBody>
      </p:sp>
      <p:sp>
        <p:nvSpPr>
          <p:cNvPr id="62" name="Блок-схема: узел 61"/>
          <p:cNvSpPr/>
          <p:nvPr/>
        </p:nvSpPr>
        <p:spPr>
          <a:xfrm>
            <a:off x="4564934" y="3398469"/>
            <a:ext cx="130277" cy="786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8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1219</TotalTime>
  <Words>981</Words>
  <Application>Microsoft Office PowerPoint</Application>
  <PresentationFormat>Широкоэкранный</PresentationFormat>
  <Paragraphs>112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Savon</vt:lpstr>
      <vt:lpstr>Обучение – процесс передачи знаний, умений, навыков, социального опыта от старших поколений- подрастающему.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Руфина Руфина</dc:creator>
  <cp:lastModifiedBy>катюша</cp:lastModifiedBy>
  <cp:revision>54</cp:revision>
  <dcterms:created xsi:type="dcterms:W3CDTF">2014-06-24T12:51:40Z</dcterms:created>
  <dcterms:modified xsi:type="dcterms:W3CDTF">2014-06-26T12:31:09Z</dcterms:modified>
</cp:coreProperties>
</file>