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70" r:id="rId4"/>
    <p:sldId id="271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3875-B126-45A5-BCF7-262FF1804ED1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49BC-92E7-4DBD-91D2-985FA7C471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3875-B126-45A5-BCF7-262FF1804ED1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49BC-92E7-4DBD-91D2-985FA7C47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3875-B126-45A5-BCF7-262FF1804ED1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49BC-92E7-4DBD-91D2-985FA7C47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3875-B126-45A5-BCF7-262FF1804ED1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49BC-92E7-4DBD-91D2-985FA7C471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3875-B126-45A5-BCF7-262FF1804ED1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49BC-92E7-4DBD-91D2-985FA7C47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3875-B126-45A5-BCF7-262FF1804ED1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49BC-92E7-4DBD-91D2-985FA7C471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3875-B126-45A5-BCF7-262FF1804ED1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49BC-92E7-4DBD-91D2-985FA7C471C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3875-B126-45A5-BCF7-262FF1804ED1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49BC-92E7-4DBD-91D2-985FA7C47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3875-B126-45A5-BCF7-262FF1804ED1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49BC-92E7-4DBD-91D2-985FA7C47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3875-B126-45A5-BCF7-262FF1804ED1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49BC-92E7-4DBD-91D2-985FA7C47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3875-B126-45A5-BCF7-262FF1804ED1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49BC-92E7-4DBD-91D2-985FA7C471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313875-B126-45A5-BCF7-262FF1804ED1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2A49BC-92E7-4DBD-91D2-985FA7C471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795" y="3789041"/>
            <a:ext cx="5637010" cy="2145624"/>
          </a:xfrm>
        </p:spPr>
        <p:txBody>
          <a:bodyPr/>
          <a:lstStyle/>
          <a:p>
            <a:pPr algn="r"/>
            <a:r>
              <a:rPr lang="ru-RU" dirty="0" smtClean="0"/>
              <a:t>Урок в 10 классе</a:t>
            </a:r>
          </a:p>
          <a:p>
            <a:pPr algn="r"/>
            <a:r>
              <a:rPr lang="ru-RU" dirty="0" smtClean="0"/>
              <a:t>Учитель: Яковлева Т.А.</a:t>
            </a:r>
          </a:p>
          <a:p>
            <a:pPr algn="r"/>
            <a:r>
              <a:rPr lang="ru-RU" dirty="0" smtClean="0"/>
              <a:t>МБОУ СОШ №8 </a:t>
            </a:r>
            <a:r>
              <a:rPr lang="ru-RU" dirty="0" err="1" smtClean="0"/>
              <a:t>г.Бердск</a:t>
            </a:r>
            <a:r>
              <a:rPr lang="ru-RU" dirty="0" smtClean="0"/>
              <a:t> НСО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1124745"/>
            <a:ext cx="7175351" cy="1728192"/>
          </a:xfrm>
        </p:spPr>
        <p:txBody>
          <a:bodyPr/>
          <a:lstStyle/>
          <a:p>
            <a:r>
              <a:rPr lang="ru-RU" b="0" dirty="0" smtClean="0"/>
              <a:t>Деятельность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707279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484784"/>
            <a:ext cx="7128792" cy="4248472"/>
          </a:xfrm>
        </p:spPr>
        <p:txBody>
          <a:bodyPr>
            <a:norm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/>
              <a:t>л</a:t>
            </a:r>
            <a:r>
              <a:rPr lang="ru-RU" sz="2800" dirty="0" smtClean="0"/>
              <a:t>юбая сознательная деятельность человека;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/>
              <a:t>о</a:t>
            </a:r>
            <a:r>
              <a:rPr lang="ru-RU" sz="2800" dirty="0" smtClean="0"/>
              <a:t>дин из видов деятельности;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/>
              <a:t>в</a:t>
            </a:r>
            <a:r>
              <a:rPr lang="ru-RU" sz="2800" dirty="0" smtClean="0"/>
              <a:t>ид деятельности, которая направлена на достижение практически полезного результата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864095"/>
          </a:xfrm>
        </p:spPr>
        <p:txBody>
          <a:bodyPr/>
          <a:lstStyle/>
          <a:p>
            <a:pPr algn="ctr"/>
            <a:r>
              <a:rPr lang="ru-RU" b="1" i="1" u="sng" dirty="0" smtClean="0"/>
              <a:t>Труд </a:t>
            </a:r>
            <a:endParaRPr lang="ru-RU" b="1" i="1" u="sng" dirty="0"/>
          </a:p>
        </p:txBody>
      </p:sp>
    </p:spTree>
    <p:extLst>
      <p:ext uri="{BB962C8B-B14F-4D97-AF65-F5344CB8AC3E}">
        <p14:creationId xmlns:p14="http://schemas.microsoft.com/office/powerpoint/2010/main" val="122079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064896" cy="5040560"/>
          </a:xfrm>
        </p:spPr>
        <p:txBody>
          <a:bodyPr/>
          <a:lstStyle/>
          <a:p>
            <a:pPr algn="ctr"/>
            <a:r>
              <a:rPr lang="ru-RU" sz="2400" dirty="0" smtClean="0"/>
              <a:t>По субъекту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400" dirty="0" smtClean="0"/>
              <a:t>По характеру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3"/>
            <a:ext cx="8424936" cy="1296143"/>
          </a:xfrm>
        </p:spPr>
        <p:txBody>
          <a:bodyPr/>
          <a:lstStyle/>
          <a:p>
            <a:r>
              <a:rPr lang="ru-RU" sz="4000" dirty="0" smtClean="0"/>
              <a:t>Классификация деятельности</a:t>
            </a:r>
            <a:endParaRPr lang="ru-RU" sz="40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056670" y="1786500"/>
            <a:ext cx="165618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152610" y="1772816"/>
            <a:ext cx="129614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23528" y="2204864"/>
            <a:ext cx="367240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индивидуальная</a:t>
            </a:r>
            <a:endParaRPr lang="ru-RU" sz="2400" dirty="0"/>
          </a:p>
        </p:txBody>
      </p:sp>
      <p:sp>
        <p:nvSpPr>
          <p:cNvPr id="10" name="Овал 9"/>
          <p:cNvSpPr/>
          <p:nvPr/>
        </p:nvSpPr>
        <p:spPr>
          <a:xfrm>
            <a:off x="5004048" y="2204864"/>
            <a:ext cx="309634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коллективная</a:t>
            </a:r>
            <a:endParaRPr lang="ru-RU" sz="2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087724" y="4293096"/>
            <a:ext cx="12961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152610" y="4293096"/>
            <a:ext cx="121959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323528" y="4725144"/>
            <a:ext cx="381642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репродуктивная</a:t>
            </a:r>
            <a:endParaRPr lang="ru-RU" sz="2400" dirty="0"/>
          </a:p>
        </p:txBody>
      </p:sp>
      <p:sp>
        <p:nvSpPr>
          <p:cNvPr id="16" name="Овал 15"/>
          <p:cNvSpPr/>
          <p:nvPr/>
        </p:nvSpPr>
        <p:spPr>
          <a:xfrm>
            <a:off x="5580112" y="4725144"/>
            <a:ext cx="252028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творческая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712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136904" cy="4464496"/>
          </a:xfrm>
        </p:spPr>
        <p:txBody>
          <a:bodyPr/>
          <a:lstStyle/>
          <a:p>
            <a:pPr algn="ctr"/>
            <a:r>
              <a:rPr lang="ru-RU" dirty="0" smtClean="0"/>
              <a:t>По соответствию правовым нормам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dirty="0" smtClean="0"/>
              <a:t>По соответствию моральным нормам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568952" cy="1080119"/>
          </a:xfrm>
        </p:spPr>
        <p:txBody>
          <a:bodyPr/>
          <a:lstStyle/>
          <a:p>
            <a:r>
              <a:rPr lang="ru-RU" sz="4000" dirty="0" smtClean="0"/>
              <a:t>Классификация деятельности</a:t>
            </a:r>
            <a:endParaRPr lang="ru-RU" sz="40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763688" y="1844824"/>
            <a:ext cx="151216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940152" y="1916832"/>
            <a:ext cx="115212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575556" y="2492896"/>
            <a:ext cx="237626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законная</a:t>
            </a:r>
            <a:endParaRPr lang="ru-RU" sz="2400" dirty="0"/>
          </a:p>
        </p:txBody>
      </p:sp>
      <p:sp>
        <p:nvSpPr>
          <p:cNvPr id="9" name="Овал 8"/>
          <p:cNvSpPr/>
          <p:nvPr/>
        </p:nvSpPr>
        <p:spPr>
          <a:xfrm>
            <a:off x="5508104" y="2492896"/>
            <a:ext cx="273630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незаконная</a:t>
            </a:r>
            <a:endParaRPr lang="ru-RU" sz="24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961710" y="4398343"/>
            <a:ext cx="1207429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16" idx="0"/>
          </p:cNvCxnSpPr>
          <p:nvPr/>
        </p:nvCxnSpPr>
        <p:spPr>
          <a:xfrm>
            <a:off x="6089874" y="4420208"/>
            <a:ext cx="1052441" cy="5567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647564" y="4869160"/>
            <a:ext cx="2628292" cy="1330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моральная</a:t>
            </a:r>
            <a:endParaRPr lang="ru-RU" sz="2400" dirty="0"/>
          </a:p>
        </p:txBody>
      </p:sp>
      <p:sp>
        <p:nvSpPr>
          <p:cNvPr id="16" name="Овал 15"/>
          <p:cNvSpPr/>
          <p:nvPr/>
        </p:nvSpPr>
        <p:spPr>
          <a:xfrm>
            <a:off x="5774163" y="4976914"/>
            <a:ext cx="27363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аморальная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1937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4000" dirty="0" smtClean="0"/>
              <a:t>Классификация деятельности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По соотношению с общественным прогрессом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По зависимости от сфер общественное жизни</a:t>
            </a:r>
          </a:p>
          <a:p>
            <a:pPr marL="0" indent="0" algn="ctr"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202306" y="1960089"/>
            <a:ext cx="1044116" cy="6173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469367" y="2002475"/>
            <a:ext cx="1080120" cy="5624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597058" y="2585483"/>
            <a:ext cx="3542893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прогрессивная</a:t>
            </a:r>
            <a:endParaRPr lang="ru-RU" sz="2400" dirty="0"/>
          </a:p>
        </p:txBody>
      </p:sp>
      <p:sp>
        <p:nvSpPr>
          <p:cNvPr id="9" name="Овал 8"/>
          <p:cNvSpPr/>
          <p:nvPr/>
        </p:nvSpPr>
        <p:spPr>
          <a:xfrm>
            <a:off x="5220072" y="2585483"/>
            <a:ext cx="295232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реакционная</a:t>
            </a:r>
            <a:endParaRPr lang="ru-RU" sz="24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331640" y="486916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491880" y="486916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652120" y="486916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452320" y="486916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755576" y="5301208"/>
            <a:ext cx="136815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Экон</a:t>
            </a:r>
            <a:r>
              <a:rPr lang="ru-RU" sz="2000" dirty="0" smtClean="0"/>
              <a:t>-я</a:t>
            </a:r>
            <a:endParaRPr lang="ru-RU" sz="2000" dirty="0"/>
          </a:p>
        </p:txBody>
      </p:sp>
      <p:sp>
        <p:nvSpPr>
          <p:cNvPr id="19" name="Овал 18"/>
          <p:cNvSpPr/>
          <p:nvPr/>
        </p:nvSpPr>
        <p:spPr>
          <a:xfrm>
            <a:off x="2879812" y="5301208"/>
            <a:ext cx="154817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Полит-я</a:t>
            </a:r>
            <a:endParaRPr lang="ru-RU" sz="2000" dirty="0"/>
          </a:p>
        </p:txBody>
      </p:sp>
      <p:sp>
        <p:nvSpPr>
          <p:cNvPr id="20" name="Овал 19"/>
          <p:cNvSpPr/>
          <p:nvPr/>
        </p:nvSpPr>
        <p:spPr>
          <a:xfrm>
            <a:off x="5004048" y="5301208"/>
            <a:ext cx="129614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Соц</a:t>
            </a:r>
            <a:r>
              <a:rPr lang="ru-RU" sz="2000" dirty="0" smtClean="0"/>
              <a:t>-я</a:t>
            </a:r>
            <a:endParaRPr lang="ru-RU" sz="2000" dirty="0"/>
          </a:p>
        </p:txBody>
      </p:sp>
      <p:sp>
        <p:nvSpPr>
          <p:cNvPr id="21" name="Овал 20"/>
          <p:cNvSpPr/>
          <p:nvPr/>
        </p:nvSpPr>
        <p:spPr>
          <a:xfrm>
            <a:off x="6840252" y="5301208"/>
            <a:ext cx="133214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Дух-я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4386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879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Классификация деятельности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340768"/>
            <a:ext cx="7245424" cy="446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По особенностям проявления человеческой активности </a:t>
            </a:r>
            <a:endParaRPr lang="ru-RU" sz="24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979712" y="2172924"/>
            <a:ext cx="158417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292080" y="2172924"/>
            <a:ext cx="129614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971600" y="3068960"/>
            <a:ext cx="216024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внешняя</a:t>
            </a:r>
            <a:endParaRPr lang="ru-RU" sz="2400" dirty="0"/>
          </a:p>
        </p:txBody>
      </p:sp>
      <p:sp>
        <p:nvSpPr>
          <p:cNvPr id="10" name="Овал 9"/>
          <p:cNvSpPr/>
          <p:nvPr/>
        </p:nvSpPr>
        <p:spPr>
          <a:xfrm>
            <a:off x="5508104" y="3068960"/>
            <a:ext cx="259228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внутренняя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349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648072"/>
          </a:xfrm>
        </p:spPr>
        <p:txBody>
          <a:bodyPr/>
          <a:lstStyle/>
          <a:p>
            <a:pPr algn="ctr"/>
            <a:r>
              <a:rPr lang="ru-RU" b="1" dirty="0" smtClean="0"/>
              <a:t>Творчество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772816"/>
            <a:ext cx="6400800" cy="3960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Внешние механизмы творческой деятельности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/>
              <a:t>Комбинирование, варьирование уже имеющихся знаний.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/>
              <a:t>Воображение.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/>
              <a:t>Фантазия.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/>
              <a:t>Интуиция.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1398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720080"/>
          </a:xfrm>
        </p:spPr>
        <p:txBody>
          <a:bodyPr/>
          <a:lstStyle/>
          <a:p>
            <a:pPr algn="ctr"/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844824"/>
            <a:ext cx="7461448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 smtClean="0"/>
              <a:t>Т.о</a:t>
            </a:r>
            <a:r>
              <a:rPr lang="ru-RU" sz="2800" dirty="0" smtClean="0"/>
              <a:t>. </a:t>
            </a:r>
            <a:r>
              <a:rPr lang="ru-RU" sz="2800" b="1" i="1" u="sng" dirty="0" smtClean="0"/>
              <a:t>деятельность</a:t>
            </a:r>
            <a:r>
              <a:rPr lang="ru-RU" sz="2800" dirty="0" smtClean="0"/>
              <a:t> является способом существования людей и характеризуется следующими чертами:</a:t>
            </a:r>
          </a:p>
          <a:p>
            <a:r>
              <a:rPr lang="ru-RU" sz="2800" dirty="0"/>
              <a:t>с</a:t>
            </a:r>
            <a:r>
              <a:rPr lang="ru-RU" sz="2800" dirty="0" smtClean="0"/>
              <a:t>ознательный характер;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родуктивный характер;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реобразующий характер;</a:t>
            </a:r>
          </a:p>
          <a:p>
            <a:r>
              <a:rPr lang="ru-RU" sz="2800" dirty="0"/>
              <a:t>о</a:t>
            </a:r>
            <a:r>
              <a:rPr lang="ru-RU" sz="2800" dirty="0" smtClean="0"/>
              <a:t>бщественный характер.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60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b="1" u="sng" dirty="0"/>
              <a:t>Деятельность </a:t>
            </a:r>
            <a:r>
              <a:rPr lang="ru-RU" sz="3600" dirty="0"/>
              <a:t>— способ отношения человека к внешнему миру, состоящий в преобразовании и подчинении его целям человека.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863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204864"/>
            <a:ext cx="7200800" cy="3888432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/>
              <a:t>Субъект деятельности </a:t>
            </a:r>
            <a:br>
              <a:rPr lang="ru-RU" sz="2800" dirty="0"/>
            </a:br>
            <a:r>
              <a:rPr lang="ru-RU" sz="2800" dirty="0" smtClean="0"/>
              <a:t>Объект деятельности</a:t>
            </a:r>
            <a:br>
              <a:rPr lang="ru-RU" sz="2800" dirty="0" smtClean="0"/>
            </a:br>
            <a:r>
              <a:rPr lang="ru-RU" sz="2800" dirty="0" smtClean="0"/>
              <a:t>Мотив </a:t>
            </a:r>
            <a:br>
              <a:rPr lang="ru-RU" sz="2800" dirty="0" smtClean="0"/>
            </a:br>
            <a:r>
              <a:rPr lang="ru-RU" sz="2800" dirty="0" smtClean="0"/>
              <a:t>Цель </a:t>
            </a:r>
            <a:r>
              <a:rPr lang="ru-RU" sz="2800" dirty="0"/>
              <a:t>деятельности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Действие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Методы </a:t>
            </a:r>
            <a:r>
              <a:rPr lang="ru-RU" sz="2800" dirty="0"/>
              <a:t>и средства</a:t>
            </a:r>
            <a:br>
              <a:rPr lang="ru-RU" sz="2800" dirty="0"/>
            </a:br>
            <a:r>
              <a:rPr lang="ru-RU" sz="2800" dirty="0" smtClean="0"/>
              <a:t>Процесс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Результат </a:t>
            </a:r>
            <a:r>
              <a:rPr lang="ru-RU" sz="2800" dirty="0"/>
              <a:t>(продукт</a:t>
            </a:r>
            <a:r>
              <a:rPr lang="ru-RU" sz="2000" dirty="0"/>
              <a:t>)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3724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b="1" u="sng" dirty="0"/>
              <a:t>Основные компоненты деятельности</a:t>
            </a:r>
          </a:p>
          <a:p>
            <a:endParaRPr lang="ru-RU" sz="2800" b="1" u="sng" dirty="0"/>
          </a:p>
        </p:txBody>
      </p:sp>
    </p:spTree>
    <p:extLst>
      <p:ext uri="{BB962C8B-B14F-4D97-AF65-F5344CB8AC3E}">
        <p14:creationId xmlns:p14="http://schemas.microsoft.com/office/powerpoint/2010/main" val="406921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496943" cy="3526328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>1</a:t>
            </a:r>
            <a:r>
              <a:rPr lang="ru-RU" sz="2800" b="0" dirty="0"/>
              <a:t>) Целенаправленное действие </a:t>
            </a:r>
            <a:br>
              <a:rPr lang="ru-RU" sz="2800" b="0" dirty="0"/>
            </a:br>
            <a:r>
              <a:rPr lang="ru-RU" sz="2800" b="0" dirty="0"/>
              <a:t>2</a:t>
            </a:r>
            <a:r>
              <a:rPr lang="ru-RU" sz="2800" b="0" dirty="0" smtClean="0"/>
              <a:t>) </a:t>
            </a:r>
            <a:r>
              <a:rPr lang="ru-RU" sz="2800" b="0" dirty="0"/>
              <a:t>Ценностно-рациональное действие </a:t>
            </a:r>
            <a:br>
              <a:rPr lang="ru-RU" sz="2800" b="0" dirty="0"/>
            </a:br>
            <a:r>
              <a:rPr lang="ru-RU" sz="2800" b="0" dirty="0"/>
              <a:t>3) Аффективное </a:t>
            </a:r>
            <a:br>
              <a:rPr lang="ru-RU" sz="2800" b="0" dirty="0"/>
            </a:br>
            <a:r>
              <a:rPr lang="ru-RU" sz="2800" b="0" dirty="0"/>
              <a:t>4) Традиционное действие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32932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600" b="1" u="sng" dirty="0"/>
              <a:t>Виды действий </a:t>
            </a:r>
            <a:r>
              <a:rPr lang="ru-RU" dirty="0"/>
              <a:t>(классификация немецкого социолога, философа, историка М. Вебера (1864—1920) в зависимости от мотивов действий)</a:t>
            </a:r>
          </a:p>
        </p:txBody>
      </p:sp>
    </p:spTree>
    <p:extLst>
      <p:ext uri="{BB962C8B-B14F-4D97-AF65-F5344CB8AC3E}">
        <p14:creationId xmlns:p14="http://schemas.microsoft.com/office/powerpoint/2010/main" val="1493320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8202488" cy="4968552"/>
          </a:xfrm>
        </p:spPr>
        <p:txBody>
          <a:bodyPr/>
          <a:lstStyle/>
          <a:p>
            <a:pPr algn="ctr"/>
            <a:r>
              <a:rPr lang="ru-RU" sz="3600" b="1" i="1" u="sng" dirty="0" smtClean="0"/>
              <a:t>Игра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/>
              <a:t>у</a:t>
            </a:r>
            <a:r>
              <a:rPr lang="ru-RU" sz="2800" dirty="0" smtClean="0"/>
              <a:t>словная ситуация;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/>
              <a:t>з</a:t>
            </a:r>
            <a:r>
              <a:rPr lang="ru-RU" sz="2800" dirty="0" smtClean="0"/>
              <a:t>амещающие предметы;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/>
              <a:t>н</a:t>
            </a:r>
            <a:r>
              <a:rPr lang="ru-RU" sz="2800" dirty="0" smtClean="0"/>
              <a:t>ацелена на удовлетворение интересов участников;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/>
              <a:t>с</a:t>
            </a:r>
            <a:r>
              <a:rPr lang="ru-RU" sz="2800" dirty="0" smtClean="0"/>
              <a:t>пособствует развитию </a:t>
            </a:r>
          </a:p>
          <a:p>
            <a:pPr algn="just"/>
            <a:r>
              <a:rPr lang="ru-RU" sz="2800" dirty="0"/>
              <a:t> </a:t>
            </a:r>
            <a:r>
              <a:rPr lang="ru-RU" sz="2800" dirty="0" smtClean="0"/>
              <a:t>     личности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936103"/>
          </a:xfrm>
        </p:spPr>
        <p:txBody>
          <a:bodyPr/>
          <a:lstStyle/>
          <a:p>
            <a:r>
              <a:rPr lang="ru-RU" dirty="0" smtClean="0"/>
              <a:t>Виды деятельности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33056"/>
            <a:ext cx="308992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7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720080"/>
          </a:xfrm>
        </p:spPr>
        <p:txBody>
          <a:bodyPr/>
          <a:lstStyle/>
          <a:p>
            <a:r>
              <a:rPr lang="ru-RU" dirty="0" smtClean="0"/>
              <a:t>Виды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2999" y="1124743"/>
            <a:ext cx="7710829" cy="5450005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1" u="sng" dirty="0" smtClean="0"/>
              <a:t>Общение </a:t>
            </a:r>
          </a:p>
          <a:p>
            <a:pPr marL="0" indent="0" algn="ctr">
              <a:buNone/>
            </a:pPr>
            <a:r>
              <a:rPr lang="ru-RU" sz="3200" dirty="0" smtClean="0"/>
              <a:t>Классификация</a:t>
            </a:r>
          </a:p>
          <a:p>
            <a:pPr algn="just"/>
            <a:r>
              <a:rPr lang="ru-RU" i="1" u="sng" dirty="0" smtClean="0"/>
              <a:t>По средствам общения: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н</a:t>
            </a:r>
            <a:r>
              <a:rPr lang="ru-RU" dirty="0" smtClean="0"/>
              <a:t>епосредственное;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о</a:t>
            </a:r>
            <a:r>
              <a:rPr lang="ru-RU" dirty="0" smtClean="0"/>
              <a:t>посредованное;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рямое;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к</a:t>
            </a:r>
            <a:r>
              <a:rPr lang="ru-RU" dirty="0" smtClean="0"/>
              <a:t>освенное.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452" y="1628800"/>
            <a:ext cx="150060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568" y="2924944"/>
            <a:ext cx="1601119" cy="136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94745"/>
            <a:ext cx="1716782" cy="171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53136"/>
            <a:ext cx="2560944" cy="170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10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1" y="2024844"/>
            <a:ext cx="8306782" cy="4572508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/>
              <a:t>м</a:t>
            </a:r>
            <a:r>
              <a:rPr lang="ru-RU" sz="2800" dirty="0" smtClean="0"/>
              <a:t>ежду реальными субъектами;</a:t>
            </a:r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/>
              <a:t>м</a:t>
            </a:r>
            <a:r>
              <a:rPr lang="ru-RU" sz="2800" dirty="0" smtClean="0"/>
              <a:t>ежду реальным </a:t>
            </a:r>
          </a:p>
          <a:p>
            <a:pPr algn="just"/>
            <a:r>
              <a:rPr lang="ru-RU" sz="2800" dirty="0"/>
              <a:t> </a:t>
            </a:r>
            <a:r>
              <a:rPr lang="ru-RU" sz="2800" dirty="0" smtClean="0"/>
              <a:t>   субъектом и иллюзорным партнером;</a:t>
            </a:r>
          </a:p>
          <a:p>
            <a:pPr algn="just"/>
            <a:endParaRPr lang="ru-RU" sz="2800" dirty="0" smtClean="0"/>
          </a:p>
          <a:p>
            <a:pPr marL="457200" indent="-457200" algn="r">
              <a:buFont typeface="Arial" pitchFamily="34" charset="0"/>
              <a:buChar char="•"/>
            </a:pPr>
            <a:r>
              <a:rPr lang="ru-RU" sz="3000" dirty="0" smtClean="0"/>
              <a:t>                 между  реальным субъектом и воображаемым партнером;</a:t>
            </a:r>
          </a:p>
          <a:p>
            <a:pPr marL="457200" indent="-457200" algn="r">
              <a:buFont typeface="Arial" pitchFamily="34" charset="0"/>
              <a:buChar char="•"/>
            </a:pPr>
            <a:endParaRPr lang="ru-RU" sz="3000" dirty="0"/>
          </a:p>
          <a:p>
            <a:pPr marL="457200" indent="-457200" algn="r">
              <a:buFont typeface="Arial" pitchFamily="34" charset="0"/>
              <a:buChar char="•"/>
            </a:pPr>
            <a:endParaRPr lang="ru-RU" sz="300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000" dirty="0"/>
              <a:t>м</a:t>
            </a:r>
            <a:r>
              <a:rPr lang="ru-RU" sz="3000" dirty="0" smtClean="0"/>
              <a:t>ежду воображаемыми партнерами</a:t>
            </a:r>
            <a:endParaRPr lang="ru-RU" sz="3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620179"/>
          </a:xfrm>
        </p:spPr>
        <p:txBody>
          <a:bodyPr/>
          <a:lstStyle/>
          <a:p>
            <a:r>
              <a:rPr lang="ru-RU" sz="2400" b="0" i="1" u="sng" dirty="0" smtClean="0"/>
              <a:t>По субъектам общения</a:t>
            </a:r>
            <a:endParaRPr lang="ru-RU" sz="2400" b="0" i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544" y="1356792"/>
            <a:ext cx="1910526" cy="14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13001" y="2996952"/>
            <a:ext cx="2065745" cy="138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394" y="5190834"/>
            <a:ext cx="1175352" cy="147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072"/>
            <a:ext cx="2016224" cy="136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общения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социализации;</a:t>
            </a:r>
          </a:p>
          <a:p>
            <a:r>
              <a:rPr lang="ru-RU" sz="3600" dirty="0"/>
              <a:t>п</a:t>
            </a:r>
            <a:r>
              <a:rPr lang="ru-RU" sz="3600" dirty="0" smtClean="0"/>
              <a:t>ознавательная;</a:t>
            </a:r>
          </a:p>
          <a:p>
            <a:r>
              <a:rPr lang="ru-RU" sz="3600" dirty="0"/>
              <a:t>п</a:t>
            </a:r>
            <a:r>
              <a:rPr lang="ru-RU" sz="3600" dirty="0" smtClean="0"/>
              <a:t>сихологическая;</a:t>
            </a:r>
          </a:p>
          <a:p>
            <a:r>
              <a:rPr lang="ru-RU" sz="3600" dirty="0"/>
              <a:t>о</a:t>
            </a:r>
            <a:r>
              <a:rPr lang="ru-RU" sz="3600" dirty="0" smtClean="0"/>
              <a:t>тождествления;</a:t>
            </a:r>
          </a:p>
          <a:p>
            <a:r>
              <a:rPr lang="ru-RU" sz="3600" dirty="0"/>
              <a:t>о</a:t>
            </a:r>
            <a:r>
              <a:rPr lang="ru-RU" sz="3600" dirty="0" smtClean="0"/>
              <a:t>рганизационная.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039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1080120"/>
          </a:xfrm>
        </p:spPr>
        <p:txBody>
          <a:bodyPr/>
          <a:lstStyle/>
          <a:p>
            <a:pPr algn="ctr"/>
            <a:r>
              <a:rPr lang="ru-RU" b="1" i="1" u="sng" dirty="0" smtClean="0"/>
              <a:t>Учение </a:t>
            </a:r>
            <a:endParaRPr lang="ru-RU" b="1" i="1" u="sng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Организованное                                    Неорганизованное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Самообразование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1166"/>
            <a:ext cx="2304255" cy="172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67502"/>
            <a:ext cx="2331552" cy="170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486" y="4509120"/>
            <a:ext cx="2404930" cy="189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37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105</TotalTime>
  <Words>255</Words>
  <Application>Microsoft Office PowerPoint</Application>
  <PresentationFormat>Экран (4:3)</PresentationFormat>
  <Paragraphs>106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Деятельность</vt:lpstr>
      <vt:lpstr>Презентация PowerPoint</vt:lpstr>
      <vt:lpstr>Субъект деятельности  Объект деятельности Мотив  Цель деятельности  Действие Методы и средства Процесс Результат (продукт) </vt:lpstr>
      <vt:lpstr> 1) Целенаправленное действие  2) Ценностно-рациональное действие  3) Аффективное  4) Традиционное действие</vt:lpstr>
      <vt:lpstr>Виды деятельности</vt:lpstr>
      <vt:lpstr>Виды деятельности</vt:lpstr>
      <vt:lpstr>По субъектам общения</vt:lpstr>
      <vt:lpstr>Функции общения</vt:lpstr>
      <vt:lpstr>Учение </vt:lpstr>
      <vt:lpstr>Труд </vt:lpstr>
      <vt:lpstr>Классификация деятельности</vt:lpstr>
      <vt:lpstr>Классификация деятельности</vt:lpstr>
      <vt:lpstr>Классификация деятельности</vt:lpstr>
      <vt:lpstr>Классификация деятельности</vt:lpstr>
      <vt:lpstr>Творчество </vt:lpstr>
      <vt:lpstr>Вывод: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деятельности</dc:title>
  <dc:creator>admin</dc:creator>
  <cp:lastModifiedBy>admin</cp:lastModifiedBy>
  <cp:revision>32</cp:revision>
  <dcterms:created xsi:type="dcterms:W3CDTF">2012-10-15T15:49:15Z</dcterms:created>
  <dcterms:modified xsi:type="dcterms:W3CDTF">2012-11-07T14:50:21Z</dcterms:modified>
</cp:coreProperties>
</file>