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62" r:id="rId5"/>
    <p:sldId id="263" r:id="rId6"/>
    <p:sldId id="265" r:id="rId7"/>
    <p:sldId id="258" r:id="rId8"/>
    <p:sldId id="261" r:id="rId9"/>
    <p:sldId id="259" r:id="rId10"/>
    <p:sldId id="260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 по миграции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пропало безвести</c:v>
                </c:pt>
                <c:pt idx="1">
                  <c:v>создали семью</c:v>
                </c:pt>
                <c:pt idx="2">
                  <c:v>депортированы на родину</c:v>
                </c:pt>
                <c:pt idx="3">
                  <c:v>попали в трудовое рабство</c:v>
                </c:pt>
                <c:pt idx="4">
                  <c:v>вернулись на родину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5.0000000000000044E-2</c:v>
                </c:pt>
                <c:pt idx="2">
                  <c:v>0.25</c:v>
                </c:pt>
                <c:pt idx="3">
                  <c:v>7.0000000000000034E-2</c:v>
                </c:pt>
                <c:pt idx="4">
                  <c:v>0.53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18641B-3D62-4C81-8C1F-2EC37251DEBC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CBB4FA-86FA-4DB2-8016-A5C4E1D5D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1%D0%BA%D0%B2%D0%B0" TargetMode="External"/><Relationship Id="rId3" Type="http://schemas.openxmlformats.org/officeDocument/2006/relationships/hyperlink" Target="http://ru.wikipedia.org/wiki/%D0%93%D0%B0%D1%81%D1%82%D0%B0%D1%80%D0%B1%D0%B0%D0%B9%D1%82%D0%B5%D1%80" TargetMode="External"/><Relationship Id="rId7" Type="http://schemas.openxmlformats.org/officeDocument/2006/relationships/hyperlink" Target="http://ru.wikipedia.org/wiki/%D0%A1%D0%9D%D0%93" TargetMode="External"/><Relationship Id="rId2" Type="http://schemas.openxmlformats.org/officeDocument/2006/relationships/hyperlink" Target="http://ru.wikipedia.org/wiki/%D0%9D%D0%B5%D0%BC%D0%B5%D1%86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9C%D0%98" TargetMode="External"/><Relationship Id="rId5" Type="http://schemas.openxmlformats.org/officeDocument/2006/relationships/hyperlink" Target="http://ru.wikipedia.org/wiki/1990-%D0%B5" TargetMode="External"/><Relationship Id="rId4" Type="http://schemas.openxmlformats.org/officeDocument/2006/relationships/hyperlink" Target="http://ru.wikipedia.org/wiki/%D0%97%D0%B0%D0%B8%D0%BC%D1%81%D1%82%D0%B2%D0%BE%D0%B2%D0%B0%D0%BD%D0%B8%D0%B5" TargetMode="External"/><Relationship Id="rId9" Type="http://schemas.openxmlformats.org/officeDocument/2006/relationships/hyperlink" Target="http://ru.wikipedia.org/wiki/%D0%A1%D0%B0%D0%BD%D0%BA%D1%82-%D0%9F%D0%B5%D1%82%D0%B5%D1%80%D0%B1%D1%83%D1%80%D0%B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571109"/>
            <a:ext cx="853220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«Дорога в один конец….»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350100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Почти каждый пятый житель </a:t>
            </a:r>
            <a:r>
              <a:rPr lang="ru-RU" dirty="0" smtClean="0"/>
              <a:t>Казахстана </a:t>
            </a:r>
            <a:r>
              <a:rPr lang="ru-RU" dirty="0"/>
              <a:t>вынужден конкурировать за свое рабочее место с выходцами из республик Средней Азии.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Хвостовая часть автобус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4763135" cy="357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ередняя часть автобус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068960"/>
            <a:ext cx="4763135" cy="357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508104" y="47667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Передняя и задняя часть автобуса.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22108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в передней части автобуса еще есть сиденья и открываются окна,  то в задней части сиденья отсутствуют для большей наполняемости автобуса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ПП на Илек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4763135" cy="3242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20072" y="7647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КПП в Южном Казахстане</a:t>
            </a:r>
            <a:endParaRPr lang="ru-RU" dirty="0"/>
          </a:p>
        </p:txBody>
      </p:sp>
      <p:pic>
        <p:nvPicPr>
          <p:cNvPr id="6" name="Рисунок 5" descr="Автобус с гастарбайтерами прибыл в Москву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96952"/>
            <a:ext cx="4763135" cy="357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51520" y="4005064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Астана, </a:t>
            </a:r>
            <a:r>
              <a:rPr lang="ru-RU" dirty="0" err="1" smtClean="0"/>
              <a:t>гастарбайтеры</a:t>
            </a:r>
            <a:r>
              <a:rPr lang="ru-RU" dirty="0" smtClean="0"/>
              <a:t> на 5-е сутки добрались до места работы, но  все трудности еще впереди(поиск работы, столкновения с местным населением)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Актуальность работы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76470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Сегодня –это проблемная тема многих динамично развивающихся стран- слаборазвитых, аграрных стран ,  которые могут оплачивать достойно любой труд.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Цель исследования: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3488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Выявить причины миграции трудовых ресурсов из слаборазвитых стран, стран поставщиков мигрантов, юридическое обоснование приезда    принимающей стороны.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29217" y="332656"/>
            <a:ext cx="917321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Гастарба́йтер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 tooltip="Немецкий язык"/>
              </a:rPr>
              <a:t>нем.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de-DE" sz="3600" b="0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Gastarbeiter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дословно: гость-работник)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жаргонизм, 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обозначающий иностранца, работающего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временному найму.</a:t>
            </a:r>
            <a:r>
              <a:rPr kumimoji="0" lang="ru-RU" sz="3600" b="0" i="0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[1]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Слово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 tooltip="Заимствование"/>
              </a:rPr>
              <a:t>заимствовано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конце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tooltip="1990-е"/>
              </a:rPr>
              <a:t>1990-х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немецкого языка, получило широкое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распространение в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tooltip="СМИ"/>
              </a:rPr>
              <a:t>СМИ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территории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tooltip="СНГ"/>
              </a:rPr>
              <a:t>СНГ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сначала в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tooltip="Москва"/>
              </a:rPr>
              <a:t>Москве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Санкт-Петербург"/>
              </a:rPr>
              <a:t>Санкт-Петербурге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затем вошло </a:t>
            </a:r>
            <a:endParaRPr kumimoji="0" lang="en-US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разговорную русскую речь.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620688"/>
          <a:ext cx="5112567" cy="3378200"/>
        </p:xfrm>
        <a:graphic>
          <a:graphicData uri="http://schemas.openxmlformats.org/drawingml/2006/table">
            <a:tbl>
              <a:tblPr/>
              <a:tblGrid>
                <a:gridCol w="318901"/>
                <a:gridCol w="2396833"/>
                <a:gridCol w="2396833"/>
              </a:tblGrid>
              <a:tr h="499616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легальных и нелегальных мигрантов (примерно)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Узбекистан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Официально вьезжают от 50-60 трудовых мигрантов год, неофициально до 500 тыс мигрантов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Кыргызстан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Официально вьезжают на работу ок 50 тыс человек, неофициально до 300 тыс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Таджикистан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Официально приезжают на работу ок 10 тыс человек, неофициальные данные ок 300 тыс.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 10 тыс , неофициальные мигранты 250-300 тыс ежегодно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Афганистан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5-6 тыс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Около 10 тыс ежегодно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Европейские страны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</a:t>
                      </a:r>
                      <a:r>
                        <a:rPr lang="ru-RU" sz="1200" b="1" dirty="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ru-RU" sz="1200" b="1" dirty="0" err="1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332656"/>
            <a:ext cx="5616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Страны поставщики рабочей силы в Казахстан.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47664" y="4797152"/>
          <a:ext cx="6077585" cy="1778000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Сезон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Примерное количество мигрантов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Страны поставщик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1- 1,5 млн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Среднеазиатские государства Китай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425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млн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Среднеазиатские государства, Китай, Турция, Западная Европа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1000-2000 тыс человек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Турция, Россия, Западная Европа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Зима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1D1B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47664" y="4437112"/>
            <a:ext cx="33843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Миграция населения по сезонам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27584" y="548680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12776"/>
          <a:ext cx="7920880" cy="4672163"/>
        </p:xfrm>
        <a:graphic>
          <a:graphicData uri="http://schemas.openxmlformats.org/drawingml/2006/table">
            <a:tbl>
              <a:tblPr/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569243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«Составляют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ли вам конкуренцию трудовые мигранты из Средней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Азии»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Ответы, доля в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Все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Ежемесячный доход, тыс.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тенге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муж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жен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меньше 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25–35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35–45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больше 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9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Затрудняюсь ответить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 marT="121920" marB="121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7667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Соц. опрос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втобус с узбекскими гастарбайтерами движется в Москв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763135" cy="3147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Автобус-призра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068960"/>
            <a:ext cx="4763135" cy="357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292080" y="62068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Узбекские трудовые мигранты добираются  до места работы на автобусе.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789040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Добраться на самолете в соседнюю страны 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гастарбайтеров</a:t>
            </a:r>
            <a:r>
              <a:rPr lang="ru-RU" dirty="0" smtClean="0"/>
              <a:t> непозволительная роскошь, а на поезде не всегда можно пройти таможенный контроль, поэтому единственный выход двигаться только на автобусе не смотря на строгие запреты…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оловая в Ромитан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763135" cy="3509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Чайхана на Устюрт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996952"/>
            <a:ext cx="4763135" cy="3572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292080" y="47667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Столовая на пути следования в Казахстан. В пригороде Ташкента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аможенный досмотр на узбекско-казахской границ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3806190" cy="5082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72000" y="4046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Пограничный досмотр на Казахстанской границе.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25437C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378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11</cp:revision>
  <dcterms:created xsi:type="dcterms:W3CDTF">2013-04-21T14:55:34Z</dcterms:created>
  <dcterms:modified xsi:type="dcterms:W3CDTF">2013-04-22T14:38:02Z</dcterms:modified>
</cp:coreProperties>
</file>