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371"/>
    <a:srgbClr val="820A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C546C-1B4A-4096-AFD8-D7A7B5502D2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14193-3635-48F2-93C5-F979AD9BDB77}">
      <dgm:prSet/>
      <dgm:spPr/>
      <dgm:t>
        <a:bodyPr/>
        <a:lstStyle/>
        <a:p>
          <a:r>
            <a:rPr lang="ru-RU" dirty="0" smtClean="0"/>
            <a:t>Авторитарные технологии</a:t>
          </a:r>
          <a:endParaRPr lang="ru-RU" dirty="0"/>
        </a:p>
      </dgm:t>
    </dgm:pt>
    <dgm:pt modelId="{5F1A63E4-3B00-4A5E-8CAD-551BBA397198}" type="parTrans" cxnId="{45A6CF94-E8F8-4B87-8AAD-A30F5A1EF840}">
      <dgm:prSet/>
      <dgm:spPr/>
      <dgm:t>
        <a:bodyPr/>
        <a:lstStyle/>
        <a:p>
          <a:endParaRPr lang="ru-RU"/>
        </a:p>
      </dgm:t>
    </dgm:pt>
    <dgm:pt modelId="{355E46DB-18B7-4613-9AC5-89BF83B204A4}" type="sibTrans" cxnId="{45A6CF94-E8F8-4B87-8AAD-A30F5A1EF840}">
      <dgm:prSet/>
      <dgm:spPr/>
      <dgm:t>
        <a:bodyPr/>
        <a:lstStyle/>
        <a:p>
          <a:endParaRPr lang="ru-RU"/>
        </a:p>
      </dgm:t>
    </dgm:pt>
    <dgm:pt modelId="{02F88B19-9EE9-4894-B7C3-035F658BDA7E}">
      <dgm:prSet/>
      <dgm:spPr/>
      <dgm:t>
        <a:bodyPr/>
        <a:lstStyle/>
        <a:p>
          <a:r>
            <a:rPr lang="ru-RU" dirty="0" smtClean="0"/>
            <a:t> педагог является «единоличным субъектом учебно-воспитательного процесса, а ученик есть лишь «объект», «винтик». </a:t>
          </a:r>
          <a:endParaRPr lang="ru-RU" dirty="0"/>
        </a:p>
      </dgm:t>
    </dgm:pt>
    <dgm:pt modelId="{DD996730-11F3-44FB-BC9B-456E6C01AB49}" type="parTrans" cxnId="{6BCCFE85-736E-4059-B817-75088A5954D9}">
      <dgm:prSet/>
      <dgm:spPr/>
    </dgm:pt>
    <dgm:pt modelId="{8D8E3A3A-C721-4B20-9E94-707E5388D1FF}" type="sibTrans" cxnId="{6BCCFE85-736E-4059-B817-75088A5954D9}">
      <dgm:prSet/>
      <dgm:spPr/>
    </dgm:pt>
    <dgm:pt modelId="{0E2040D7-4844-4AB9-9283-A2C5DFA3BDD6}" type="pres">
      <dgm:prSet presAssocID="{3C4C546C-1B4A-4096-AFD8-D7A7B5502D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9488E-3A6F-45AE-81B3-F6D4F5E21CFB}" type="pres">
      <dgm:prSet presAssocID="{81314193-3635-48F2-93C5-F979AD9BDB77}" presName="composite" presStyleCnt="0"/>
      <dgm:spPr/>
    </dgm:pt>
    <dgm:pt modelId="{9BFBA8EF-9CD1-4027-80CC-90AC3BEF98F4}" type="pres">
      <dgm:prSet presAssocID="{81314193-3635-48F2-93C5-F979AD9BDB7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E91E2-E04B-4F4F-8C5C-DB846BBA31CD}" type="pres">
      <dgm:prSet presAssocID="{81314193-3635-48F2-93C5-F979AD9BDB77}" presName="descendantText" presStyleLbl="alignAcc1" presStyleIdx="0" presStyleCnt="1" custLinFactNeighborX="-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81A8C9-81E5-4F31-9D1B-6B2F3A315E98}" type="presOf" srcId="{81314193-3635-48F2-93C5-F979AD9BDB77}" destId="{9BFBA8EF-9CD1-4027-80CC-90AC3BEF98F4}" srcOrd="0" destOrd="0" presId="urn:microsoft.com/office/officeart/2005/8/layout/chevron2"/>
    <dgm:cxn modelId="{35D3D956-F748-4CB3-8C24-062FC3A9659B}" type="presOf" srcId="{3C4C546C-1B4A-4096-AFD8-D7A7B5502D2A}" destId="{0E2040D7-4844-4AB9-9283-A2C5DFA3BDD6}" srcOrd="0" destOrd="0" presId="urn:microsoft.com/office/officeart/2005/8/layout/chevron2"/>
    <dgm:cxn modelId="{45A6CF94-E8F8-4B87-8AAD-A30F5A1EF840}" srcId="{3C4C546C-1B4A-4096-AFD8-D7A7B5502D2A}" destId="{81314193-3635-48F2-93C5-F979AD9BDB77}" srcOrd="0" destOrd="0" parTransId="{5F1A63E4-3B00-4A5E-8CAD-551BBA397198}" sibTransId="{355E46DB-18B7-4613-9AC5-89BF83B204A4}"/>
    <dgm:cxn modelId="{6BCCFE85-736E-4059-B817-75088A5954D9}" srcId="{81314193-3635-48F2-93C5-F979AD9BDB77}" destId="{02F88B19-9EE9-4894-B7C3-035F658BDA7E}" srcOrd="0" destOrd="0" parTransId="{DD996730-11F3-44FB-BC9B-456E6C01AB49}" sibTransId="{8D8E3A3A-C721-4B20-9E94-707E5388D1FF}"/>
    <dgm:cxn modelId="{663FB912-2F5F-4170-9289-67E15803F346}" type="presOf" srcId="{02F88B19-9EE9-4894-B7C3-035F658BDA7E}" destId="{114E91E2-E04B-4F4F-8C5C-DB846BBA31CD}" srcOrd="0" destOrd="0" presId="urn:microsoft.com/office/officeart/2005/8/layout/chevron2"/>
    <dgm:cxn modelId="{406320AD-F3B8-43C1-AC9C-26B29565BFC0}" type="presParOf" srcId="{0E2040D7-4844-4AB9-9283-A2C5DFA3BDD6}" destId="{C059488E-3A6F-45AE-81B3-F6D4F5E21CFB}" srcOrd="0" destOrd="0" presId="urn:microsoft.com/office/officeart/2005/8/layout/chevron2"/>
    <dgm:cxn modelId="{FC91B9D2-9BA9-4392-997B-825B8FA54C7D}" type="presParOf" srcId="{C059488E-3A6F-45AE-81B3-F6D4F5E21CFB}" destId="{9BFBA8EF-9CD1-4027-80CC-90AC3BEF98F4}" srcOrd="0" destOrd="0" presId="urn:microsoft.com/office/officeart/2005/8/layout/chevron2"/>
    <dgm:cxn modelId="{FF326001-F4C2-45E8-8DCE-EFE260B4615E}" type="presParOf" srcId="{C059488E-3A6F-45AE-81B3-F6D4F5E21CFB}" destId="{114E91E2-E04B-4F4F-8C5C-DB846BBA31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FB068-7C0C-458A-A7A9-25801E90A96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9E1382-3A27-4A23-88DA-36A31CE871B9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Личностно-ориентированные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C9FFAF2E-A226-4BA0-80E1-55583D81CBFD}" type="parTrans" cxnId="{0958D837-4826-4AFC-81A1-68559024001D}">
      <dgm:prSet/>
      <dgm:spPr/>
      <dgm:t>
        <a:bodyPr/>
        <a:lstStyle/>
        <a:p>
          <a:endParaRPr lang="ru-RU"/>
        </a:p>
      </dgm:t>
    </dgm:pt>
    <dgm:pt modelId="{55D0AD2B-AE08-4967-8CD9-7CFA5A234DDE}" type="sibTrans" cxnId="{0958D837-4826-4AFC-81A1-68559024001D}">
      <dgm:prSet/>
      <dgm:spPr/>
      <dgm:t>
        <a:bodyPr/>
        <a:lstStyle/>
        <a:p>
          <a:endParaRPr lang="ru-RU"/>
        </a:p>
      </dgm:t>
    </dgm:pt>
    <dgm:pt modelId="{6FCA6B6A-D20C-4F17-B828-A24DC005E931}">
      <dgm:prSet phldrT="[Текст]" custT="1"/>
      <dgm:spPr/>
      <dgm:t>
        <a:bodyPr/>
        <a:lstStyle/>
        <a:p>
          <a:r>
            <a:rPr lang="ru-RU" sz="2000" b="1" dirty="0" smtClean="0"/>
            <a:t>в центр всей школьной образовательной системы личность ребенка, </a:t>
          </a:r>
          <a:endParaRPr lang="ru-RU" sz="2000" b="1" dirty="0"/>
        </a:p>
      </dgm:t>
    </dgm:pt>
    <dgm:pt modelId="{13A6C83E-B80C-4490-A976-A4CEA1C78671}" type="parTrans" cxnId="{DFC74336-2EB8-4169-B1C4-C86BCA7312F2}">
      <dgm:prSet/>
      <dgm:spPr/>
      <dgm:t>
        <a:bodyPr/>
        <a:lstStyle/>
        <a:p>
          <a:endParaRPr lang="ru-RU"/>
        </a:p>
      </dgm:t>
    </dgm:pt>
    <dgm:pt modelId="{271994B0-9699-4A93-9E4F-8C9BDCAF5233}" type="sibTrans" cxnId="{DFC74336-2EB8-4169-B1C4-C86BCA7312F2}">
      <dgm:prSet/>
      <dgm:spPr/>
      <dgm:t>
        <a:bodyPr/>
        <a:lstStyle/>
        <a:p>
          <a:endParaRPr lang="ru-RU"/>
        </a:p>
      </dgm:t>
    </dgm:pt>
    <dgm:pt modelId="{F3EB758E-2248-4D43-9675-7FDEDE04A018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ru-RU" b="1" dirty="0" smtClean="0">
              <a:solidFill>
                <a:schemeClr val="accent5">
                  <a:lumMod val="50000"/>
                </a:schemeClr>
              </a:solidFill>
            </a:rPr>
            <a:t>Технологии сотрудничества</a:t>
          </a: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E4B3968A-293F-463E-BEE2-8764DA443026}" type="parTrans" cxnId="{16BD23D0-DD3A-4117-9F90-B43BB48DF016}">
      <dgm:prSet/>
      <dgm:spPr/>
      <dgm:t>
        <a:bodyPr/>
        <a:lstStyle/>
        <a:p>
          <a:endParaRPr lang="ru-RU"/>
        </a:p>
      </dgm:t>
    </dgm:pt>
    <dgm:pt modelId="{31672439-F078-47E8-9AF0-35C07137E2E6}" type="sibTrans" cxnId="{16BD23D0-DD3A-4117-9F90-B43BB48DF016}">
      <dgm:prSet/>
      <dgm:spPr/>
      <dgm:t>
        <a:bodyPr/>
        <a:lstStyle/>
        <a:p>
          <a:endParaRPr lang="ru-RU"/>
        </a:p>
      </dgm:t>
    </dgm:pt>
    <dgm:pt modelId="{6BCDC403-90B9-4D57-B70A-5477776BDEA6}">
      <dgm:prSet phldrT="[Текст]"/>
      <dgm:spPr/>
      <dgm:t>
        <a:bodyPr/>
        <a:lstStyle/>
        <a:p>
          <a:r>
            <a:rPr lang="ru-RU" b="1" dirty="0" smtClean="0"/>
            <a:t>демократизм, равенство, партнерство в </a:t>
          </a:r>
          <a:r>
            <a:rPr lang="ru-RU" b="1" dirty="0" err="1" smtClean="0"/>
            <a:t>субъект-субъектных</a:t>
          </a:r>
          <a:r>
            <a:rPr lang="ru-RU" b="1" dirty="0" smtClean="0"/>
            <a:t> отношениях педагога и ребенка. Учитель и учащиеся совместно вырабатывают цели, содержание, дают оценки, находясь в состоянии сотрудничества, сотворчества.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3676CAB-3D92-4406-BFA3-D72C80899926}" type="parTrans" cxnId="{FF18E538-B0D9-4183-9152-1739463DE4B8}">
      <dgm:prSet/>
      <dgm:spPr/>
      <dgm:t>
        <a:bodyPr/>
        <a:lstStyle/>
        <a:p>
          <a:endParaRPr lang="ru-RU"/>
        </a:p>
      </dgm:t>
    </dgm:pt>
    <dgm:pt modelId="{DB712E76-44C7-4BB8-87E8-3545F0447816}" type="sibTrans" cxnId="{FF18E538-B0D9-4183-9152-1739463DE4B8}">
      <dgm:prSet/>
      <dgm:spPr/>
      <dgm:t>
        <a:bodyPr/>
        <a:lstStyle/>
        <a:p>
          <a:endParaRPr lang="ru-RU"/>
        </a:p>
      </dgm:t>
    </dgm:pt>
    <dgm:pt modelId="{E1C4EDB1-92CB-4FA9-A9EB-B79364406FF2}" type="pres">
      <dgm:prSet presAssocID="{CFDFB068-7C0C-458A-A7A9-25801E90A9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F4F07B-D32B-4C90-9C7C-905E090C61E2}" type="pres">
      <dgm:prSet presAssocID="{6A9E1382-3A27-4A23-88DA-36A31CE871B9}" presName="composite" presStyleCnt="0"/>
      <dgm:spPr/>
    </dgm:pt>
    <dgm:pt modelId="{6D524C08-31B9-447D-AF5D-2B9D9DEDD859}" type="pres">
      <dgm:prSet presAssocID="{6A9E1382-3A27-4A23-88DA-36A31CE871B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FAD75-2F41-420A-9689-7559FAA576A8}" type="pres">
      <dgm:prSet presAssocID="{6A9E1382-3A27-4A23-88DA-36A31CE871B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A58DF-28C9-4C84-B86C-EF033E66C23F}" type="pres">
      <dgm:prSet presAssocID="{55D0AD2B-AE08-4967-8CD9-7CFA5A234DDE}" presName="sp" presStyleCnt="0"/>
      <dgm:spPr/>
    </dgm:pt>
    <dgm:pt modelId="{53138B92-1107-47B1-BB6B-B50821724625}" type="pres">
      <dgm:prSet presAssocID="{F3EB758E-2248-4D43-9675-7FDEDE04A018}" presName="composite" presStyleCnt="0"/>
      <dgm:spPr/>
    </dgm:pt>
    <dgm:pt modelId="{1C60CEA5-1BE8-4BDF-BF0C-297A9FA192D3}" type="pres">
      <dgm:prSet presAssocID="{F3EB758E-2248-4D43-9675-7FDEDE04A01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134AF-68F9-4288-BC37-2DD9BF8B5CF1}" type="pres">
      <dgm:prSet presAssocID="{F3EB758E-2248-4D43-9675-7FDEDE04A01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18E538-B0D9-4183-9152-1739463DE4B8}" srcId="{F3EB758E-2248-4D43-9675-7FDEDE04A018}" destId="{6BCDC403-90B9-4D57-B70A-5477776BDEA6}" srcOrd="0" destOrd="0" parTransId="{03676CAB-3D92-4406-BFA3-D72C80899926}" sibTransId="{DB712E76-44C7-4BB8-87E8-3545F0447816}"/>
    <dgm:cxn modelId="{481FE108-5E71-4B48-8F3E-02AD69DFE4FA}" type="presOf" srcId="{F3EB758E-2248-4D43-9675-7FDEDE04A018}" destId="{1C60CEA5-1BE8-4BDF-BF0C-297A9FA192D3}" srcOrd="0" destOrd="0" presId="urn:microsoft.com/office/officeart/2005/8/layout/chevron2"/>
    <dgm:cxn modelId="{16BD23D0-DD3A-4117-9F90-B43BB48DF016}" srcId="{CFDFB068-7C0C-458A-A7A9-25801E90A967}" destId="{F3EB758E-2248-4D43-9675-7FDEDE04A018}" srcOrd="1" destOrd="0" parTransId="{E4B3968A-293F-463E-BEE2-8764DA443026}" sibTransId="{31672439-F078-47E8-9AF0-35C07137E2E6}"/>
    <dgm:cxn modelId="{70C3775F-CAC7-46EF-BAE2-57D027A154A6}" type="presOf" srcId="{6BCDC403-90B9-4D57-B70A-5477776BDEA6}" destId="{1D4134AF-68F9-4288-BC37-2DD9BF8B5CF1}" srcOrd="0" destOrd="0" presId="urn:microsoft.com/office/officeart/2005/8/layout/chevron2"/>
    <dgm:cxn modelId="{6E8D2D20-BDE0-4344-99E4-AE8287AAAA56}" type="presOf" srcId="{CFDFB068-7C0C-458A-A7A9-25801E90A967}" destId="{E1C4EDB1-92CB-4FA9-A9EB-B79364406FF2}" srcOrd="0" destOrd="0" presId="urn:microsoft.com/office/officeart/2005/8/layout/chevron2"/>
    <dgm:cxn modelId="{0958D837-4826-4AFC-81A1-68559024001D}" srcId="{CFDFB068-7C0C-458A-A7A9-25801E90A967}" destId="{6A9E1382-3A27-4A23-88DA-36A31CE871B9}" srcOrd="0" destOrd="0" parTransId="{C9FFAF2E-A226-4BA0-80E1-55583D81CBFD}" sibTransId="{55D0AD2B-AE08-4967-8CD9-7CFA5A234DDE}"/>
    <dgm:cxn modelId="{5DC59447-2311-46DC-B2D7-0BBAF3CC71B5}" type="presOf" srcId="{6A9E1382-3A27-4A23-88DA-36A31CE871B9}" destId="{6D524C08-31B9-447D-AF5D-2B9D9DEDD859}" srcOrd="0" destOrd="0" presId="urn:microsoft.com/office/officeart/2005/8/layout/chevron2"/>
    <dgm:cxn modelId="{DFC74336-2EB8-4169-B1C4-C86BCA7312F2}" srcId="{6A9E1382-3A27-4A23-88DA-36A31CE871B9}" destId="{6FCA6B6A-D20C-4F17-B828-A24DC005E931}" srcOrd="0" destOrd="0" parTransId="{13A6C83E-B80C-4490-A976-A4CEA1C78671}" sibTransId="{271994B0-9699-4A93-9E4F-8C9BDCAF5233}"/>
    <dgm:cxn modelId="{B4CAC191-78EA-4B33-BEED-48D7FABDF2C0}" type="presOf" srcId="{6FCA6B6A-D20C-4F17-B828-A24DC005E931}" destId="{F92FAD75-2F41-420A-9689-7559FAA576A8}" srcOrd="0" destOrd="0" presId="urn:microsoft.com/office/officeart/2005/8/layout/chevron2"/>
    <dgm:cxn modelId="{1910ECEC-BDC3-483D-AC86-7F07BED694E8}" type="presParOf" srcId="{E1C4EDB1-92CB-4FA9-A9EB-B79364406FF2}" destId="{28F4F07B-D32B-4C90-9C7C-905E090C61E2}" srcOrd="0" destOrd="0" presId="urn:microsoft.com/office/officeart/2005/8/layout/chevron2"/>
    <dgm:cxn modelId="{DB4970FE-40E9-4460-8DBE-9A9CD8734076}" type="presParOf" srcId="{28F4F07B-D32B-4C90-9C7C-905E090C61E2}" destId="{6D524C08-31B9-447D-AF5D-2B9D9DEDD859}" srcOrd="0" destOrd="0" presId="urn:microsoft.com/office/officeart/2005/8/layout/chevron2"/>
    <dgm:cxn modelId="{023536BD-28A0-4095-85D2-93A278134192}" type="presParOf" srcId="{28F4F07B-D32B-4C90-9C7C-905E090C61E2}" destId="{F92FAD75-2F41-420A-9689-7559FAA576A8}" srcOrd="1" destOrd="0" presId="urn:microsoft.com/office/officeart/2005/8/layout/chevron2"/>
    <dgm:cxn modelId="{39DB9BD8-AB14-48DF-BD9A-4CF13C68C8CC}" type="presParOf" srcId="{E1C4EDB1-92CB-4FA9-A9EB-B79364406FF2}" destId="{C14A58DF-28C9-4C84-B86C-EF033E66C23F}" srcOrd="1" destOrd="0" presId="urn:microsoft.com/office/officeart/2005/8/layout/chevron2"/>
    <dgm:cxn modelId="{DFF98BB2-1287-45FE-97C8-24F1F00871F8}" type="presParOf" srcId="{E1C4EDB1-92CB-4FA9-A9EB-B79364406FF2}" destId="{53138B92-1107-47B1-BB6B-B50821724625}" srcOrd="2" destOrd="0" presId="urn:microsoft.com/office/officeart/2005/8/layout/chevron2"/>
    <dgm:cxn modelId="{9BCEFA43-8502-45C0-875F-2F99247CD531}" type="presParOf" srcId="{53138B92-1107-47B1-BB6B-B50821724625}" destId="{1C60CEA5-1BE8-4BDF-BF0C-297A9FA192D3}" srcOrd="0" destOrd="0" presId="urn:microsoft.com/office/officeart/2005/8/layout/chevron2"/>
    <dgm:cxn modelId="{47B2ED71-B694-42DA-9A63-8269A939FC69}" type="presParOf" srcId="{53138B92-1107-47B1-BB6B-B50821724625}" destId="{1D4134AF-68F9-4288-BC37-2DD9BF8B5C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BA8EF-9CD1-4027-80CC-90AC3BEF98F4}">
      <dsp:nvSpPr>
        <dsp:cNvPr id="0" name=""/>
        <dsp:cNvSpPr/>
      </dsp:nvSpPr>
      <dsp:spPr>
        <a:xfrm rot="5400000">
          <a:off x="-678894" y="678894"/>
          <a:ext cx="4525962" cy="31681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Авторитарные технологии</a:t>
          </a:r>
          <a:endParaRPr lang="ru-RU" sz="3400" kern="1200" dirty="0"/>
        </a:p>
      </dsp:txBody>
      <dsp:txXfrm rot="5400000">
        <a:off x="-678894" y="678894"/>
        <a:ext cx="4525962" cy="3168173"/>
      </dsp:txXfrm>
    </dsp:sp>
    <dsp:sp modelId="{114E91E2-E04B-4F4F-8C5C-DB846BBA31CD}">
      <dsp:nvSpPr>
        <dsp:cNvPr id="0" name=""/>
        <dsp:cNvSpPr/>
      </dsp:nvSpPr>
      <dsp:spPr>
        <a:xfrm rot="5400000">
          <a:off x="4203046" y="-1059775"/>
          <a:ext cx="2941875" cy="50614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 педагог является «единоличным субъектом учебно-воспитательного процесса, а ученик есть лишь «объект», «винтик». </a:t>
          </a:r>
          <a:endParaRPr lang="ru-RU" sz="2700" kern="1200" dirty="0"/>
        </a:p>
      </dsp:txBody>
      <dsp:txXfrm rot="5400000">
        <a:off x="4203046" y="-1059775"/>
        <a:ext cx="2941875" cy="50614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524C08-31B9-447D-AF5D-2B9D9DEDD859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4">
                  <a:lumMod val="50000"/>
                </a:schemeClr>
              </a:solidFill>
            </a:rPr>
            <a:t>Личностно-ориентированные</a:t>
          </a:r>
          <a:endParaRPr lang="ru-RU" sz="1400" b="1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360662" y="361516"/>
        <a:ext cx="2404417" cy="1683092"/>
      </dsp:txXfrm>
    </dsp:sp>
    <dsp:sp modelId="{F92FAD75-2F41-420A-9689-7559FAA576A8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 центр всей школьной образовательной системы личность ребенка, </a:t>
          </a:r>
          <a:endParaRPr lang="ru-RU" sz="2000" b="1" kern="1200" dirty="0"/>
        </a:p>
      </dsp:txBody>
      <dsp:txXfrm rot="5400000">
        <a:off x="4174910" y="-2490964"/>
        <a:ext cx="1562871" cy="6546507"/>
      </dsp:txXfrm>
    </dsp:sp>
    <dsp:sp modelId="{1C60CEA5-1BE8-4BDF-BF0C-297A9FA192D3}">
      <dsp:nvSpPr>
        <dsp:cNvPr id="0" name=""/>
        <dsp:cNvSpPr/>
      </dsp:nvSpPr>
      <dsp:spPr>
        <a:xfrm rot="5400000">
          <a:off x="-360662" y="2481353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</a:rPr>
            <a:t>Технологии сотрудничества</a:t>
          </a:r>
          <a:endParaRPr lang="ru-RU" sz="1400" b="1" kern="1200" dirty="0">
            <a:solidFill>
              <a:schemeClr val="accent5">
                <a:lumMod val="50000"/>
              </a:schemeClr>
            </a:solidFill>
          </a:endParaRPr>
        </a:p>
      </dsp:txBody>
      <dsp:txXfrm rot="5400000">
        <a:off x="-360662" y="2481353"/>
        <a:ext cx="2404417" cy="1683092"/>
      </dsp:txXfrm>
    </dsp:sp>
    <dsp:sp modelId="{1D4134AF-68F9-4288-BC37-2DD9BF8B5CF1}">
      <dsp:nvSpPr>
        <dsp:cNvPr id="0" name=""/>
        <dsp:cNvSpPr/>
      </dsp:nvSpPr>
      <dsp:spPr>
        <a:xfrm rot="5400000">
          <a:off x="4174910" y="-371127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демократизм, равенство, партнерство в </a:t>
          </a:r>
          <a:r>
            <a:rPr lang="ru-RU" sz="1500" b="1" kern="1200" dirty="0" err="1" smtClean="0"/>
            <a:t>субъект-субъектных</a:t>
          </a:r>
          <a:r>
            <a:rPr lang="ru-RU" sz="1500" b="1" kern="1200" dirty="0" smtClean="0"/>
            <a:t> отношениях педагога и ребенка. Учитель и учащиеся совместно вырабатывают цели, содержание, дают оценки, находясь в состоянии сотрудничества, сотворчества. </a:t>
          </a: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500" kern="1200" dirty="0"/>
        </a:p>
      </dsp:txBody>
      <dsp:txXfrm rot="5400000">
        <a:off x="4174910" y="-371127"/>
        <a:ext cx="1562871" cy="654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05F821-A0DC-448D-82AD-275B943B2CF6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52C306-2E62-45E2-95FE-6062901523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Современные педагогические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технологии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</a:t>
            </a:r>
          </a:p>
          <a:p>
            <a:pPr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Выступление учителя  математики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Репп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Галины Рафаиловны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    Научно – теоретический семинар по теме :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929066"/>
            <a:ext cx="8258204" cy="20782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Помочь учителю в решении этой непростой задачи может сочетание традиционных методов обучения и современных информационных технологий.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511552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820A15"/>
                </a:solidFill>
                <a:effectLst/>
              </a:rPr>
              <a:t>       Необходимо научить  ребенка осваивать, преобразовывать и использовать в практической деятельности огромные массивы информации.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5C4371"/>
                </a:solidFill>
                <a:effectLst/>
              </a:rPr>
              <a:t>       Очень важно организовать процесс обучения так, чтобы ребенок активно, с интересом и увлечением работал на уроке, </a:t>
            </a:r>
            <a:r>
              <a:rPr lang="ru-RU" sz="2400" u="sng" dirty="0" smtClean="0">
                <a:solidFill>
                  <a:srgbClr val="5C4371"/>
                </a:solidFill>
                <a:effectLst/>
              </a:rPr>
              <a:t>видел плоды своего труда и мог их оценить.</a:t>
            </a:r>
            <a:endParaRPr lang="ru-RU" sz="2400" u="sng" dirty="0">
              <a:solidFill>
                <a:srgbClr val="5C437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Что такое     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«педагогическая           технология» ?</a:t>
            </a:r>
            <a:endParaRPr lang="ru-RU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понятие «педагогическая технология» соотносится в отечественной педагогике 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процессами обучения и воспитания,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совокупность психолого-педагогических установок, определяющих специальный набор и компоновку форм, методов, способов, приемов обучения, воспитательных средств;  организационно-методический инструментарий педагогического процесса. (Б.Т.Лихачев)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</a:t>
            </a:r>
          </a:p>
          <a:p>
            <a:pPr>
              <a:buNone/>
            </a:pPr>
            <a:r>
              <a:rPr lang="ru-RU" dirty="0" smtClean="0"/>
              <a:t>      (М.В.Кларин)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а) концептуальная основа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б) содержательная часть обучения</a:t>
            </a:r>
            <a:r>
              <a:rPr lang="ru-RU" sz="2400" b="1" dirty="0" smtClean="0"/>
              <a:t>: </a:t>
            </a:r>
          </a:p>
          <a:p>
            <a:pPr>
              <a:buNone/>
            </a:pPr>
            <a:r>
              <a:rPr lang="ru-RU" sz="2000" b="1" dirty="0" smtClean="0"/>
              <a:t>• цели обучения — общие и конкретные; </a:t>
            </a:r>
          </a:p>
          <a:p>
            <a:pPr>
              <a:buNone/>
            </a:pPr>
            <a:r>
              <a:rPr lang="ru-RU" sz="2000" b="1" dirty="0" smtClean="0"/>
              <a:t>• содержание учебного материала; </a:t>
            </a:r>
          </a:p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в) процессуальная часть — технологический процесс: </a:t>
            </a:r>
          </a:p>
          <a:p>
            <a:pPr>
              <a:buNone/>
            </a:pPr>
            <a:r>
              <a:rPr lang="ru-RU" sz="2000" b="1" dirty="0" smtClean="0"/>
              <a:t>• организация учебного процесса; </a:t>
            </a:r>
          </a:p>
          <a:p>
            <a:pPr>
              <a:buNone/>
            </a:pPr>
            <a:r>
              <a:rPr lang="ru-RU" sz="2000" b="1" dirty="0" smtClean="0"/>
              <a:t>• методы и формы учебной деятельности школьников; </a:t>
            </a:r>
          </a:p>
          <a:p>
            <a:pPr>
              <a:buNone/>
            </a:pPr>
            <a:r>
              <a:rPr lang="ru-RU" sz="2000" b="1" dirty="0" smtClean="0"/>
              <a:t>• методы и формы работы учителя; </a:t>
            </a:r>
          </a:p>
          <a:p>
            <a:pPr>
              <a:buNone/>
            </a:pPr>
            <a:r>
              <a:rPr lang="ru-RU" sz="2000" b="1" dirty="0" smtClean="0"/>
              <a:t>• деятельность учителя по управлению процессом усвоения материала; </a:t>
            </a:r>
          </a:p>
          <a:p>
            <a:pPr>
              <a:buNone/>
            </a:pPr>
            <a:r>
              <a:rPr lang="ru-RU" sz="2000" b="1" dirty="0" smtClean="0"/>
              <a:t>• диагностика учебного процесса.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</a:rPr>
              <a:t>Основные структурные составляющие педагогической технологии: </a:t>
            </a:r>
            <a:endParaRPr lang="ru-RU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Классификация педагогических технологий </a:t>
            </a:r>
            <a:endParaRPr lang="ru-RU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Классификация педагогических технологий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Любая педагогическая технология - это </a:t>
            </a: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информационная технология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так как основу технологического процесса обучения составляет получение и преобразование  информации.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Компьютерные (новые информационные) технологии обучения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- это процесс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подготовки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передачи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информации обучаемому, средством осуществления которых является компьютер.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Информационно – коммуникационные 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учителя: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       источник учебной информации; </a:t>
            </a:r>
          </a:p>
          <a:p>
            <a:pPr>
              <a:buNone/>
            </a:pPr>
            <a:r>
              <a:rPr lang="ru-RU" dirty="0" smtClean="0"/>
              <a:t>       наглядное пособие; </a:t>
            </a:r>
          </a:p>
          <a:p>
            <a:pPr>
              <a:buNone/>
            </a:pPr>
            <a:r>
              <a:rPr lang="ru-RU" dirty="0" smtClean="0"/>
              <a:t>       тренажер; </a:t>
            </a:r>
          </a:p>
          <a:p>
            <a:pPr>
              <a:buNone/>
            </a:pPr>
            <a:r>
              <a:rPr lang="ru-RU" dirty="0" smtClean="0"/>
              <a:t>       средство диагностики и контроля.</a:t>
            </a:r>
          </a:p>
          <a:p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рабочего инструмента: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       средство подготовки текстов, их хранение; </a:t>
            </a:r>
          </a:p>
          <a:p>
            <a:pPr>
              <a:buNone/>
            </a:pPr>
            <a:r>
              <a:rPr lang="ru-RU" dirty="0" smtClean="0"/>
              <a:t>       графический редактор; </a:t>
            </a:r>
          </a:p>
          <a:p>
            <a:pPr>
              <a:buNone/>
            </a:pPr>
            <a:r>
              <a:rPr lang="ru-RU" dirty="0" smtClean="0"/>
              <a:t>       средство подготовки выступлений; </a:t>
            </a:r>
          </a:p>
          <a:p>
            <a:pPr>
              <a:buNone/>
            </a:pPr>
            <a:r>
              <a:rPr lang="ru-RU" dirty="0" smtClean="0"/>
              <a:t>       вычислительная машина больших     возможностей.</a:t>
            </a:r>
          </a:p>
          <a:p>
            <a:pPr>
              <a:buNone/>
            </a:pPr>
            <a:r>
              <a:rPr lang="ru-RU" dirty="0" smtClean="0"/>
              <a:t>       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chemeClr val="accent1">
                    <a:lumMod val="50000"/>
                  </a:schemeClr>
                </a:solidFill>
              </a:rPr>
              <a:t>Компьютер выполняет следующие функции: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индивидуализация обучения;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интенсификация самостоятельной работы учащихся;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  рост объема выполненных на уроке заданий;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расширение информационных потоков при использовании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Internet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повышение мотивации и познавательной активности за счет разнообразия форм работы.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Преимущества использования ИКТ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16890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500" dirty="0" smtClean="0"/>
              <a:t> </a:t>
            </a: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1.  Нет компьютера в домашнем пользовании многих учащихся и учителей.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2. У учителей недостаточно времени для подготовки к уроку, на котором используются компьютеры.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3. Недостаточная компьютерная грамотность учителя.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4. В рабочем графике учителей не отведено время для исследования возможностей Интернет.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5. Сложно интегрировать компьютер в поурочную структуру занятий.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6.      Не хватает компьютерного времени на всех.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7.      При недостаточной мотивации к работе учащиеся часто отвлекаются на игры, музыку, проверку характеристик ПК и т.п.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8.  Существует вероятность, что, увлекшись применением ИКТ на уроках, учитель перейдет от развивающего обучения к наглядно-иллюстративным методам.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</a:rPr>
              <a:t>Существующие недостатки и проблемы применения ИКТ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326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Научно – теоретический семинар по теме :</vt:lpstr>
      <vt:lpstr>Что такое      «педагогическая           технология» ?</vt:lpstr>
      <vt:lpstr>Основные структурные составляющие педагогической технологии: </vt:lpstr>
      <vt:lpstr>Классификация педагогических технологий </vt:lpstr>
      <vt:lpstr>Классификация педагогических технологий </vt:lpstr>
      <vt:lpstr>Информационно – коммуникационные технологии</vt:lpstr>
      <vt:lpstr>Компьютер выполняет следующие функции: </vt:lpstr>
      <vt:lpstr>Преимущества использования ИКТ</vt:lpstr>
      <vt:lpstr>Существующие недостатки и проблемы применения ИКТ </vt:lpstr>
      <vt:lpstr>       Необходимо научить  ребенка осваивать, преобразовывать и использовать в практической деятельности огромные массивы информации.                 Очень важно организовать процесс обучения так, чтобы ребенок активно, с интересом и увлечением работал на уроке, видел плоды своего труда и мог их оценить.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Научно – теоретический семинар</dc:title>
  <dc:creator>ученик</dc:creator>
  <cp:lastModifiedBy>Пользователь</cp:lastModifiedBy>
  <cp:revision>16</cp:revision>
  <dcterms:created xsi:type="dcterms:W3CDTF">2011-04-09T09:49:36Z</dcterms:created>
  <dcterms:modified xsi:type="dcterms:W3CDTF">2013-02-20T14:47:17Z</dcterms:modified>
</cp:coreProperties>
</file>