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custShowLst>
    <p:custShow name="Произвольный показ 1" id="0">
      <p:sldLst>
        <p:sld r:id="rId2"/>
        <p:sld r:id="rId3"/>
        <p:sld r:id="rId4"/>
        <p:sld r:id="rId5"/>
        <p:sld r:id="rId6"/>
        <p:sld r:id="rId7"/>
        <p:sld r:id="rId8"/>
        <p:sld r:id="rId9"/>
        <p:sld r:id="rId10"/>
        <p:sld r:id="rId11"/>
        <p:sld r:id="rId12"/>
        <p:sld r:id="rId13"/>
        <p:sld r:id="rId14"/>
        <p:sld r:id="rId15"/>
        <p:sld r:id="rId16"/>
        <p:sld r:id="rId17"/>
        <p:sld r:id="rId18"/>
      </p:sldLst>
    </p:custShow>
  </p:custShow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7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BEFB48-637E-45EA-8011-2B23FA52A70A}" type="datetimeFigureOut">
              <a:rPr lang="ru-RU" smtClean="0"/>
              <a:pPr/>
              <a:t>19.04.2012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FFCCB-B220-4A80-8017-4B390E50586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A79FFCCB-B220-4A80-8017-4B390E505867}"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79FFCCB-B220-4A80-8017-4B390E505867}"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19.04.2012</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19.04.2012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5B106E36-FD25-4E2D-B0AA-010F637433A0}" type="datetimeFigureOut">
              <a:rPr lang="ru-RU" smtClean="0"/>
              <a:pPr/>
              <a:t>19.04.2012</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B106E36-FD25-4E2D-B0AA-010F637433A0}" type="datetimeFigureOut">
              <a:rPr lang="ru-RU" smtClean="0"/>
              <a:pPr/>
              <a:t>19.04.2012</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urwiki.ru/wiki/index.php/%D0%A4%D0%B0%D0%B9%D0%BB:%D0%9F%D0%BE%D1%80%D1%82%D1%80%D0%B5%D1%82.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urwiki.ru/wiki/index.php/%D0%A4%D0%B0%D0%B9%D0%BB:%D0%A1%D0%BF%D0%B0%D1%811753%D0%B3..jpg"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surwiki.ru/wiki/index.php/%D0%A4%D0%B0%D0%B9%D0%BB:%D0%95%D0%BA%D0%B0%D1%82%D0%B5%D1%80%D0%B8%D0%BD%D0%B0_2.jpg" TargetMode="Externa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surwiki.ru/wiki/index.php/%D0%A4%D0%B0%D0%B9%D0%BB:%D0%A8%D1%83%D0%B2%D0%B0%D0%BB%D0%BE%D0%B2.jpg"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surwiki.ru/wiki/index.php/%D0%A4%D0%B0%D0%B9%D0%BB:%D0%9F%D0%B5%D1%82%D1%803.jpg"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surwiki.ru/wiki/index.php/%D0%A4%D0%B0%D0%B9%D0%BB:%D0%90%D0%BF%D0%BE%D1%81%D1%82%D0%BE%D0%BB_%D0%BF%D0%B5%D1%82%D1%80.jpg"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surwiki.ru/wiki/index.php/%D0%9C%D0%BE%D0%B7%D0%B0%D0%B8%D0%BA%D0%B0_%D0%B2_%D0%BD%D0%B0%D1%81%D0%BB%D0%B5%D0%B4%D0%B8%D0%B8_%D0%9C.%D0%92.%D0%9B%D0%BE%D0%BC%D0%BE%D0%BD%D0%BE%D1%81%D0%BE%D0%B2%D0%B0#.D0.97.D0.90.D0.9A.D0.9B.D0.AE.D0.A7.D0.95.D0.9D.D0.98.D0.95" TargetMode="External"/><Relationship Id="rId3" Type="http://schemas.openxmlformats.org/officeDocument/2006/relationships/hyperlink" Target="http://www.surwiki.ru/wiki/index.php/%D0%9C%D0%BE%D0%B7%D0%B0%D0%B8%D0%BA%D0%B0_%D0%B2_%D0%BD%D0%B0%D1%81%D0%BB%D0%B5%D0%B4%D0%B8%D0%B8_%D0%9C.%D0%92.%D0%9B%D0%BE%D0%BC%D0%BE%D0%BD%D0%BE%D1%81%D0%BE%D0%B2%D0%B0#.D0.98.D0.A1.D0.A2.D0.9E.D0.A0.D0.98.D0.AF__.D0.9C.D0.9E.D0.97.D0.90.D0.98.D0.9A.D0.98" TargetMode="External"/><Relationship Id="rId7" Type="http://schemas.openxmlformats.org/officeDocument/2006/relationships/hyperlink" Target="http://www.surwiki.ru/wiki/index.php/%D0%9C%D0%BE%D0%B7%D0%B0%D0%B8%D0%BA%D0%B0_%D0%B2_%D0%BD%D0%B0%D1%81%D0%BB%D0%B5%D0%B4%D0%B8%D0%B8_%D0%9C.%D0%92.%D0%9B%D0%BE%D0%BC%D0%BE%D0%BD%D0%BE%D1%81%D0%BE%D0%B2%D0%B0#.D0.9C.D0.9E.D0.97.D0.90.D0.98.D0.9A.D0.98_.D0.9C..D0.92..D0.9B.D0.9E.D0.9C.D0.9E.D0.9D.D0.9E.D0.A1.D0.9E.D0.92.D0.90" TargetMode="External"/><Relationship Id="rId2" Type="http://schemas.openxmlformats.org/officeDocument/2006/relationships/hyperlink" Target="http://www.surwiki.ru/wiki/index.php/%D0%9C%D0%BE%D0%B7%D0%B0%D0%B8%D0%BA%D0%B0_%D0%B2_%D0%BD%D0%B0%D1%81%D0%BB%D0%B5%D0%B4%D0%B8%D0%B8_%D0%9C.%D0%92.%D0%9B%D0%BE%D0%BC%D0%BE%D0%BD%D0%BE%D1%81%D0%BE%D0%B2%D0%B0#.D0.92.D0.A1.D0.A2.D0.A3.D0.9F.D0.9B.D0.95.D0.9D.D0.98.D0.95" TargetMode="External"/><Relationship Id="rId1" Type="http://schemas.openxmlformats.org/officeDocument/2006/relationships/slideLayout" Target="../slideLayouts/slideLayout2.xml"/><Relationship Id="rId6" Type="http://schemas.openxmlformats.org/officeDocument/2006/relationships/hyperlink" Target="http://www.surwiki.ru/wiki/index.php/%D0%9C%D0%BE%D0%B7%D0%B0%D0%B8%D0%BA%D0%B0_%D0%B2_%D0%BD%D0%B0%D1%81%D0%BB%D0%B5%D0%B4%D0%B8%D0%B8_%D0%9C.%D0%92.%D0%9B%D0%BE%D0%BC%D0%BE%D0%BD%D0%BE%D1%81%D0%BE%D0%B2%D0%B0#.D0.9F.D0.9E.D0.9B.D0.A2.D0.90.D0.92.D0.A1.D0.9A.D0.90.D0.AF__.D0.91.D0.90.D0.A2.D0.90.D0.9B.D0.98.D0.AF" TargetMode="External"/><Relationship Id="rId5" Type="http://schemas.openxmlformats.org/officeDocument/2006/relationships/hyperlink" Target="http://www.surwiki.ru/wiki/index.php/%D0%9C%D0%BE%D0%B7%D0%B0%D0%B8%D0%BA%D0%B0_%D0%B2_%D0%BD%D0%B0%D1%81%D0%BB%D0%B5%D0%B4%D0%B8%D0%B8_%D0%9C.%D0%92.%D0%9B%D0%BE%D0%BC%D0%BE%D0%BD%D0%BE%D1%81%D0%BE%D0%B2%D0%B0#.D0.9F.D0.95.D0.A0.D0.92.D0.AB.D0.95__.D0.A5.D0.A3.D0.94.D0.9E.D0.96.D0.95.D0.A1.D0.A2.D0.92.D0.95.D0.9D.D0.9D.D0.AB.D0.95__.D0.A0.D0.90.D0.91.D0.9E.D0.A2.D0.AB" TargetMode="External"/><Relationship Id="rId4" Type="http://schemas.openxmlformats.org/officeDocument/2006/relationships/hyperlink" Target="http://www.surwiki.ru/wiki/index.php/%D0%9C%D0%BE%D0%B7%D0%B0%D0%B8%D0%BA%D0%B0_%D0%B2_%D0%BD%D0%B0%D1%81%D0%BB%D0%B5%D0%B4%D0%B8%D0%B8_%D0%9C.%D0%92.%D0%9B%D0%BE%D0%BC%D0%BE%D0%BD%D0%BE%D1%81%D0%BE%D0%B2%D0%B0#.D0.92.D0.9E.D0.97.D0.9D.D0.98.D0.9A.D0.9D.D0.9E.D0.92.D0.95.D0.9D.D0.98.D0.95_.D0.A3_.D0.9C..D0.92..D0.9B.D0.9E.D0.9C.D0.9E.D0.9D.D0.9E.D0.A1.D0.9E.D0.92.D0.90_.D0.98.D0.9D.D0.A2.D0.95.D0.A0.D0.95.D0.A1.D0.90__.D0.9A_.D0.9C.D0.9E.D0.97.D0.90.D0.98.D0.A7." TargetMode="External"/><Relationship Id="rId9" Type="http://schemas.openxmlformats.org/officeDocument/2006/relationships/hyperlink" Target="http://www.surwiki.ru/wiki/index.php/%D0%9C%D0%BE%D0%B7%D0%B0%D0%B8%D0%BA%D0%B0_%D0%B2_%D0%BD%D0%B0%D1%81%D0%BB%D0%B5%D0%B4%D0%B8%D0%B8_%D0%9C.%D0%92.%D0%9B%D0%BE%D0%BC%D0%BE%D0%BD%D0%BE%D1%81%D0%BE%D0%B2%D0%B0#.D0.A1.D0.9F.D0.98.D0.A1.D0.9E.D0.9A_.D0.98.D0.A1.D0.9F.D0.9E.D0.9B.D0.AC.D0.97.D0.9E.D0.92.D0.90.D0.9D.D0.9D.D0.9E.D0.99__.D0.9B.D0.98.D0.A2.D0.95.D0.A0.D0.90.D0.A2.D0.A3.D0.A0.D0.AB_.D0.98_.D0.9F.D0.A0.D0.98.D0.9B.D0.9E.D0.96.D0.95.D0.9D.D0.98.D0.A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yandex.ru/yandsearch?p=1&amp;text=%D0%BC%D0%BE%D0%B7%D0%B0%D0%B8%D0%BA%D0%B0&amp;img_url=light-for-heart.narod.ru/distort-taj-mosaic.jpg&amp;pos=22&amp;rpt=simag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rvm.su/images/articles/970.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temples.ru/private/f000002/002_0015342b.jp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urwiki.ru/wiki/index.php/%D0%A4%D0%B0%D0%B9%D0%BB:%D0%9F%D0%B5%D1%82%D1%80_1_1754_%D0%B3%D0%BE%D0%B4.jpg"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14290"/>
            <a:ext cx="8143932" cy="3929090"/>
          </a:xfrm>
        </p:spPr>
        <p:txBody>
          <a:bodyPr>
            <a:normAutofit/>
          </a:bodyPr>
          <a:lstStyle/>
          <a:p>
            <a:r>
              <a:rPr lang="ru-RU" sz="1600" dirty="0" smtClean="0"/>
              <a:t>Муниципальное общеобразовательное учреждение «Средняя Общеобразовательная Школа п. Нива Питерского района Саратовской области»</a:t>
            </a:r>
            <a:br>
              <a:rPr lang="ru-RU" sz="1600" dirty="0" smtClean="0"/>
            </a:br>
            <a:r>
              <a:rPr lang="ru-RU" dirty="0" smtClean="0"/>
              <a:t/>
            </a:r>
            <a:br>
              <a:rPr lang="ru-RU" dirty="0" smtClean="0"/>
            </a:br>
            <a:endParaRPr lang="ru-RU" dirty="0"/>
          </a:p>
        </p:txBody>
      </p:sp>
      <p:sp>
        <p:nvSpPr>
          <p:cNvPr id="3" name="Подзаголовок 2"/>
          <p:cNvSpPr>
            <a:spLocks noGrp="1"/>
          </p:cNvSpPr>
          <p:nvPr>
            <p:ph type="subTitle" idx="1"/>
          </p:nvPr>
        </p:nvSpPr>
        <p:spPr>
          <a:xfrm>
            <a:off x="1371600" y="5500702"/>
            <a:ext cx="6400800" cy="1071570"/>
          </a:xfrm>
        </p:spPr>
        <p:txBody>
          <a:bodyPr>
            <a:normAutofit fontScale="92500" lnSpcReduction="10000"/>
          </a:bodyPr>
          <a:lstStyle/>
          <a:p>
            <a:r>
              <a:rPr lang="ru-RU" sz="1600" b="1" dirty="0" smtClean="0">
                <a:solidFill>
                  <a:schemeClr val="bg1"/>
                </a:solidFill>
              </a:rPr>
              <a:t>Культурно – эстетическая секция</a:t>
            </a:r>
            <a:endParaRPr lang="ru-RU" sz="1600" dirty="0" smtClean="0">
              <a:solidFill>
                <a:schemeClr val="bg1"/>
              </a:solidFill>
            </a:endParaRPr>
          </a:p>
          <a:p>
            <a:r>
              <a:rPr lang="ru-RU" sz="1600" b="1" dirty="0" smtClean="0">
                <a:solidFill>
                  <a:schemeClr val="bg1"/>
                </a:solidFill>
              </a:rPr>
              <a:t>Подготовила:  Руденко Юлия Владимировна, учащаяся 7 класса МОУ «СОШ п. Нива»</a:t>
            </a:r>
            <a:endParaRPr lang="ru-RU" sz="1600" dirty="0" smtClean="0">
              <a:solidFill>
                <a:schemeClr val="bg1"/>
              </a:solidFill>
            </a:endParaRPr>
          </a:p>
          <a:p>
            <a:r>
              <a:rPr lang="ru-RU" sz="1600" b="1" dirty="0" smtClean="0">
                <a:solidFill>
                  <a:schemeClr val="bg1"/>
                </a:solidFill>
              </a:rPr>
              <a:t>Руководитель: </a:t>
            </a:r>
            <a:r>
              <a:rPr lang="ru-RU" sz="1600" b="1" dirty="0" err="1" smtClean="0">
                <a:solidFill>
                  <a:schemeClr val="bg1"/>
                </a:solidFill>
              </a:rPr>
              <a:t>Шушаева</a:t>
            </a:r>
            <a:r>
              <a:rPr lang="ru-RU" sz="1600" b="1" dirty="0" smtClean="0">
                <a:solidFill>
                  <a:schemeClr val="bg1"/>
                </a:solidFill>
              </a:rPr>
              <a:t> Наталья Александровна, учитель изобразительного искусства.</a:t>
            </a:r>
            <a:endParaRPr lang="ru-RU" sz="1600" dirty="0" smtClean="0">
              <a:solidFill>
                <a:schemeClr val="bg1"/>
              </a:solidFill>
            </a:endParaRPr>
          </a:p>
          <a:p>
            <a:endParaRPr lang="ru-RU" sz="1000" dirty="0"/>
          </a:p>
        </p:txBody>
      </p:sp>
      <p:pic>
        <p:nvPicPr>
          <p:cNvPr id="4" name="Рисунок 3" descr="http://www.surwiki.ru/wiki/images/b/be/%D0%9F%D0%BE%D1%80%D1%82%D1%80%D0%B5%D1%82.jpg">
            <a:hlinkClick r:id="rId2" tooltip="М.В.Ломоносов"/>
          </p:cNvPr>
          <p:cNvPicPr/>
          <p:nvPr/>
        </p:nvPicPr>
        <p:blipFill>
          <a:blip r:embed="rId3" cstate="print"/>
          <a:srcRect/>
          <a:stretch>
            <a:fillRect/>
          </a:stretch>
        </p:blipFill>
        <p:spPr bwMode="auto">
          <a:xfrm>
            <a:off x="6572264" y="3143248"/>
            <a:ext cx="1928825" cy="2071702"/>
          </a:xfrm>
          <a:prstGeom prst="rect">
            <a:avLst/>
          </a:prstGeom>
          <a:noFill/>
          <a:ln w="9525">
            <a:noFill/>
            <a:miter lim="800000"/>
            <a:headEnd/>
            <a:tailEnd/>
          </a:ln>
        </p:spPr>
      </p:pic>
      <p:sp>
        <p:nvSpPr>
          <p:cNvPr id="6" name="Прямоугольник 5"/>
          <p:cNvSpPr/>
          <p:nvPr/>
        </p:nvSpPr>
        <p:spPr>
          <a:xfrm rot="21343946">
            <a:off x="129466" y="1841035"/>
            <a:ext cx="8545285"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«Мозаика в наследии М. В. </a:t>
            </a:r>
            <a:r>
              <a:rPr lang="ru-RU"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Ломоосова</a:t>
            </a:r>
            <a:r>
              <a:rPr lang="ru-RU"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28736"/>
          </a:xfrm>
        </p:spPr>
        <p:txBody>
          <a:bodyPr>
            <a:normAutofit/>
          </a:bodyPr>
          <a:lstStyle/>
          <a:p>
            <a:r>
              <a:rPr lang="ru-RU" dirty="0" smtClean="0"/>
              <a:t> </a:t>
            </a:r>
            <a:br>
              <a:rPr lang="ru-RU" dirty="0" smtClean="0"/>
            </a:br>
            <a:endParaRPr lang="ru-RU" dirty="0"/>
          </a:p>
        </p:txBody>
      </p:sp>
      <p:sp>
        <p:nvSpPr>
          <p:cNvPr id="4" name="Текст 3"/>
          <p:cNvSpPr>
            <a:spLocks noGrp="1"/>
          </p:cNvSpPr>
          <p:nvPr>
            <p:ph type="body" sz="half" idx="2"/>
          </p:nvPr>
        </p:nvSpPr>
        <p:spPr/>
        <p:txBody>
          <a:bodyPr>
            <a:normAutofit fontScale="62500" lnSpcReduction="20000"/>
          </a:bodyPr>
          <a:lstStyle/>
          <a:p>
            <a:r>
              <a:rPr lang="ru-RU" b="1" dirty="0" smtClean="0"/>
              <a:t> «Полтавская баталия»</a:t>
            </a:r>
            <a:r>
              <a:rPr lang="ru-RU" dirty="0" smtClean="0"/>
              <a:t>— последняя работа, выполненная под руководством Ломоносова. Замысел учёного изготовить другую картину этой же серии — "Азовское взятие" остался неосуществлённым. В апреле 1764г. Ломоносов был единогласно избран членом Болонской Академии Наук. С его достижениями в области мозаичного искусства итальянских учёных познакомил М. И. Воронцов. Получив признание своих заслуг как незаурядного художника, Ломоносов был полон творческих планов и замыслов. Но напряжённая работа над "Полтавской баталией" наряду с огромной научной деятельностью в других областях окончательно подорвала его здоровье. Ломоносов сильно переживал за судьбу мозаичного дела в России. Тревога была не напрасной. Вскоре после смерти Ломоносова проект убранства Петропавловского собора был отвергнут. В 1768г. </a:t>
            </a:r>
            <a:r>
              <a:rPr lang="ru-RU" dirty="0" err="1" smtClean="0"/>
              <a:t>Усть-Рудицкая</a:t>
            </a:r>
            <a:r>
              <a:rPr lang="ru-RU" dirty="0" smtClean="0"/>
              <a:t> фабрика была закрыта. Запаса созданной на ней смальты хватило на год работы. Мозаичная мастерская формально продолжала существовать еще два десятилетия, но после 1769 г. в ней не было создано ни одной мозаичной картины, что объясняется отсутствием не только смальты, но и спроса на них ввиду высокой стоимости. За восемнадцать лет работы мозаичной мастерской Ломоносова в ней, согласно сохранившимся документам, было создано </a:t>
            </a:r>
            <a:r>
              <a:rPr lang="ru-RU" i="1" dirty="0" smtClean="0"/>
              <a:t>40 мозаичных картин</a:t>
            </a:r>
            <a:r>
              <a:rPr lang="ru-RU" dirty="0" smtClean="0"/>
              <a:t>, из которых до нашего времени </a:t>
            </a:r>
            <a:r>
              <a:rPr lang="ru-RU" i="1" dirty="0" smtClean="0"/>
              <a:t>сохранились только 23</a:t>
            </a:r>
            <a:r>
              <a:rPr lang="ru-RU" dirty="0" smtClean="0"/>
              <a:t> </a:t>
            </a:r>
          </a:p>
          <a:p>
            <a:endParaRPr lang="ru-RU" dirty="0"/>
          </a:p>
        </p:txBody>
      </p:sp>
      <p:sp>
        <p:nvSpPr>
          <p:cNvPr id="8" name="Прямоугольник 7"/>
          <p:cNvSpPr/>
          <p:nvPr/>
        </p:nvSpPr>
        <p:spPr>
          <a:xfrm rot="21370410">
            <a:off x="1026542" y="214290"/>
            <a:ext cx="7090916"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ПОЛТАВСКАЯ БАТАЛИЯ</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9" name="Содержимое 8" descr="http://lomonosovmv.ru/uploads/posts/2010-04/1271582266_6de4714d4cf0t.jpg"/>
          <p:cNvPicPr>
            <a:picLocks noGrp="1"/>
          </p:cNvPicPr>
          <p:nvPr>
            <p:ph idx="1"/>
          </p:nvPr>
        </p:nvPicPr>
        <p:blipFill>
          <a:blip r:embed="rId2" cstate="print"/>
          <a:srcRect/>
          <a:stretch>
            <a:fillRect/>
          </a:stretch>
        </p:blipFill>
        <p:spPr bwMode="auto">
          <a:xfrm>
            <a:off x="2822393" y="2010421"/>
            <a:ext cx="5872437" cy="4019358"/>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261" y="-111465"/>
            <a:ext cx="5951831" cy="1208368"/>
          </a:xfrm>
        </p:spPr>
        <p:txBody>
          <a:bodyPr>
            <a:normAutofit/>
          </a:bodyPr>
          <a:lstStyle/>
          <a:p>
            <a:r>
              <a:rPr lang="ru-RU" sz="3200" b="1" dirty="0" smtClean="0"/>
              <a:t>МОЗАИКИ М.В.ЛОМОНОСОВА</a:t>
            </a:r>
            <a:r>
              <a:rPr lang="ru-RU" sz="3200" dirty="0" smtClean="0"/>
              <a:t/>
            </a:r>
            <a:br>
              <a:rPr lang="ru-RU" sz="3200" dirty="0" smtClean="0"/>
            </a:br>
            <a:endParaRPr lang="ru-RU" sz="3200" dirty="0"/>
          </a:p>
        </p:txBody>
      </p:sp>
      <p:sp>
        <p:nvSpPr>
          <p:cNvPr id="4" name="Текст 3"/>
          <p:cNvSpPr>
            <a:spLocks noGrp="1"/>
          </p:cNvSpPr>
          <p:nvPr>
            <p:ph type="body" sz="half" idx="2"/>
          </p:nvPr>
        </p:nvSpPr>
        <p:spPr/>
        <p:txBody>
          <a:bodyPr/>
          <a:lstStyle/>
          <a:p>
            <a:r>
              <a:rPr lang="ru-RU" dirty="0" smtClean="0"/>
              <a:t>Первая, пробная мозаика Ломоносова очень декоративна и неловка. Это мозаика "Нерукотворный Спас", которая довольно проста по исполнению Но затем мозаики Ломоносова становятся более красочней и богаче. Увеличение палитры Ломоносова дало ему возможность создавать мозаики, которые по силе впечатления не уступали живописи, а из-за своего декоративного языка чаще и превосходили и усиливали впечатление. </a:t>
            </a:r>
            <a:endParaRPr lang="ru-RU" dirty="0"/>
          </a:p>
        </p:txBody>
      </p:sp>
      <p:sp>
        <p:nvSpPr>
          <p:cNvPr id="3788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МОЗАИКИ М.В.ЛОМОНОСОВА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Содержимое 5" descr="http://www.surwiki.ru/wiki/images/thumb/8/83/%D0%A1%D0%BF%D0%B0%D1%811753%D0%B3..jpg/200px-%D0%A1%D0%BF%D0%B0%D1%811753%D0%B3..jpg">
            <a:hlinkClick r:id="rId2" tooltip="&quot;Нерукотворный Спас-пробная мозаика М.В.Ломоносова 1753г.&quot;"/>
          </p:cNvPr>
          <p:cNvPicPr>
            <a:picLocks noGrp="1"/>
          </p:cNvPicPr>
          <p:nvPr>
            <p:ph idx="1"/>
          </p:nvPr>
        </p:nvPicPr>
        <p:blipFill>
          <a:blip r:embed="rId3" cstate="print"/>
          <a:srcRect/>
          <a:stretch>
            <a:fillRect/>
          </a:stretch>
        </p:blipFill>
        <p:spPr bwMode="auto">
          <a:xfrm rot="1162585">
            <a:off x="3970454" y="1961893"/>
            <a:ext cx="4918416" cy="3394086"/>
          </a:xfrm>
          <a:prstGeom prst="rect">
            <a:avLst/>
          </a:prstGeom>
          <a:noFill/>
          <a:ln w="9525">
            <a:noFill/>
            <a:miter lim="800000"/>
            <a:headEnd/>
            <a:tailEnd/>
          </a:ln>
        </p:spPr>
      </p:pic>
      <p:sp>
        <p:nvSpPr>
          <p:cNvPr id="7" name="Прямоугольник 6"/>
          <p:cNvSpPr/>
          <p:nvPr/>
        </p:nvSpPr>
        <p:spPr>
          <a:xfrm rot="1165753">
            <a:off x="3901349" y="5567475"/>
            <a:ext cx="3857652" cy="369332"/>
          </a:xfrm>
          <a:prstGeom prst="rect">
            <a:avLst/>
          </a:prstGeom>
        </p:spPr>
        <p:txBody>
          <a:bodyPr wrap="square">
            <a:spAutoFit/>
          </a:bodyPr>
          <a:lstStyle/>
          <a:p>
            <a:r>
              <a:rPr lang="ru-RU" dirty="0" smtClean="0"/>
              <a:t>мозаика «Нерукотворный Спас»</a:t>
            </a:r>
            <a:endParaRPr lang="ru-RU"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8833318" cy="978408"/>
          </a:xfrm>
        </p:spPr>
        <p:txBody>
          <a:bodyPr/>
          <a:lstStyle/>
          <a:p>
            <a:r>
              <a:rPr lang="ru-RU" sz="3200" dirty="0" smtClean="0"/>
              <a:t>мозаичный портрет Елизаветы Петровны</a:t>
            </a:r>
            <a:r>
              <a:rPr lang="ru-RU" dirty="0" smtClean="0"/>
              <a:t/>
            </a:r>
            <a:br>
              <a:rPr lang="ru-RU" dirty="0" smtClean="0"/>
            </a:br>
            <a:endParaRPr lang="ru-RU" dirty="0"/>
          </a:p>
        </p:txBody>
      </p:sp>
      <p:sp>
        <p:nvSpPr>
          <p:cNvPr id="4" name="Текст 3"/>
          <p:cNvSpPr>
            <a:spLocks noGrp="1"/>
          </p:cNvSpPr>
          <p:nvPr>
            <p:ph type="body" sz="half" idx="2"/>
          </p:nvPr>
        </p:nvSpPr>
        <p:spPr/>
        <p:txBody>
          <a:bodyPr>
            <a:normAutofit fontScale="85000" lnSpcReduction="10000"/>
          </a:bodyPr>
          <a:lstStyle/>
          <a:p>
            <a:r>
              <a:rPr lang="ru-RU" dirty="0" smtClean="0"/>
              <a:t>Заказ ( </a:t>
            </a:r>
            <a:r>
              <a:rPr lang="ru-RU" b="1" dirty="0" smtClean="0"/>
              <a:t>парадный мозаичный портрет Елизаветы Петровны</a:t>
            </a:r>
            <a:r>
              <a:rPr lang="ru-RU" dirty="0" smtClean="0"/>
              <a:t>) должен был поддержать и пропагандировать новое, трудоёмкое и потому дорогое производство мозаичных картин, организованное Ломоносовым...""...Сам он не решился делать картон для столь ответственного заказа, даже точно не был ещё намечен оригинал в масляной живописи ""...Императрица на нём была изображена в рост... Маленькая головка с желтоватым личиком и зеленоватыми тенями теряется среди окружающего тяжелого великолепия, решённого в почти мрачных, золотисто- коричневых, приглушённых тонах. Такие цвета никак не устраивали Ломоносова. Он делает портрет Елизаветы поколенным, вписывает его в овал и переводит в весёлый, народный по интенсивности звучания, красочный строй."</a:t>
            </a:r>
            <a:endParaRPr lang="ru-RU" dirty="0"/>
          </a:p>
        </p:txBody>
      </p:sp>
      <p:pic>
        <p:nvPicPr>
          <p:cNvPr id="5" name="Содержимое 4" descr="http://www.surwiki.ru/wiki/images/thumb/6/6f/%D0%95%D0%BA%D0%B0%D1%82%D0%B5%D1%80%D0%B8%D0%BD%D0%B0_2.jpg/200px-%D0%95%D0%BA%D0%B0%D1%82%D0%B5%D1%80%D0%B8%D0%BD%D0%B0_2.jpg">
            <a:hlinkClick r:id="rId2" tooltip="&quot;мозаичный портрет Екатерины Великой&quot;"/>
          </p:cNvPr>
          <p:cNvPicPr>
            <a:picLocks noGrp="1"/>
          </p:cNvPicPr>
          <p:nvPr>
            <p:ph idx="1"/>
          </p:nvPr>
        </p:nvPicPr>
        <p:blipFill>
          <a:blip r:embed="rId3" cstate="print"/>
          <a:srcRect/>
          <a:stretch>
            <a:fillRect/>
          </a:stretch>
        </p:blipFill>
        <p:spPr bwMode="auto">
          <a:xfrm>
            <a:off x="6215074" y="1928802"/>
            <a:ext cx="2500330" cy="3429024"/>
          </a:xfrm>
          <a:prstGeom prst="rect">
            <a:avLst/>
          </a:prstGeom>
          <a:noFill/>
          <a:ln w="9525">
            <a:noFill/>
            <a:miter lim="800000"/>
            <a:headEnd/>
            <a:tailEnd/>
          </a:ln>
        </p:spPr>
      </p:pic>
      <p:pic>
        <p:nvPicPr>
          <p:cNvPr id="46081" name="Picture 1"/>
          <p:cNvPicPr>
            <a:picLocks noChangeAspect="1" noChangeArrowheads="1"/>
          </p:cNvPicPr>
          <p:nvPr/>
        </p:nvPicPr>
        <p:blipFill>
          <a:blip r:embed="rId4" cstate="print"/>
          <a:srcRect/>
          <a:stretch>
            <a:fillRect/>
          </a:stretch>
        </p:blipFill>
        <p:spPr bwMode="auto">
          <a:xfrm>
            <a:off x="2786050" y="1928802"/>
            <a:ext cx="3071833" cy="4643470"/>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8761880" cy="978408"/>
          </a:xfrm>
        </p:spPr>
        <p:txBody>
          <a:bodyPr/>
          <a:lstStyle/>
          <a:p>
            <a:r>
              <a:rPr lang="ru-RU" sz="3600" dirty="0" smtClean="0"/>
              <a:t>Мозаичный портрет графа П.И.Шувалова</a:t>
            </a:r>
            <a:r>
              <a:rPr lang="ru-RU" dirty="0" smtClean="0"/>
              <a:t/>
            </a:r>
            <a:br>
              <a:rPr lang="ru-RU" dirty="0" smtClean="0"/>
            </a:br>
            <a:endParaRPr lang="ru-RU" dirty="0"/>
          </a:p>
        </p:txBody>
      </p:sp>
      <p:sp>
        <p:nvSpPr>
          <p:cNvPr id="4" name="Текст 3"/>
          <p:cNvSpPr>
            <a:spLocks noGrp="1"/>
          </p:cNvSpPr>
          <p:nvPr>
            <p:ph type="body" sz="half" idx="2"/>
          </p:nvPr>
        </p:nvSpPr>
        <p:spPr/>
        <p:txBody>
          <a:bodyPr>
            <a:normAutofit fontScale="92500" lnSpcReduction="10000"/>
          </a:bodyPr>
          <a:lstStyle/>
          <a:p>
            <a:r>
              <a:rPr lang="ru-RU" dirty="0" smtClean="0"/>
              <a:t>Мастерски набранный - гораздо более мелким, чем раньше, набором - мозаичный портрет </a:t>
            </a:r>
            <a:r>
              <a:rPr lang="ru-RU" b="1" dirty="0" smtClean="0"/>
              <a:t>Петра Ивановича Шувалова</a:t>
            </a:r>
            <a:r>
              <a:rPr lang="ru-RU" dirty="0" smtClean="0"/>
              <a:t> почему-то именуется в фабричных ведомостях портретом "некоторой знатной особы". Его прототипом послужил холст, находящийся в запасе Русского музея...""...Интересно, что Ломоносов избирает в качестве оригинала для своей мозаики именно этот портрет, наиболее простой и жизненно убедительным. Для придания большей объёмности голове Ломоносов обводит контур лица узкой полоской голубовато- серой смальты, издали не заметной и образующей как бы слой воздуха, окутывающий фигуру..."</a:t>
            </a:r>
            <a:endParaRPr lang="ru-RU" dirty="0"/>
          </a:p>
        </p:txBody>
      </p:sp>
      <p:pic>
        <p:nvPicPr>
          <p:cNvPr id="5" name="Содержимое 4" descr="http://www.surwiki.ru/wiki/images/thumb/4/49/%D0%A8%D1%83%D0%B2%D0%B0%D0%BB%D0%BE%D0%B2.jpg/200px-%D0%A8%D1%83%D0%B2%D0%B0%D0%BB%D0%BE%D0%B2.jpg">
            <a:hlinkClick r:id="rId2" tooltip="&quot;мозаичный портрет графа П.И.Шувалова&quot;"/>
          </p:cNvPr>
          <p:cNvPicPr>
            <a:picLocks noGrp="1"/>
          </p:cNvPicPr>
          <p:nvPr>
            <p:ph idx="1"/>
          </p:nvPr>
        </p:nvPicPr>
        <p:blipFill>
          <a:blip r:embed="rId3" cstate="print"/>
          <a:srcRect/>
          <a:stretch>
            <a:fillRect/>
          </a:stretch>
        </p:blipFill>
        <p:spPr bwMode="auto">
          <a:xfrm>
            <a:off x="3786182" y="1714488"/>
            <a:ext cx="4857784" cy="478634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8476128" cy="978408"/>
          </a:xfrm>
        </p:spPr>
        <p:txBody>
          <a:bodyPr>
            <a:normAutofit fontScale="90000"/>
          </a:bodyPr>
          <a:lstStyle/>
          <a:p>
            <a:r>
              <a:rPr lang="ru-RU" sz="3600" dirty="0" smtClean="0"/>
              <a:t>мозаичный портрет великого князя Петра Федоровича</a:t>
            </a:r>
            <a:r>
              <a:rPr lang="ru-RU" dirty="0" smtClean="0"/>
              <a:t/>
            </a:r>
            <a:br>
              <a:rPr lang="ru-RU" dirty="0" smtClean="0"/>
            </a:br>
            <a:endParaRPr lang="ru-RU" dirty="0"/>
          </a:p>
        </p:txBody>
      </p:sp>
      <p:sp>
        <p:nvSpPr>
          <p:cNvPr id="4" name="Текст 3"/>
          <p:cNvSpPr>
            <a:spLocks noGrp="1"/>
          </p:cNvSpPr>
          <p:nvPr>
            <p:ph type="body" sz="half" idx="2"/>
          </p:nvPr>
        </p:nvSpPr>
        <p:spPr/>
        <p:txBody>
          <a:bodyPr>
            <a:normAutofit fontScale="77500" lnSpcReduction="20000"/>
          </a:bodyPr>
          <a:lstStyle/>
          <a:p>
            <a:r>
              <a:rPr lang="ru-RU" b="1" dirty="0" smtClean="0"/>
              <a:t>Великий князь Пётр Фёдорович.</a:t>
            </a:r>
            <a:r>
              <a:rPr lang="ru-RU" dirty="0" smtClean="0"/>
              <a:t> Портрет работы </a:t>
            </a:r>
            <a:r>
              <a:rPr lang="ru-RU" dirty="0" err="1" smtClean="0"/>
              <a:t>Ф.Рокотова</a:t>
            </a:r>
            <a:r>
              <a:rPr lang="ru-RU" dirty="0" smtClean="0"/>
              <a:t>. В собрании Государственной Третьяковской галереи. Великий князь Пётр Фёдорович. Мозаика Ломоносовской мастерской. В собрании Государственного Русского музея."...Несколько "вялый" , как его характеризует Лапшина, портрет </a:t>
            </a:r>
            <a:r>
              <a:rPr lang="ru-RU" dirty="0" err="1" smtClean="0"/>
              <a:t>Рокотова</a:t>
            </a:r>
            <a:r>
              <a:rPr lang="ru-RU" dirty="0" smtClean="0"/>
              <a:t> выиграл при переводе в мозаику. Очень тонко проработанное лицо рельефно выступает на </a:t>
            </a:r>
            <a:r>
              <a:rPr lang="ru-RU" dirty="0" err="1" smtClean="0"/>
              <a:t>многоцветовом</a:t>
            </a:r>
            <a:r>
              <a:rPr lang="ru-RU" dirty="0" smtClean="0"/>
              <a:t> зеленовато-коричневом фоне. Виртуозно переданы в мозаике цветные рефлексы на затенённой щеке, мягкие переливы голубого муара ленты, насыщенный тон красного кафтана с лилово- синими отворотами, белизна ворота, оттенённого черной лентой. Несмотря на детальность передачи живописного оригинала и сохранение его объёмности, большая интенсивность красок делает мозаичный портрет Петра Фёдоровича в высшей степени декоративным..." </a:t>
            </a:r>
            <a:r>
              <a:rPr lang="ru-RU" b="1" dirty="0" smtClean="0"/>
              <a:t>Екатерина II.</a:t>
            </a:r>
            <a:r>
              <a:rPr lang="ru-RU" dirty="0" smtClean="0"/>
              <a:t> Портрет работы Ф. </a:t>
            </a:r>
            <a:r>
              <a:rPr lang="ru-RU" dirty="0" err="1" smtClean="0"/>
              <a:t>Рокотова</a:t>
            </a:r>
            <a:r>
              <a:rPr lang="ru-RU" dirty="0" smtClean="0"/>
              <a:t> так же стал основой для создания портрета Великой императрицы. </a:t>
            </a:r>
          </a:p>
          <a:p>
            <a:endParaRPr lang="ru-RU" dirty="0"/>
          </a:p>
        </p:txBody>
      </p:sp>
      <p:pic>
        <p:nvPicPr>
          <p:cNvPr id="5" name="Содержимое 4" descr="http://www.surwiki.ru/wiki/images/thumb/2/28/%D0%9F%D0%B5%D1%82%D1%803.jpg/200px-%D0%9F%D0%B5%D1%82%D1%803.jpg">
            <a:hlinkClick r:id="rId2" tooltip="&quot;мозаичный портрет великого князя Петра Федоровича&quot;"/>
          </p:cNvPr>
          <p:cNvPicPr>
            <a:picLocks noGrp="1"/>
          </p:cNvPicPr>
          <p:nvPr>
            <p:ph idx="1"/>
          </p:nvPr>
        </p:nvPicPr>
        <p:blipFill>
          <a:blip r:embed="rId3" cstate="print"/>
          <a:srcRect/>
          <a:stretch>
            <a:fillRect/>
          </a:stretch>
        </p:blipFill>
        <p:spPr bwMode="auto">
          <a:xfrm>
            <a:off x="3286116" y="1643050"/>
            <a:ext cx="4857784" cy="4929221"/>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8050746" cy="978408"/>
          </a:xfrm>
        </p:spPr>
        <p:txBody>
          <a:bodyPr>
            <a:normAutofit/>
          </a:bodyPr>
          <a:lstStyle/>
          <a:p>
            <a:r>
              <a:rPr lang="ru-RU" sz="3600" b="1" dirty="0" smtClean="0"/>
              <a:t>ЗАКЛЮЧЕНИЕ</a:t>
            </a:r>
            <a:r>
              <a:rPr lang="ru-RU" b="1" dirty="0" smtClean="0"/>
              <a:t> .</a:t>
            </a:r>
            <a:r>
              <a:rPr lang="ru-RU" dirty="0" smtClean="0"/>
              <a:t/>
            </a:r>
            <a:br>
              <a:rPr lang="ru-RU" dirty="0" smtClean="0"/>
            </a:br>
            <a:endParaRPr lang="ru-RU" dirty="0"/>
          </a:p>
        </p:txBody>
      </p:sp>
      <p:sp>
        <p:nvSpPr>
          <p:cNvPr id="6" name="Текст 5"/>
          <p:cNvSpPr>
            <a:spLocks noGrp="1"/>
          </p:cNvSpPr>
          <p:nvPr>
            <p:ph type="body" sz="half" idx="2"/>
          </p:nvPr>
        </p:nvSpPr>
        <p:spPr/>
        <p:txBody>
          <a:bodyPr>
            <a:normAutofit fontScale="85000" lnSpcReduction="10000"/>
          </a:bodyPr>
          <a:lstStyle/>
          <a:p>
            <a:r>
              <a:rPr lang="ru-RU" dirty="0" smtClean="0"/>
              <a:t>Все выполненные при жизни Ломоносова в его мастерской мозаики отличаются от живописных оригиналов сознательным переводом на язык более обобщенной и лаконичной техники, рассчитанной на рассмотрение издалека, на выразительный силуэт и интенсивное цветовое пятно. Детали в его картинах никогда не заслоняют общего впечатления, не переходят в мелочную деталировку. Основным жанром созданных Ломоносова мозаик был </a:t>
            </a:r>
            <a:r>
              <a:rPr lang="ru-RU" b="1" dirty="0" smtClean="0"/>
              <a:t>портрет</a:t>
            </a:r>
            <a:r>
              <a:rPr lang="ru-RU" dirty="0" smtClean="0"/>
              <a:t>. Ни одна европейская мозаичная мастерская не выполнила столько портретов, как </a:t>
            </a:r>
            <a:r>
              <a:rPr lang="ru-RU" dirty="0" err="1" smtClean="0"/>
              <a:t>ломоносовская</a:t>
            </a:r>
            <a:r>
              <a:rPr lang="ru-RU" dirty="0" smtClean="0"/>
              <a:t>, к тому же с большой уверенностью в трудной, непривычной технике. Декоративная яркость и пышность официальных мозаичных портретов сочетались с достаточно точной психологической характеристикой портретируемого. </a:t>
            </a:r>
          </a:p>
          <a:p>
            <a:endParaRPr lang="ru-RU" dirty="0"/>
          </a:p>
        </p:txBody>
      </p:sp>
      <p:pic>
        <p:nvPicPr>
          <p:cNvPr id="7" name="Рисунок 6" descr="http://www.surwiki.ru/wiki/images/thumb/7/72/%D0%90%D0%BF%D0%BE%D1%81%D1%82%D0%BE%D0%BB_%D0%BF%D0%B5%D1%82%D1%80.jpg/200px-%D0%90%D0%BF%D0%BE%D1%81%D1%82%D0%BE%D0%BB_%D0%BF%D0%B5%D1%82%D1%80.jpg">
            <a:hlinkClick r:id="rId2" tooltip="&quot;Апостол Петр - одна из последних  работ мастерской М.В.Ломонсова&quot;"/>
          </p:cNvPr>
          <p:cNvPicPr>
            <a:picLocks noGrp="1"/>
          </p:cNvPicPr>
          <p:nvPr>
            <p:ph type="pic" idx="1"/>
          </p:nvPr>
        </p:nvPicPr>
        <p:blipFill>
          <a:blip r:embed="rId3" cstate="print"/>
          <a:srcRect t="16406" b="16406"/>
          <a:stretch>
            <a:fillRect/>
          </a:stretch>
        </p:blipFill>
        <p:spPr bwMode="auto">
          <a:xfrm>
            <a:off x="4071934" y="1571612"/>
            <a:ext cx="4143404" cy="4286280"/>
          </a:xfrm>
          <a:prstGeom prst="rect">
            <a:avLst/>
          </a:prstGeom>
          <a:noFill/>
          <a:ln w="9525">
            <a:noFill/>
            <a:miter lim="800000"/>
            <a:headEnd/>
            <a:tailEnd/>
          </a:ln>
        </p:spPr>
      </p:pic>
      <p:sp>
        <p:nvSpPr>
          <p:cNvPr id="8" name="Прямоугольник 7"/>
          <p:cNvSpPr/>
          <p:nvPr/>
        </p:nvSpPr>
        <p:spPr>
          <a:xfrm>
            <a:off x="4071934" y="6072206"/>
            <a:ext cx="4143404" cy="646331"/>
          </a:xfrm>
          <a:prstGeom prst="rect">
            <a:avLst/>
          </a:prstGeom>
        </p:spPr>
        <p:txBody>
          <a:bodyPr wrap="square">
            <a:spAutoFit/>
          </a:bodyPr>
          <a:lstStyle/>
          <a:p>
            <a:r>
              <a:rPr lang="ru-RU" dirty="0" smtClean="0"/>
              <a:t>Апостол Петр - одна из последних работ мастерской </a:t>
            </a:r>
            <a:r>
              <a:rPr lang="ru-RU" dirty="0" err="1" smtClean="0"/>
              <a:t>М.В.Ломонсова</a:t>
            </a:r>
            <a:endParaRPr lang="ru-RU"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8622250" cy="978408"/>
          </a:xfrm>
        </p:spPr>
        <p:txBody>
          <a:bodyPr>
            <a:normAutofit fontScale="90000"/>
          </a:bodyPr>
          <a:lstStyle/>
          <a:p>
            <a:r>
              <a:rPr lang="ru-RU" sz="3200" b="1" dirty="0" smtClean="0"/>
              <a:t>М.В.Ломоносов демонстрирует Екатерине 2 свои мозаичные работы</a:t>
            </a:r>
            <a:r>
              <a:rPr lang="ru-RU" dirty="0" smtClean="0"/>
              <a:t/>
            </a:r>
            <a:br>
              <a:rPr lang="ru-RU" dirty="0" smtClean="0"/>
            </a:br>
            <a:endParaRPr lang="ru-RU" dirty="0"/>
          </a:p>
        </p:txBody>
      </p:sp>
      <p:sp>
        <p:nvSpPr>
          <p:cNvPr id="4" name="Текст 3"/>
          <p:cNvSpPr>
            <a:spLocks noGrp="1"/>
          </p:cNvSpPr>
          <p:nvPr>
            <p:ph type="body" sz="half" idx="2"/>
          </p:nvPr>
        </p:nvSpPr>
        <p:spPr/>
        <p:txBody>
          <a:bodyPr>
            <a:normAutofit lnSpcReduction="10000"/>
          </a:bodyPr>
          <a:lstStyle/>
          <a:p>
            <a:r>
              <a:rPr lang="ru-RU" b="1" dirty="0" smtClean="0"/>
              <a:t>Самые известные работы М.В.Ломоносова:</a:t>
            </a:r>
            <a:r>
              <a:rPr lang="ru-RU" dirty="0" smtClean="0"/>
              <a:t> </a:t>
            </a:r>
          </a:p>
          <a:p>
            <a:pPr lvl="0"/>
            <a:r>
              <a:rPr lang="ru-RU" dirty="0" smtClean="0"/>
              <a:t>Нерукотворный Спас (Исторический Музей, Москва); </a:t>
            </a:r>
          </a:p>
          <a:p>
            <a:pPr lvl="0"/>
            <a:r>
              <a:rPr lang="ru-RU" dirty="0" smtClean="0"/>
              <a:t>Пётр I 1754г.(Государственный Эрмитаж); </a:t>
            </a:r>
          </a:p>
          <a:p>
            <a:pPr lvl="0"/>
            <a:r>
              <a:rPr lang="ru-RU" dirty="0" smtClean="0"/>
              <a:t>Бог Отец 1757г. (Исторический Музей, Москва); </a:t>
            </a:r>
          </a:p>
          <a:p>
            <a:pPr lvl="0"/>
            <a:r>
              <a:rPr lang="ru-RU" dirty="0" smtClean="0"/>
              <a:t>Александр Невский 1757-1758гг. ( Музей Ломоносова); </a:t>
            </a:r>
          </a:p>
          <a:p>
            <a:pPr lvl="0"/>
            <a:r>
              <a:rPr lang="ru-RU" dirty="0" smtClean="0"/>
              <a:t>Императрица Елизавета Петровна 1758-1760гг. (Государственный Русский Музей); </a:t>
            </a:r>
          </a:p>
          <a:p>
            <a:pPr lvl="0"/>
            <a:r>
              <a:rPr lang="ru-RU" dirty="0" smtClean="0"/>
              <a:t>Апостол Пётр 1761г. (Государственный Эрмитаж); </a:t>
            </a:r>
          </a:p>
          <a:p>
            <a:pPr lvl="0"/>
            <a:r>
              <a:rPr lang="ru-RU" dirty="0" smtClean="0"/>
              <a:t>Екатерина II 1763г. (Государственный Русский Музей); </a:t>
            </a:r>
          </a:p>
          <a:p>
            <a:pPr lvl="0"/>
            <a:r>
              <a:rPr lang="ru-RU" dirty="0" smtClean="0"/>
              <a:t>Полтавская Баталия 1762-1764гг. (АН России, С.-Петербург). </a:t>
            </a:r>
          </a:p>
          <a:p>
            <a:endParaRPr lang="ru-RU" dirty="0"/>
          </a:p>
        </p:txBody>
      </p:sp>
      <p:pic>
        <p:nvPicPr>
          <p:cNvPr id="41987" name="Picture 3"/>
          <p:cNvPicPr>
            <a:picLocks noGrp="1" noChangeAspect="1" noChangeArrowheads="1"/>
          </p:cNvPicPr>
          <p:nvPr>
            <p:ph type="pic" idx="1"/>
          </p:nvPr>
        </p:nvPicPr>
        <p:blipFill>
          <a:blip r:embed="rId2" cstate="print"/>
          <a:srcRect l="12625" r="12625"/>
          <a:stretch>
            <a:fillRect/>
          </a:stretch>
        </p:blipFill>
        <p:spPr bwMode="auto">
          <a:xfrm>
            <a:off x="3143240" y="1484808"/>
            <a:ext cx="5643602" cy="5373192"/>
          </a:xfrm>
          <a:prstGeom prst="rect">
            <a:avLst/>
          </a:prstGeom>
          <a:noFill/>
          <a:ln w="9525">
            <a:noFill/>
            <a:miter lim="800000"/>
            <a:headEnd/>
            <a:tailEnd/>
          </a:ln>
          <a:effectLst/>
        </p:spPr>
      </p:pic>
    </p:spTree>
  </p:cSld>
  <p:clrMapOvr>
    <a:masterClrMapping/>
  </p:clrMapOvr>
  <p:transition>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СПАСИБО ЗА ВНИМАНИЕ!</a:t>
            </a:r>
            <a:endParaRPr lang="ru-RU" dirty="0"/>
          </a:p>
        </p:txBody>
      </p:sp>
      <p:pic>
        <p:nvPicPr>
          <p:cNvPr id="47109" name="Picture 5"/>
          <p:cNvPicPr>
            <a:picLocks noGrp="1" noChangeAspect="1" noChangeArrowheads="1"/>
          </p:cNvPicPr>
          <p:nvPr>
            <p:ph idx="1"/>
          </p:nvPr>
        </p:nvPicPr>
        <p:blipFill>
          <a:blip r:embed="rId2" cstate="print"/>
          <a:srcRect/>
          <a:stretch>
            <a:fillRect/>
          </a:stretch>
        </p:blipFill>
        <p:spPr bwMode="auto">
          <a:xfrm rot="1750453">
            <a:off x="2500298" y="1928802"/>
            <a:ext cx="4305300" cy="4267200"/>
          </a:xfrm>
          <a:prstGeom prst="rect">
            <a:avLst/>
          </a:prstGeom>
          <a:noFill/>
          <a:ln w="9525">
            <a:noFill/>
            <a:miter lim="800000"/>
            <a:headEnd/>
            <a:tailEnd/>
          </a:ln>
          <a:effectLst/>
        </p:spPr>
      </p:pic>
    </p:spTree>
  </p:cSld>
  <p:clrMapOvr>
    <a:masterClrMapping/>
  </p:clrMapOvr>
  <p:transition>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775191"/>
            <a:ext cx="8543956" cy="4939957"/>
          </a:xfrm>
        </p:spPr>
        <p:txBody>
          <a:bodyPr>
            <a:normAutofit fontScale="70000" lnSpcReduction="20000"/>
          </a:bodyPr>
          <a:lstStyle/>
          <a:p>
            <a:pPr lvl="0"/>
            <a:r>
              <a:rPr lang="ru-RU" b="1" dirty="0" smtClean="0">
                <a:solidFill>
                  <a:srgbClr val="002060"/>
                </a:solidFill>
              </a:rPr>
              <a:t>ЦЕЛЬ ИССЛЕДОВАНИЯ:</a:t>
            </a:r>
            <a:r>
              <a:rPr lang="ru-RU" dirty="0" smtClean="0">
                <a:solidFill>
                  <a:srgbClr val="002060"/>
                </a:solidFill>
              </a:rPr>
              <a:t> </a:t>
            </a:r>
          </a:p>
          <a:p>
            <a:r>
              <a:rPr lang="ru-RU" dirty="0" smtClean="0">
                <a:solidFill>
                  <a:srgbClr val="002060"/>
                </a:solidFill>
              </a:rPr>
              <a:t>Познакомиться с историей мозаики и проанализировать наследие великого ученого-энциклопедиста М.В.Ломоносова в области художественного мозаичного творчества. </a:t>
            </a:r>
          </a:p>
          <a:p>
            <a:pPr lvl="0"/>
            <a:r>
              <a:rPr lang="ru-RU" b="1" dirty="0" smtClean="0">
                <a:solidFill>
                  <a:srgbClr val="002060"/>
                </a:solidFill>
              </a:rPr>
              <a:t>ГИПОТЕЗА:</a:t>
            </a:r>
            <a:r>
              <a:rPr lang="ru-RU" dirty="0" smtClean="0">
                <a:solidFill>
                  <a:srgbClr val="002060"/>
                </a:solidFill>
              </a:rPr>
              <a:t> Мозаичные картины, выполненные М.В.Ломоносовым и другими художниками в его мастерской под его руководством стали яркой страницей в истории русского искусства. </a:t>
            </a:r>
          </a:p>
          <a:p>
            <a:pPr lvl="0"/>
            <a:r>
              <a:rPr lang="ru-RU" b="1" dirty="0" smtClean="0">
                <a:solidFill>
                  <a:srgbClr val="002060"/>
                </a:solidFill>
              </a:rPr>
              <a:t>ЗАДАЧИ:</a:t>
            </a:r>
            <a:r>
              <a:rPr lang="ru-RU" dirty="0" smtClean="0">
                <a:solidFill>
                  <a:srgbClr val="002060"/>
                </a:solidFill>
              </a:rPr>
              <a:t> </a:t>
            </a:r>
          </a:p>
          <a:p>
            <a:r>
              <a:rPr lang="ru-RU" dirty="0" smtClean="0">
                <a:solidFill>
                  <a:srgbClr val="002060"/>
                </a:solidFill>
              </a:rPr>
              <a:t>1.Познакомиться с историей стекла, мозаики, мозаичных смальт. </a:t>
            </a:r>
          </a:p>
          <a:p>
            <a:r>
              <a:rPr lang="ru-RU" dirty="0" smtClean="0">
                <a:solidFill>
                  <a:srgbClr val="002060"/>
                </a:solidFill>
              </a:rPr>
              <a:t>2.Составить представление о вкладе М.В.Ломоносова в возрождение и развитие мозаичного искусства, познакомиться с основными мозаичными работами М.В.Ломоносова. </a:t>
            </a:r>
          </a:p>
          <a:p>
            <a:r>
              <a:rPr lang="ru-RU" dirty="0" smtClean="0">
                <a:solidFill>
                  <a:srgbClr val="002060"/>
                </a:solidFill>
              </a:rPr>
              <a:t>3.Попытаться спроектировать и создать собственную мозаичную работу.</a:t>
            </a:r>
          </a:p>
          <a:p>
            <a:endParaRPr lang="ru-RU" dirty="0"/>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Содержимое 2"/>
          <p:cNvSpPr>
            <a:spLocks noGrp="1"/>
          </p:cNvSpPr>
          <p:nvPr>
            <p:ph idx="1"/>
          </p:nvPr>
        </p:nvSpPr>
        <p:spPr/>
        <p:txBody>
          <a:bodyPr>
            <a:normAutofit/>
          </a:bodyPr>
          <a:lstStyle/>
          <a:p>
            <a:pPr>
              <a:buNone/>
            </a:pPr>
            <a:r>
              <a:rPr lang="ru-RU" b="1" dirty="0" smtClean="0">
                <a:hlinkClick r:id="rId2"/>
              </a:rPr>
              <a:t>1.  ВСТУПЛЕНИЕ</a:t>
            </a:r>
            <a:endParaRPr lang="ru-RU" b="1" dirty="0" smtClean="0"/>
          </a:p>
          <a:p>
            <a:pPr>
              <a:buNone/>
            </a:pPr>
            <a:r>
              <a:rPr lang="ru-RU" b="1" dirty="0" smtClean="0">
                <a:hlinkClick r:id="rId3"/>
              </a:rPr>
              <a:t>2.  ИСТОРИЯ МОЗАИКИ</a:t>
            </a:r>
            <a:endParaRPr lang="ru-RU" b="1" dirty="0" smtClean="0"/>
          </a:p>
          <a:p>
            <a:pPr>
              <a:buNone/>
            </a:pPr>
            <a:r>
              <a:rPr lang="ru-RU" b="1" dirty="0" smtClean="0">
                <a:hlinkClick r:id="rId4"/>
              </a:rPr>
              <a:t>3.  ВОЗНИКНОВЕНИЕ У М.В.ЛОМОНОСОВА ИНТЕРЕСА К МОЗАИЧНОМУ ИСКУССТВУ</a:t>
            </a:r>
            <a:endParaRPr lang="ru-RU" b="1" dirty="0" smtClean="0"/>
          </a:p>
          <a:p>
            <a:pPr>
              <a:buNone/>
            </a:pPr>
            <a:r>
              <a:rPr lang="ru-RU" b="1" dirty="0" smtClean="0">
                <a:hlinkClick r:id="rId5"/>
              </a:rPr>
              <a:t>4.  ПЕРВЫЕ ХУДОЖЕСТВЕННЫЕ РАБОТЫ</a:t>
            </a:r>
            <a:endParaRPr lang="ru-RU" b="1" dirty="0" smtClean="0"/>
          </a:p>
          <a:p>
            <a:pPr>
              <a:buNone/>
            </a:pPr>
            <a:r>
              <a:rPr lang="ru-RU" b="1" dirty="0" smtClean="0">
                <a:hlinkClick r:id="rId6"/>
              </a:rPr>
              <a:t>5.  ПОЛТАВСКАЯ БАТАЛИЯ</a:t>
            </a:r>
            <a:endParaRPr lang="ru-RU" b="1" dirty="0" smtClean="0"/>
          </a:p>
          <a:p>
            <a:pPr>
              <a:buNone/>
            </a:pPr>
            <a:r>
              <a:rPr lang="ru-RU" b="1" dirty="0" smtClean="0">
                <a:hlinkClick r:id="rId7"/>
              </a:rPr>
              <a:t>6.  МОЗАИКИ М.В.ЛОМОНОСОВА</a:t>
            </a:r>
            <a:endParaRPr lang="ru-RU" b="1" dirty="0" smtClean="0"/>
          </a:p>
          <a:p>
            <a:pPr>
              <a:buNone/>
            </a:pPr>
            <a:r>
              <a:rPr lang="ru-RU" b="1" dirty="0" smtClean="0">
                <a:hlinkClick r:id="rId8"/>
              </a:rPr>
              <a:t>7.  ЗАКЛЮЧЕНИЕ</a:t>
            </a:r>
            <a:endParaRPr lang="ru-RU" b="1" dirty="0" smtClean="0"/>
          </a:p>
          <a:p>
            <a:pPr>
              <a:buNone/>
            </a:pPr>
            <a:r>
              <a:rPr lang="ru-RU" b="1" dirty="0" smtClean="0">
                <a:hlinkClick r:id="rId9"/>
              </a:rPr>
              <a:t>8. СПИСОК ИСПОЛЬЗОВАННОЙ ЛИТЕРАТУРЫ </a:t>
            </a:r>
            <a:endParaRPr lang="ru-RU" b="1" dirty="0" smtClean="0"/>
          </a:p>
          <a:p>
            <a:endParaRPr lang="ru-RU" dirty="0"/>
          </a:p>
        </p:txBody>
      </p:sp>
    </p:spTree>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ВСТУПЛЕНИЕ </a:t>
            </a:r>
            <a:br>
              <a:rPr lang="ru-RU" dirty="0" smtClean="0"/>
            </a:br>
            <a:endParaRPr lang="ru-RU" dirty="0"/>
          </a:p>
        </p:txBody>
      </p:sp>
      <p:sp>
        <p:nvSpPr>
          <p:cNvPr id="3" name="Содержимое 2"/>
          <p:cNvSpPr>
            <a:spLocks noGrp="1"/>
          </p:cNvSpPr>
          <p:nvPr>
            <p:ph idx="1"/>
          </p:nvPr>
        </p:nvSpPr>
        <p:spPr>
          <a:xfrm>
            <a:off x="571472" y="1785926"/>
            <a:ext cx="8229600" cy="4625609"/>
          </a:xfrm>
        </p:spPr>
        <p:txBody>
          <a:bodyPr>
            <a:normAutofit/>
          </a:bodyPr>
          <a:lstStyle/>
          <a:p>
            <a:pPr>
              <a:buNone/>
            </a:pPr>
            <a:r>
              <a:rPr lang="ru-RU" sz="1400" dirty="0" smtClean="0"/>
              <a:t>Ломоносов — гениальный ученый, выдающийся писатель и поэт — был, вместе с тем, большим и смелым художником. Его творческие успехи в области искусства поразительны. Всё, к чему обращался его гений, носило характер глубокого профессионализма. Так было и с живописью. Как художник он был на высоте требований времени, а во многом и превзошел уровень творческих поисков своих современников. Этому великому человеку, с его глубокой проникновенностью во все окружающее, открылся мир искусства — мозаичное монументальное художество, древнее и, вместе с тем, вечно молодое, способное внести в жизнь красоту необычайной силы. </a:t>
            </a:r>
          </a:p>
          <a:p>
            <a:r>
              <a:rPr lang="ru-RU" sz="1400" dirty="0" smtClean="0"/>
              <a:t>В данном исследовании дается краткое описание и историческая справка по истории стекла, мозаики и смальты. Основной задачей представленной работы является освещение вклада М.В.Ломоносова в возрождение и развитие мозаичного искусства в России. </a:t>
            </a:r>
          </a:p>
          <a:p>
            <a:r>
              <a:rPr lang="ru-RU" sz="1400" b="1" dirty="0" smtClean="0"/>
              <a:t>Выбранная тема интересна и актуальна</a:t>
            </a:r>
            <a:r>
              <a:rPr lang="ru-RU" sz="1400" dirty="0" smtClean="0"/>
              <a:t>, в первую очередь тем, что четко демонстрирует взаимосвязь точных наук, таких как физика, оптика, химия, минералогия и искусства живописи. Это, несомненно, было революционно в XVIII веке и вызывает огромный интерес и уважение в настоящее время. </a:t>
            </a:r>
          </a:p>
          <a:p>
            <a:endParaRPr lang="ru-RU" dirty="0"/>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ВСТУПЛЕНИЕ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ВСТУПЛЕНИЕ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Рисунок 11" descr="photo_56_big.jpg"/>
          <p:cNvPicPr>
            <a:picLocks noChangeAspect="1"/>
          </p:cNvPicPr>
          <p:nvPr/>
        </p:nvPicPr>
        <p:blipFill>
          <a:blip r:embed="rId3" cstate="print"/>
          <a:stretch>
            <a:fillRect/>
          </a:stretch>
        </p:blipFill>
        <p:spPr>
          <a:xfrm>
            <a:off x="2714612" y="4643446"/>
            <a:ext cx="2000264" cy="2214554"/>
          </a:xfrm>
          <a:prstGeom prst="ellipse">
            <a:avLst/>
          </a:prstGeom>
          <a:ln>
            <a:solidFill>
              <a:schemeClr val="accent4">
                <a:lumMod val="75000"/>
              </a:schemeClr>
            </a:solidFill>
          </a:ln>
        </p:spPr>
      </p:pic>
      <p:pic>
        <p:nvPicPr>
          <p:cNvPr id="13" name="Рисунок 12" descr="image004.jpg"/>
          <p:cNvPicPr>
            <a:picLocks noChangeAspect="1"/>
          </p:cNvPicPr>
          <p:nvPr/>
        </p:nvPicPr>
        <p:blipFill>
          <a:blip r:embed="rId4" cstate="print"/>
          <a:stretch>
            <a:fillRect/>
          </a:stretch>
        </p:blipFill>
        <p:spPr>
          <a:xfrm>
            <a:off x="142844" y="2500306"/>
            <a:ext cx="785818" cy="2000264"/>
          </a:xfrm>
          <a:prstGeom prst="rect">
            <a:avLst/>
          </a:prstGeom>
        </p:spPr>
      </p:pic>
      <p:pic>
        <p:nvPicPr>
          <p:cNvPr id="14" name="Рисунок 13" descr="lomonosov.gif"/>
          <p:cNvPicPr>
            <a:picLocks noChangeAspect="1"/>
          </p:cNvPicPr>
          <p:nvPr/>
        </p:nvPicPr>
        <p:blipFill>
          <a:blip r:embed="rId5" cstate="print"/>
          <a:stretch>
            <a:fillRect/>
          </a:stretch>
        </p:blipFill>
        <p:spPr>
          <a:xfrm rot="1845390">
            <a:off x="5164257" y="4732921"/>
            <a:ext cx="1143008" cy="1959964"/>
          </a:xfrm>
          <a:prstGeom prst="rect">
            <a:avLst/>
          </a:prstGeom>
        </p:spPr>
      </p:pic>
      <p:pic>
        <p:nvPicPr>
          <p:cNvPr id="15" name="Рисунок 14" descr="10010010.jpg"/>
          <p:cNvPicPr>
            <a:picLocks noChangeAspect="1"/>
          </p:cNvPicPr>
          <p:nvPr/>
        </p:nvPicPr>
        <p:blipFill>
          <a:blip r:embed="rId6" cstate="print"/>
          <a:stretch>
            <a:fillRect/>
          </a:stretch>
        </p:blipFill>
        <p:spPr>
          <a:xfrm rot="1177594">
            <a:off x="7643834" y="4786322"/>
            <a:ext cx="1128982" cy="1785950"/>
          </a:xfrm>
          <a:prstGeom prst="rect">
            <a:avLst/>
          </a:prstGeom>
        </p:spPr>
      </p:pic>
      <p:pic>
        <p:nvPicPr>
          <p:cNvPr id="16" name="Рисунок 15" descr="lomonosov_krasnorechie.jpg"/>
          <p:cNvPicPr>
            <a:picLocks noChangeAspect="1"/>
          </p:cNvPicPr>
          <p:nvPr/>
        </p:nvPicPr>
        <p:blipFill>
          <a:blip r:embed="rId7" cstate="print"/>
          <a:srcRect l="54431" t="5179" r="3471" b="5179"/>
          <a:stretch>
            <a:fillRect/>
          </a:stretch>
        </p:blipFill>
        <p:spPr>
          <a:xfrm rot="19633621">
            <a:off x="1357290" y="5000636"/>
            <a:ext cx="1000132" cy="1714512"/>
          </a:xfrm>
          <a:prstGeom prst="rect">
            <a:avLst/>
          </a:prstGeo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0881060">
            <a:off x="457200" y="155448"/>
            <a:ext cx="8229600" cy="1252728"/>
          </a:xfrm>
        </p:spPr>
        <p:txBody>
          <a:bodyPr>
            <a:normAutofit fontScale="90000"/>
          </a:bodyPr>
          <a:lstStyle/>
          <a:p>
            <a:r>
              <a:rPr lang="ru-RU" dirty="0" smtClean="0"/>
              <a:t>ИСТОРИЯ МОЗАИКИ </a:t>
            </a:r>
            <a:br>
              <a:rPr lang="ru-RU" dirty="0" smtClean="0"/>
            </a:br>
            <a:endParaRPr lang="ru-RU" dirty="0"/>
          </a:p>
        </p:txBody>
      </p:sp>
      <p:sp>
        <p:nvSpPr>
          <p:cNvPr id="3" name="Содержимое 2"/>
          <p:cNvSpPr>
            <a:spLocks noGrp="1"/>
          </p:cNvSpPr>
          <p:nvPr>
            <p:ph idx="1"/>
          </p:nvPr>
        </p:nvSpPr>
        <p:spPr/>
        <p:txBody>
          <a:bodyPr>
            <a:normAutofit lnSpcReduction="10000"/>
          </a:bodyPr>
          <a:lstStyle/>
          <a:p>
            <a:endParaRPr lang="ru-RU" sz="1400" dirty="0" smtClean="0"/>
          </a:p>
          <a:p>
            <a:r>
              <a:rPr lang="ru-RU" sz="1400" dirty="0" smtClean="0"/>
              <a:t>Мозаика – не просто один из старейших отделочных материалов и весьма древний вид изобразительного искусства. «Сложенный из кусочков» – так переводится с итальянского языка слово «мозаика», что вполне раскрывает ее природу. Материалы, из которых ее изготавливают, настолько прочны, что до нашего времени сохранились образцы, датируемые IV тысячелетием до нашей эры! Речь идет о мозаике, найденной в одном из храмов древнего шумерского города Ур. Она выполнена из вбитых в стены глиняных клиньев, лицевая сторона которых покрыта цветной глиной. </a:t>
            </a:r>
          </a:p>
          <a:p>
            <a:r>
              <a:rPr lang="ru-RU" sz="1400" dirty="0" smtClean="0"/>
              <a:t>Мозаика – монументальный вид искусства. Для того чтобы увидеть изображение, человек должен отойти на определенное расстояние. И чем обширнее мозаичная картина, тем с большего расстояния нужно любоваться ею. Именно поэтому она всегда придает интерьеру особую торжественность и роскошь. Впрочем, цветные кусочки мозаики так нарядны, что даже монохромно отделанные поверхности создают в помещении праздничную атмосферу. Мозаика (от франц. </a:t>
            </a:r>
            <a:r>
              <a:rPr lang="ru-RU" sz="1400" dirty="0" err="1" smtClean="0"/>
              <a:t>mosaique</a:t>
            </a:r>
            <a:r>
              <a:rPr lang="ru-RU" sz="1400" dirty="0" smtClean="0"/>
              <a:t>, </a:t>
            </a:r>
            <a:r>
              <a:rPr lang="ru-RU" sz="1400" dirty="0" err="1" smtClean="0"/>
              <a:t>итал</a:t>
            </a:r>
            <a:r>
              <a:rPr lang="ru-RU" sz="1400" dirty="0" smtClean="0"/>
              <a:t>. </a:t>
            </a:r>
            <a:r>
              <a:rPr lang="ru-RU" sz="1400" dirty="0" err="1" smtClean="0"/>
              <a:t>mosaico</a:t>
            </a:r>
            <a:r>
              <a:rPr lang="ru-RU" sz="1400" dirty="0" smtClean="0"/>
              <a:t> или лат. </a:t>
            </a:r>
            <a:r>
              <a:rPr lang="ru-RU" sz="1400" dirty="0" err="1" smtClean="0"/>
              <a:t>musinum</a:t>
            </a:r>
            <a:r>
              <a:rPr lang="ru-RU" sz="1400" dirty="0" smtClean="0"/>
              <a:t> — буквально «посвящённое музам») представляет собой изображение или орнамент, выполненный из однородных или различных по материалу частиц. Как способ оформления интерьера она известна ещё                                                      с III века до нашей эры: панно, выложенные из разноцветных камней,                                           украшали дворцы и дома богатых горожан Древнего Египта.                                                                      Сохранились мозаики из глиняных кружков различной окраски в храмах                                                         </a:t>
            </a:r>
            <a:r>
              <a:rPr lang="ru-RU" sz="1400" dirty="0" err="1" smtClean="0"/>
              <a:t>Двуречья</a:t>
            </a:r>
            <a:r>
              <a:rPr lang="ru-RU" sz="1400" dirty="0" smtClean="0"/>
              <a:t> (III в. до н.э.). В античной Греции её делали из гальки. Хорошо                                                                               известны мозаики из полудрагоценных камней и смальты в Италии и                                                                   Византии. </a:t>
            </a:r>
            <a:endParaRPr lang="ru-RU" sz="1400" dirty="0"/>
          </a:p>
        </p:txBody>
      </p:sp>
      <p:pic>
        <p:nvPicPr>
          <p:cNvPr id="4" name="Рисунок 3" descr="http://im7-tub-ru.yandex.net/i?id=226054204-39-72">
            <a:hlinkClick r:id="rId2"/>
          </p:cNvPr>
          <p:cNvPicPr/>
          <p:nvPr/>
        </p:nvPicPr>
        <p:blipFill>
          <a:blip r:embed="rId3" cstate="print"/>
          <a:srcRect/>
          <a:stretch>
            <a:fillRect/>
          </a:stretch>
        </p:blipFill>
        <p:spPr bwMode="auto">
          <a:xfrm>
            <a:off x="6500826" y="4857760"/>
            <a:ext cx="1785950" cy="17859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736"/>
            <a:ext cx="8543956" cy="5214974"/>
          </a:xfrm>
        </p:spPr>
        <p:txBody>
          <a:bodyPr>
            <a:normAutofit fontScale="25000" lnSpcReduction="20000"/>
          </a:bodyPr>
          <a:lstStyle/>
          <a:p>
            <a:pPr>
              <a:buNone/>
            </a:pPr>
            <a:r>
              <a:rPr lang="ru-RU" sz="5600" dirty="0" smtClean="0"/>
              <a:t>Одним из лучших материалов для создания мозаики издавна считается смальта - непрозрачное и очень плотное стекло разнообразных цветов и оттенков. Именно с появлением смальты мозаику стали применять в художественной отделке зданий, а самые ранние мозаики датируются началом V века н.э. Ее уникальные свойства - загадочное мерцание и блеск, насыщенность и неизменность цвета позволяли создавать эффект Божественного сияния. Никакой другой материал не в состоянии был передать это ощущение. В Византии убранство храмов отличалось обилием золотистой и синей смальты, служившей фоном для изображения святых. Византийская мозаика не подвергалась шлифовке, что усиливало глубину и звучание цвета. Полюбоваться ее великолепием можно и сегодня, побывав, например, в соборе Святой Софии в </a:t>
            </a:r>
            <a:r>
              <a:rPr lang="ru-RU" sz="5600" dirty="0" err="1" smtClean="0"/>
              <a:t>Константинополе.На</a:t>
            </a:r>
            <a:r>
              <a:rPr lang="ru-RU" sz="5600" dirty="0" smtClean="0"/>
              <a:t> Руси смальта появилась в XI веке - с началом строительства первых христианских храмов. Прекрасные мозаики                                                                                                            украшали, к примеру, Софийский собор и                                                                                                                      Златоверхий монастырь в Киеве. Эти мозаичные                                                                                                                панно были созданы мастерами, обучавшимися в                                                                                              Византии, да и смальту привозили оттуда же. Но                                                                                                              начиная с XIII века ,храмы на Руси стали украшать                                                                                                         росписью, которая постепенно вытеснила смальту и                                                                                                                        о ней забыли почти на шесть веков. Смальта                                                                                                                                                      позволяет прекрасно имитировать масляную                                                                                                                          живопись. Смальта по сути - это просто цветное                                                                                                                                                                                             стекло, только непрозрачное. Оба материала (и смальту, и                                                                                                                   стекло) получают из кварцевого песка, добавляя в него                                                                                                                                                оксиды разных металлов, выполняющих роль красителей.                                                                                                                                            Но при изготовлении смальты, используют соль калия, а не                                                                                                                                      натрия, да и минеральных добавок в смальте гораздо больше,                                                                                                                                             чем в обычном стекле. Благодаря этому, смальта приобретает                                                                                                                                                               повышенную </a:t>
            </a:r>
            <a:r>
              <a:rPr lang="ru-RU" sz="5600" dirty="0" err="1" smtClean="0"/>
              <a:t>ударопрочность</a:t>
            </a:r>
            <a:r>
              <a:rPr lang="ru-RU" sz="5600" dirty="0" smtClean="0"/>
              <a:t>, морозоустойчивость,                                                                                                             стойкость к агрессивным средам; не истирается и не                                                                                                                         выцветает. Интерес к этому материалу возродился лишь в                                                                                                                          середине XVIII века стараниями М.В. Ломоносова. </a:t>
            </a:r>
          </a:p>
          <a:p>
            <a:endParaRPr lang="ru-RU" dirty="0"/>
          </a:p>
        </p:txBody>
      </p:sp>
      <p:pic>
        <p:nvPicPr>
          <p:cNvPr id="4" name="i-main-pic" descr="Картинка 1 из 6273">
            <a:hlinkClick r:id="rId2" tgtFrame="_blank"/>
          </p:cNvPr>
          <p:cNvPicPr/>
          <p:nvPr/>
        </p:nvPicPr>
        <p:blipFill>
          <a:blip r:embed="rId3" cstate="print"/>
          <a:srcRect/>
          <a:stretch>
            <a:fillRect/>
          </a:stretch>
        </p:blipFill>
        <p:spPr bwMode="auto">
          <a:xfrm>
            <a:off x="5072066" y="3286124"/>
            <a:ext cx="3929090" cy="3286147"/>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03462"/>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ru-RU" sz="3600" dirty="0" smtClean="0">
                <a:solidFill>
                  <a:schemeClr val="bg1"/>
                </a:solidFill>
              </a:rPr>
              <a:t>ВОЗНИКНОВЕНИЕ У М.В.ЛОМОНОСОВА ИНТЕРЕСА К МОЗАИЧНОМУ ИСКУССТВУ.</a:t>
            </a:r>
            <a:r>
              <a:rPr lang="ru-RU" dirty="0" smtClean="0"/>
              <a:t/>
            </a:r>
            <a:br>
              <a:rPr lang="ru-RU" dirty="0" smtClean="0"/>
            </a:br>
            <a:endParaRPr lang="ru-RU" dirty="0"/>
          </a:p>
        </p:txBody>
      </p:sp>
      <p:sp>
        <p:nvSpPr>
          <p:cNvPr id="8" name="Текст 7"/>
          <p:cNvSpPr>
            <a:spLocks noGrp="1"/>
          </p:cNvSpPr>
          <p:nvPr>
            <p:ph type="body" idx="1"/>
          </p:nvPr>
        </p:nvSpPr>
        <p:spPr>
          <a:xfrm>
            <a:off x="214282" y="1500175"/>
            <a:ext cx="4283106" cy="2786082"/>
          </a:xfrm>
        </p:spPr>
        <p:txBody>
          <a:bodyPr>
            <a:normAutofit fontScale="55000" lnSpcReduction="20000"/>
          </a:bodyPr>
          <a:lstStyle/>
          <a:p>
            <a:r>
              <a:rPr lang="ru-RU" smtClean="0"/>
              <a:t>Ломоносов обратил внимание на мозаику - древнее искусство составлять из цветных стеклянных сплавов (смальт) немеркнущие картины и портреты. Несколько мозаичных работ привез в 1746 году из Рима граф Михаил Илларионович Воронцов, в доме которого часто бывал Ломоносов. Ломоносова живо заинтересовала искусная работа итальянских мастеров, доведших свою смальтовую "палитру" до нескольких тысяч оттенков, что позволяло им виртуозно копировать масляную живопись. Ломоносов хорошо знал, что мозаика была известна еще Киевской Руси, и он воодушевляется мыслью не только возродить это древнее искусство в России, но и снабдить его новым, совершенным материалом. </a:t>
            </a:r>
          </a:p>
          <a:p>
            <a:endParaRPr lang="ru-RU" dirty="0"/>
          </a:p>
        </p:txBody>
      </p:sp>
      <p:sp>
        <p:nvSpPr>
          <p:cNvPr id="9" name="Текст 8"/>
          <p:cNvSpPr>
            <a:spLocks noGrp="1"/>
          </p:cNvSpPr>
          <p:nvPr>
            <p:ph type="body" sz="quarter" idx="3"/>
          </p:nvPr>
        </p:nvSpPr>
        <p:spPr>
          <a:xfrm>
            <a:off x="4645025" y="1698987"/>
            <a:ext cx="4041775" cy="1944327"/>
          </a:xfrm>
        </p:spPr>
        <p:txBody>
          <a:bodyPr>
            <a:normAutofit fontScale="32500" lnSpcReduction="20000"/>
          </a:bodyPr>
          <a:lstStyle/>
          <a:p>
            <a:r>
              <a:rPr lang="ru-RU" sz="3700" dirty="0" smtClean="0"/>
              <a:t>Приготовление смальт хранилось в строгой тайне итальянскими мозаичистами. Ломоносова-химика привлекала к себе задачка раскрыть этот секрет и самостоятельно разработать рецептуру для получения смальт. Живой, художественный и практический интерес к мозаике, овладевший Ломоносовым, сочетался с давно волновавшими его вопросами теоретической физики и химии. </a:t>
            </a:r>
          </a:p>
          <a:p>
            <a:endParaRPr lang="ru-RU" dirty="0"/>
          </a:p>
        </p:txBody>
      </p:sp>
      <p:sp>
        <p:nvSpPr>
          <p:cNvPr id="19462" name="Rectangle 6"/>
          <p:cNvSpPr>
            <a:spLocks noGrp="1" noChangeArrowheads="1"/>
          </p:cNvSpPr>
          <p:nvPr>
            <p:ph sz="quarter" idx="4"/>
          </p:nvPr>
        </p:nvSpPr>
        <p:spPr bwMode="auto">
          <a:xfrm rot="1786907">
            <a:off x="4565650" y="5976877"/>
            <a:ext cx="283968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Инструменты М.В.Ломоносова – химика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63" name="Picture 7" descr="C:\Users\Наталья\Pictures\200PX-~1.JPG"/>
          <p:cNvPicPr>
            <a:picLocks noChangeAspect="1" noChangeArrowheads="1"/>
          </p:cNvPicPr>
          <p:nvPr/>
        </p:nvPicPr>
        <p:blipFill>
          <a:blip r:embed="rId2" cstate="print"/>
          <a:srcRect/>
          <a:stretch>
            <a:fillRect/>
          </a:stretch>
        </p:blipFill>
        <p:spPr bwMode="auto">
          <a:xfrm rot="1756448">
            <a:off x="5335338" y="3606992"/>
            <a:ext cx="2943724" cy="2435908"/>
          </a:xfrm>
          <a:prstGeom prst="rect">
            <a:avLst/>
          </a:prstGeom>
          <a:noFill/>
        </p:spPr>
      </p:pic>
      <p:sp>
        <p:nvSpPr>
          <p:cNvPr id="19467" name="Rectangle 11"/>
          <p:cNvSpPr>
            <a:spLocks noGrp="1" noChangeArrowheads="1"/>
          </p:cNvSpPr>
          <p:nvPr>
            <p:ph sz="half" idx="2"/>
          </p:nvPr>
        </p:nvSpPr>
        <p:spPr bwMode="auto">
          <a:xfrm rot="20354225">
            <a:off x="1645560" y="6085297"/>
            <a:ext cx="231703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мастерская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М.В.Ломонсова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68" name="Picture 12"/>
          <p:cNvPicPr>
            <a:picLocks noChangeAspect="1" noChangeArrowheads="1"/>
          </p:cNvPicPr>
          <p:nvPr/>
        </p:nvPicPr>
        <p:blipFill>
          <a:blip r:embed="rId3" cstate="print"/>
          <a:srcRect/>
          <a:stretch>
            <a:fillRect/>
          </a:stretch>
        </p:blipFill>
        <p:spPr bwMode="auto">
          <a:xfrm rot="20239094">
            <a:off x="574620" y="4177918"/>
            <a:ext cx="3214710" cy="2143140"/>
          </a:xfrm>
          <a:prstGeom prst="rect">
            <a:avLst/>
          </a:prstGeom>
          <a:noFill/>
          <a:ln w="9525">
            <a:noFill/>
            <a:miter lim="800000"/>
            <a:headEnd/>
            <a:tailEnd/>
          </a:ln>
          <a:effectLst/>
        </p:spPr>
      </p:pic>
    </p:spTree>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8690442" cy="1204898"/>
          </a:xfrm>
        </p:spPr>
        <p:txBody>
          <a:bodyPr>
            <a:normAutofit/>
          </a:bodyPr>
          <a:lstStyle/>
          <a:p>
            <a:r>
              <a:rPr lang="ru-RU" sz="3600" dirty="0" smtClean="0">
                <a:latin typeface="Times New Roman" pitchFamily="18" charset="0"/>
                <a:cs typeface="Times New Roman" pitchFamily="18" charset="0"/>
              </a:rPr>
              <a:t>ПЕРВЫЕ ХУДОЖЕСТВЕННЫЕ РАБОТЫ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М. В. Ломоносова</a:t>
            </a:r>
            <a:endParaRPr lang="ru-RU" sz="3600" dirty="0">
              <a:latin typeface="Times New Roman" pitchFamily="18" charset="0"/>
              <a:cs typeface="Times New Roman" pitchFamily="18" charset="0"/>
            </a:endParaRPr>
          </a:p>
        </p:txBody>
      </p:sp>
      <p:sp>
        <p:nvSpPr>
          <p:cNvPr id="8" name="Текст 7"/>
          <p:cNvSpPr>
            <a:spLocks noGrp="1"/>
          </p:cNvSpPr>
          <p:nvPr>
            <p:ph type="body" sz="half" idx="2"/>
          </p:nvPr>
        </p:nvSpPr>
        <p:spPr/>
        <p:txBody>
          <a:bodyPr>
            <a:normAutofit fontScale="47500" lnSpcReduction="20000"/>
          </a:bodyPr>
          <a:lstStyle/>
          <a:p>
            <a:r>
              <a:rPr lang="ru-RU" sz="1800" dirty="0" smtClean="0"/>
              <a:t>Летом 1752 года Ломоносов заканчивает первую художественную работу — мозаичный образ Богоматери по картине итальянского живописца </a:t>
            </a:r>
            <a:r>
              <a:rPr lang="ru-RU" sz="1800" dirty="0" err="1" smtClean="0"/>
              <a:t>Солимены</a:t>
            </a:r>
            <a:r>
              <a:rPr lang="ru-RU" sz="1800" dirty="0" smtClean="0"/>
              <a:t>. 4 сентября того же года он подносит его Елизавете Петровне. Образ был принят ею с «оказанием удовольствия». В особом рапорте, представленном по сему случаю академической канцелярии, Ломоносов сообщал, что для выполнения этой небольшой мозаичной картины (размер ее 2 фута на 19 дюймов) «всех составных кусков поставлено больше 4000, все его руками, а для изобретения составов делано 2184 опыта в стеклянной печи». Ломоносов не только сам отлично справляется с этой работой, но и набирает себе учеников, которых обучает мозаичному делу. В 1757 году из мозаичной мастерской Ломоносова вышли четыре портрета Петра Великого. Один из них Ломоносов поднес Сенату. Работая со своими учениками, Ломоносов не идет проторенными путями. Он развивает и совершенствует мозаичное искусство, ставит перед ним новые художественные задачи, улучшает и значительно ускоряет технику набора мозаичных картин. Он хочет ввести это монументальное искусство в государственный обиход, мечтает о широком применении мозаики в памятниках, которые должны прославить величие его Родины, ратные подвиги и исторические деяния русского народа. Ломоносов считает особенно важным, что «финифти, мозаики в век хранят Геройских бодрость лиц» и «ветхой древности </a:t>
            </a:r>
            <a:r>
              <a:rPr lang="ru-RU" sz="1800" dirty="0" err="1" smtClean="0"/>
              <a:t>грызение</a:t>
            </a:r>
            <a:r>
              <a:rPr lang="ru-RU" sz="1800" dirty="0" smtClean="0"/>
              <a:t> не боятся» </a:t>
            </a:r>
          </a:p>
          <a:p>
            <a:endParaRPr lang="ru-RU" dirty="0"/>
          </a:p>
        </p:txBody>
      </p:sp>
      <p:pic>
        <p:nvPicPr>
          <p:cNvPr id="9" name="i-main-pic" descr="Картинка 12 из 475">
            <a:hlinkClick r:id="rId3" tgtFrame="_blank"/>
          </p:cNvPr>
          <p:cNvPicPr>
            <a:picLocks noGrp="1"/>
          </p:cNvPicPr>
          <p:nvPr>
            <p:ph idx="1"/>
          </p:nvPr>
        </p:nvPicPr>
        <p:blipFill>
          <a:blip r:embed="rId4" cstate="print"/>
          <a:srcRect/>
          <a:stretch>
            <a:fillRect/>
          </a:stretch>
        </p:blipFill>
        <p:spPr bwMode="auto">
          <a:xfrm>
            <a:off x="3000364" y="1785926"/>
            <a:ext cx="5357850" cy="3786214"/>
          </a:xfrm>
          <a:prstGeom prst="rect">
            <a:avLst/>
          </a:prstGeom>
          <a:noFill/>
          <a:ln w="9525">
            <a:noFill/>
            <a:miter lim="800000"/>
            <a:headEnd/>
            <a:tailEnd/>
          </a:ln>
        </p:spPr>
      </p:pic>
      <p:sp>
        <p:nvSpPr>
          <p:cNvPr id="10" name="Прямоугольник 9"/>
          <p:cNvSpPr/>
          <p:nvPr/>
        </p:nvSpPr>
        <p:spPr>
          <a:xfrm>
            <a:off x="2928926" y="5715016"/>
            <a:ext cx="5143536" cy="369332"/>
          </a:xfrm>
          <a:prstGeom prst="rect">
            <a:avLst/>
          </a:prstGeom>
        </p:spPr>
        <p:txBody>
          <a:bodyPr wrap="square">
            <a:spAutoFit/>
          </a:bodyPr>
          <a:lstStyle/>
          <a:p>
            <a:r>
              <a:rPr lang="ru-RU" dirty="0" smtClean="0"/>
              <a:t>мозаичный образ Богоматери </a:t>
            </a:r>
            <a:endParaRPr lang="ru-RU" dirty="0"/>
          </a:p>
        </p:txBody>
      </p:sp>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Портрет Петра1</a:t>
            </a:r>
            <a:endParaRPr lang="ru-RU" dirty="0"/>
          </a:p>
        </p:txBody>
      </p:sp>
      <p:pic>
        <p:nvPicPr>
          <p:cNvPr id="7" name="Содержимое 6" descr="http://www.surwiki.ru/wiki/images/thumb/2/2a/%D0%9F%D0%B5%D1%82%D1%80_1_1754_%D0%B3%D0%BE%D0%B4.jpg/200px-%D0%9F%D0%B5%D1%82%D1%80_1_1754_%D0%B3%D0%BE%D0%B4.jpg">
            <a:hlinkClick r:id="rId2" tooltip="&quot;Портрет Петра1&quot;"/>
          </p:cNvPr>
          <p:cNvPicPr>
            <a:picLocks noGrp="1"/>
          </p:cNvPicPr>
          <p:nvPr>
            <p:ph idx="1"/>
          </p:nvPr>
        </p:nvPicPr>
        <p:blipFill>
          <a:blip r:embed="rId3" cstate="print"/>
          <a:srcRect/>
          <a:stretch>
            <a:fillRect/>
          </a:stretch>
        </p:blipFill>
        <p:spPr bwMode="auto">
          <a:xfrm>
            <a:off x="3929058" y="1785927"/>
            <a:ext cx="4929222" cy="3429023"/>
          </a:xfrm>
          <a:prstGeom prst="rect">
            <a:avLst/>
          </a:prstGeom>
          <a:noFill/>
          <a:ln w="9525">
            <a:noFill/>
            <a:miter lim="800000"/>
            <a:headEnd/>
            <a:tailEnd/>
          </a:ln>
        </p:spPr>
      </p:pic>
      <p:sp>
        <p:nvSpPr>
          <p:cNvPr id="8" name="Прямоугольник 7"/>
          <p:cNvSpPr/>
          <p:nvPr/>
        </p:nvSpPr>
        <p:spPr>
          <a:xfrm>
            <a:off x="285720" y="2000241"/>
            <a:ext cx="3429024" cy="1200329"/>
          </a:xfrm>
          <a:prstGeom prst="rect">
            <a:avLst/>
          </a:prstGeom>
        </p:spPr>
        <p:txBody>
          <a:bodyPr wrap="square">
            <a:spAutoFit/>
          </a:bodyPr>
          <a:lstStyle/>
          <a:p>
            <a:r>
              <a:rPr lang="ru-RU" dirty="0" smtClean="0"/>
              <a:t>В 1757 году из мозаичной мастерской Ломоносова вышли четыре портрета Петра Великого. </a:t>
            </a:r>
            <a:endParaRPr lang="ru-RU" dirty="0"/>
          </a:p>
        </p:txBody>
      </p:sp>
      <p:pic>
        <p:nvPicPr>
          <p:cNvPr id="36866" name="Picture 2"/>
          <p:cNvPicPr>
            <a:picLocks noChangeAspect="1" noChangeArrowheads="1"/>
          </p:cNvPicPr>
          <p:nvPr/>
        </p:nvPicPr>
        <p:blipFill>
          <a:blip r:embed="rId4" cstate="print"/>
          <a:srcRect/>
          <a:stretch>
            <a:fillRect/>
          </a:stretch>
        </p:blipFill>
        <p:spPr bwMode="auto">
          <a:xfrm>
            <a:off x="144462" y="3286124"/>
            <a:ext cx="3927471" cy="3286147"/>
          </a:xfrm>
          <a:prstGeom prst="rect">
            <a:avLst/>
          </a:prstGeom>
          <a:noFill/>
          <a:ln w="9525">
            <a:noFill/>
            <a:miter lim="800000"/>
            <a:headEnd/>
            <a:tailEnd/>
          </a:ln>
          <a:effectLst/>
        </p:spPr>
      </p:pic>
    </p:spTree>
  </p:cSld>
  <p:clrMapOvr>
    <a:masterClrMapping/>
  </p:clrMapOvr>
  <p:transition spd="med">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Другая 1">
      <a:dk1>
        <a:sysClr val="windowText" lastClr="000000"/>
      </a:dk1>
      <a:lt1>
        <a:sysClr val="window" lastClr="FFFFFF"/>
      </a:lt1>
      <a:dk2>
        <a:srgbClr val="5A6378"/>
      </a:dk2>
      <a:lt2>
        <a:srgbClr val="D4D4D6"/>
      </a:lt2>
      <a:accent1>
        <a:srgbClr val="FFFF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177</TotalTime>
  <Words>2164</Words>
  <Application>Microsoft Office PowerPoint</Application>
  <PresentationFormat>Экран (4:3)</PresentationFormat>
  <Paragraphs>71</Paragraphs>
  <Slides>17</Slides>
  <Notes>2</Notes>
  <HiddenSlides>0</HiddenSlides>
  <MMClips>0</MMClips>
  <ScaleCrop>false</ScaleCrop>
  <HeadingPairs>
    <vt:vector size="6" baseType="variant">
      <vt:variant>
        <vt:lpstr>Тема</vt:lpstr>
      </vt:variant>
      <vt:variant>
        <vt:i4>1</vt:i4>
      </vt:variant>
      <vt:variant>
        <vt:lpstr>Заголовки слайдов</vt:lpstr>
      </vt:variant>
      <vt:variant>
        <vt:i4>17</vt:i4>
      </vt:variant>
      <vt:variant>
        <vt:lpstr>Произвольные показы</vt:lpstr>
      </vt:variant>
      <vt:variant>
        <vt:i4>1</vt:i4>
      </vt:variant>
    </vt:vector>
  </HeadingPairs>
  <TitlesOfParts>
    <vt:vector size="19" baseType="lpstr">
      <vt:lpstr>Модульная</vt:lpstr>
      <vt:lpstr>Муниципальное общеобразовательное учреждение «Средняя Общеобразовательная Школа п. Нива Питерского района Саратовской области»  </vt:lpstr>
      <vt:lpstr>Слайд 2</vt:lpstr>
      <vt:lpstr>Содержание</vt:lpstr>
      <vt:lpstr>ВСТУПЛЕНИЕ  </vt:lpstr>
      <vt:lpstr>ИСТОРИЯ МОЗАИКИ  </vt:lpstr>
      <vt:lpstr>Слайд 6</vt:lpstr>
      <vt:lpstr>ВОЗНИКНОВЕНИЕ У М.В.ЛОМОНОСОВА ИНТЕРЕСА К МОЗАИЧНОМУ ИСКУССТВУ. </vt:lpstr>
      <vt:lpstr>ПЕРВЫЕ ХУДОЖЕСТВЕННЫЕ РАБОТЫ  М. В. Ломоносова</vt:lpstr>
      <vt:lpstr>Портрет Петра1</vt:lpstr>
      <vt:lpstr>  </vt:lpstr>
      <vt:lpstr>МОЗАИКИ М.В.ЛОМОНОСОВА </vt:lpstr>
      <vt:lpstr>мозаичный портрет Елизаветы Петровны </vt:lpstr>
      <vt:lpstr>Мозаичный портрет графа П.И.Шувалова </vt:lpstr>
      <vt:lpstr>мозаичный портрет великого князя Петра Федоровича </vt:lpstr>
      <vt:lpstr>ЗАКЛЮЧЕНИЕ . </vt:lpstr>
      <vt:lpstr>М.В.Ломоносов демонстрирует Екатерине 2 свои мозаичные работы </vt:lpstr>
      <vt:lpstr>СПАСИБО ЗА ВНИМАНИЕ!</vt:lpstr>
      <vt:lpstr>Произвольный показ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общеобразовательное учреждение «Средняя Общеобразовательная Школа п. Нива Питерского района Саратовской области»  </dc:title>
  <dc:creator>Наталья</dc:creator>
  <cp:lastModifiedBy>Наталья</cp:lastModifiedBy>
  <cp:revision>19</cp:revision>
  <dcterms:created xsi:type="dcterms:W3CDTF">2012-04-08T18:07:04Z</dcterms:created>
  <dcterms:modified xsi:type="dcterms:W3CDTF">2012-04-19T18:53:41Z</dcterms:modified>
</cp:coreProperties>
</file>