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303" r:id="rId8"/>
    <p:sldId id="304" r:id="rId9"/>
    <p:sldId id="305" r:id="rId10"/>
    <p:sldId id="306" r:id="rId11"/>
    <p:sldId id="307" r:id="rId12"/>
    <p:sldId id="309" r:id="rId13"/>
    <p:sldId id="310" r:id="rId14"/>
    <p:sldId id="311" r:id="rId15"/>
    <p:sldId id="312" r:id="rId16"/>
    <p:sldId id="313" r:id="rId17"/>
    <p:sldId id="299" r:id="rId18"/>
    <p:sldId id="300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</p:grpSp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0203-6A9B-437C-A2EA-2F5412989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9443-D332-43A3-BC0E-8DC68C44B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C8DC-F013-4F40-8B71-7FD4B6A1D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A53F-9957-48A8-8CFE-8EF340542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9616-A2FB-439C-BB30-12336CC51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A4CC-5C13-4C95-9534-3EF91FB43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1657-54ED-4C31-A918-53D811266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CEF99-C23F-4ED7-A2FE-E9E509995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91D5F-5AD9-49C7-B62B-1FC539D46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9B5F-0062-4D69-874D-F88FE6401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04103-AEF2-4FE8-B551-4E30B6522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608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4608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4608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63909AD-30E9-42DC-B8DF-6645384C3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250"/>
            <a:ext cx="5724525" cy="1223963"/>
          </a:xfrm>
        </p:spPr>
        <p:txBody>
          <a:bodyPr/>
          <a:lstStyle/>
          <a:p>
            <a:pPr eaLnBrk="1" hangingPunct="1"/>
            <a:r>
              <a:rPr lang="ru-RU" sz="2800" b="1" smtClean="0"/>
              <a:t>Инновации в образовании</a:t>
            </a:r>
            <a:br>
              <a:rPr lang="ru-RU" sz="2800" b="1" smtClean="0"/>
            </a:br>
            <a:r>
              <a:rPr lang="ru-RU" sz="2800" b="1" smtClean="0"/>
              <a:t>ТРИЗ - педагогика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565400"/>
            <a:ext cx="8640762" cy="4103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smtClean="0"/>
              <a:t> </a:t>
            </a:r>
            <a:endParaRPr lang="en-US" sz="3600" b="1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  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</a:t>
            </a:r>
            <a:r>
              <a:rPr lang="ru-RU" sz="2400" b="1" smtClean="0"/>
              <a:t>Использование приёмов ТРИЗ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      </a:t>
            </a:r>
            <a:r>
              <a:rPr lang="ru-RU" sz="2400" b="1" smtClean="0"/>
              <a:t>в работе с детьми 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                     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                                                          </a:t>
            </a:r>
            <a:r>
              <a:rPr lang="ru-RU" sz="1600" b="1" smtClean="0"/>
              <a:t>Подготовила: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                                                                                      воспитатель Лебедева Н.С</a:t>
            </a: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endParaRPr lang="ru-RU" sz="1600" b="1" smtClean="0"/>
          </a:p>
        </p:txBody>
      </p:sp>
      <p:pic>
        <p:nvPicPr>
          <p:cNvPr id="3076" name="Picture 5" descr="C:\Documents and Settings\Admin.MICROSOF-467B25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6283325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3" descr="P10002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19700" y="3860800"/>
            <a:ext cx="3503613" cy="2628900"/>
          </a:xfrm>
        </p:spPr>
      </p:pic>
      <p:pic>
        <p:nvPicPr>
          <p:cNvPr id="12292" name="Рисунок 4" descr="P10002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19161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913313"/>
            <a:ext cx="19081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Содержимое 3" descr="P10002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557338"/>
            <a:ext cx="3551237" cy="2663825"/>
          </a:xfrm>
        </p:spPr>
      </p:pic>
      <p:pic>
        <p:nvPicPr>
          <p:cNvPr id="13316" name="Рисунок 4" descr="P100019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328453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508500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P10003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484313"/>
            <a:ext cx="3455987" cy="2592387"/>
          </a:xfrm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437063"/>
            <a:ext cx="19081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P10004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19700" y="3789363"/>
            <a:ext cx="3503613" cy="2627312"/>
          </a:xfrm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581525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Содержимое 3" descr="P10003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59338" y="3573463"/>
            <a:ext cx="3744912" cy="2808287"/>
          </a:xfrm>
        </p:spPr>
      </p:pic>
      <p:pic>
        <p:nvPicPr>
          <p:cNvPr id="16388" name="Рисунок 4" descr="IMG_02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1557338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581525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Содержимое 3" descr="IMG_02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1628775"/>
            <a:ext cx="3455988" cy="2592388"/>
          </a:xfrm>
        </p:spPr>
      </p:pic>
      <p:pic>
        <p:nvPicPr>
          <p:cNvPr id="17412" name="Рисунок 4" descr="IMG_02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825" y="3933825"/>
            <a:ext cx="3455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581525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Содержимое 3" descr="IMG_02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1700213"/>
            <a:ext cx="3408363" cy="2555875"/>
          </a:xfrm>
        </p:spPr>
      </p:pic>
      <p:pic>
        <p:nvPicPr>
          <p:cNvPr id="18436" name="Рисунок 4" descr="IMG_02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3860800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508500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3" descr="IMG_02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24525" y="4076700"/>
            <a:ext cx="3071813" cy="2305050"/>
          </a:xfrm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437063"/>
            <a:ext cx="19081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Содержимое 3" descr="IMG_02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557338"/>
            <a:ext cx="3984625" cy="2987675"/>
          </a:xfrm>
        </p:spPr>
      </p:pic>
      <p:pic>
        <p:nvPicPr>
          <p:cNvPr id="20484" name="Рисунок 4" descr="IMG_019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4005263"/>
            <a:ext cx="321627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508500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Желаю творческих успехов.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5905500" cy="649288"/>
          </a:xfrm>
        </p:spPr>
        <p:txBody>
          <a:bodyPr/>
          <a:lstStyle/>
          <a:p>
            <a:pPr eaLnBrk="1" hangingPunct="1"/>
            <a:r>
              <a:rPr lang="ru-RU" sz="2500" b="1" smtClean="0"/>
              <a:t>Цель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Систематизировать знания  в области ТРИЗ – педагогики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Дать в руки воспитателям инструмент по конкретному практическому воспитанию у детей качеств творческой личности, способной понимать единство и противоречие окружающего мира, решать свои маленькие проблемы. 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b="1" smtClean="0"/>
              <a:t>Методика ТРИЗ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2000" smtClean="0"/>
              <a:t>Методика ТРИЗ была придумана и разработана приблизительно 50 лет назад Генрихом Сауловичем Альтшуллером. Изначально она создавалась для помощи в нахождении решений для технических задач и способствовало развитию мышления, гибкости, системности, логическому построению 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оригинальности. Главная задача данной методики – научить ребенка думать нестандартно и находить собственные решения. 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133600"/>
            <a:ext cx="4038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41438"/>
            <a:ext cx="4176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pPr eaLnBrk="1" hangingPunct="1"/>
            <a:endParaRPr lang="ru-RU" sz="3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669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400" smtClean="0"/>
              <a:t/>
            </a:r>
            <a:br>
              <a:rPr lang="ru-RU" sz="400" smtClean="0"/>
            </a:br>
            <a:endParaRPr lang="ru-RU" sz="400" smtClean="0"/>
          </a:p>
          <a:p>
            <a:pPr eaLnBrk="1" hangingPunct="1">
              <a:lnSpc>
                <a:spcPct val="80000"/>
              </a:lnSpc>
            </a:pPr>
            <a:endParaRPr lang="ru-RU" sz="400" smtClean="0"/>
          </a:p>
          <a:p>
            <a:pPr eaLnBrk="1" hangingPunct="1">
              <a:lnSpc>
                <a:spcPct val="80000"/>
              </a:lnSpc>
            </a:pPr>
            <a:endParaRPr lang="ru-RU" sz="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 </a:t>
            </a:r>
            <a:r>
              <a:rPr lang="ru-RU" sz="1600" smtClean="0"/>
              <a:t>  . </a:t>
            </a:r>
            <a:br>
              <a:rPr lang="ru-RU" sz="1600" smtClean="0"/>
            </a:br>
            <a:r>
              <a:rPr lang="ru-RU" sz="1600" smtClean="0"/>
              <a:t>    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</a:t>
            </a:r>
            <a:r>
              <a:rPr lang="ru-RU" sz="1600" b="1" smtClean="0"/>
              <a:t>Цели ТРИЗ</a:t>
            </a:r>
            <a:r>
              <a:rPr lang="ru-RU" sz="1600" smtClean="0"/>
              <a:t> - не просто развить фантазию детей, а научить их мыслить системно, с пониманием происходящих процессов, дать в руки воспитателям инструмент по конкретному практическому воспитанию у детей качеств творческой личности, способной понимать единство и противоречие окружающего мира, решать свои маленькие проблемы. </a:t>
            </a:r>
            <a:br>
              <a:rPr lang="ru-RU" sz="1600" smtClean="0"/>
            </a:br>
            <a:r>
              <a:rPr lang="ru-RU" sz="1600" smtClean="0"/>
              <a:t>   </a:t>
            </a: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  Исходным положением тризовской концепции по отношению к школьнику является принцип природосообразности обучения. Обучая ребенка, педагог должен идти от его природы. </a:t>
            </a:r>
            <a:br>
              <a:rPr lang="ru-RU" sz="1600" smtClean="0"/>
            </a:br>
            <a:r>
              <a:rPr lang="ru-RU" sz="1600" smtClean="0"/>
              <a:t>    </a:t>
            </a: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ТРИЗ для школьников – это система коллективных игр, занятий, призванная не изменять основную программу, а максимально увеличивать ее эффективность. </a:t>
            </a:r>
            <a:br>
              <a:rPr lang="ru-RU" sz="1600" smtClean="0"/>
            </a:br>
            <a:r>
              <a:rPr lang="ru-RU" sz="1600" smtClean="0"/>
              <a:t>       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</a:t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476250"/>
            <a:ext cx="3322638" cy="2001838"/>
          </a:xfrm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868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smtClean="0"/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"</a:t>
            </a:r>
            <a:r>
              <a:rPr lang="ru-RU" sz="2000" smtClean="0"/>
              <a:t>ТРИЗ – это управляемый процесс создания нового, соединяющий в себе точный расчет, логику, интуицию”, так считал основатель теории Г.С.Альтшуллер и его последователи. </a:t>
            </a:r>
            <a:br>
              <a:rPr lang="ru-RU" sz="2000" smtClean="0"/>
            </a:br>
            <a:r>
              <a:rPr lang="ru-RU" sz="1600" smtClean="0"/>
              <a:t>    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</a:t>
            </a:r>
            <a:r>
              <a:rPr lang="ru-RU" sz="2000" smtClean="0"/>
              <a:t>Основным рабочим механизмом ТРИЗ служит алгоритм решения изобретательских задач. Овладев алгоритмом, решение любых задач идет планомерно, по четким логическим этапам: корректируется первоначальная формулировка задачи; строится модель; определяются имеющиеся вещественно – полевые ресурсы; составляется ИКР (идеальный конечный результат); выявляются и анализируются физические противоречия; прилагаются к задаче смелые, дерзкие преобразования.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24863" cy="865188"/>
          </a:xfrm>
        </p:spPr>
        <p:txBody>
          <a:bodyPr/>
          <a:lstStyle/>
          <a:p>
            <a:pPr eaLnBrk="1" hangingPunct="1"/>
            <a:r>
              <a:rPr lang="ru-RU" sz="3400" u="sng" smtClean="0"/>
              <a:t/>
            </a:r>
            <a:br>
              <a:rPr lang="ru-RU" sz="3400" u="sng" smtClean="0"/>
            </a:br>
            <a:r>
              <a:rPr lang="ru-RU" sz="3400" u="sng" smtClean="0"/>
              <a:t> </a:t>
            </a:r>
            <a:r>
              <a:rPr lang="ru-RU" sz="2100" b="1" u="sng" smtClean="0"/>
              <a:t>Алгоритм решения изобретательских задач </a:t>
            </a:r>
            <a:br>
              <a:rPr lang="ru-RU" sz="2100" b="1" u="sng" smtClean="0"/>
            </a:br>
            <a:r>
              <a:rPr lang="ru-RU" sz="2100" b="1" u="sng" smtClean="0"/>
              <a:t/>
            </a:r>
            <a:br>
              <a:rPr lang="ru-RU" sz="2100" b="1" u="sng" smtClean="0"/>
            </a:br>
            <a:endParaRPr lang="ru-RU" sz="2100" b="1" u="sng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   </a:t>
            </a:r>
            <a:r>
              <a:rPr lang="ru-RU" sz="2400" b="1" u="sng" smtClean="0"/>
              <a:t/>
            </a:r>
            <a:br>
              <a:rPr lang="ru-RU" sz="2400" b="1" u="sng" smtClean="0"/>
            </a:br>
            <a:endParaRPr lang="ru-RU" sz="2400" b="1" u="sng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Основным средством работы с детьми является </a:t>
            </a:r>
            <a:r>
              <a:rPr lang="ru-RU" sz="2000" i="1" smtClean="0"/>
              <a:t>педагогический поиск.</a:t>
            </a:r>
            <a:r>
              <a:rPr lang="ru-RU" sz="2000" smtClean="0"/>
              <a:t> Педагог не должен давать готовые знания, раскрывать перед ним истину, он должен учить ее </a:t>
            </a:r>
            <a:r>
              <a:rPr lang="ru-RU" sz="2000" u="sng" smtClean="0"/>
              <a:t>находить</a:t>
            </a:r>
            <a:r>
              <a:rPr lang="ru-RU" sz="2000" smtClean="0"/>
              <a:t>. Если ребенок задает вопрос, не надо тут же давать готовый ответ. Наоборот, надо спросить его, что он сам об этом думает. Пригласить его к рассуждению. И наводящими вопросами подвести к тому, чтобы ребенок сам нашел ответ. Если же не задает вопроса, тогда педагог должен указать противоречие. Тем самым он ставит ребенка в ситуацию, когда нужно найти ответ, т.е. в какой – то мере повторить исторический путь познания и преобразования предмета или явления. </a:t>
            </a:r>
            <a:br>
              <a:rPr lang="ru-RU" sz="2000" smtClean="0"/>
            </a:br>
            <a:r>
              <a:rPr lang="ru-RU" sz="2000" smtClean="0"/>
              <a:t>      На первом этапе дети знакомятся с каждым компонентом в отдельности в игровой форме. Это помогает увидеть в окружающей действительности противоречия и научить их формулировать</a:t>
            </a:r>
            <a:r>
              <a:rPr lang="en-US" sz="2000" smtClean="0"/>
              <a:t>.</a:t>
            </a:r>
            <a:endParaRPr lang="ru-RU" sz="2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3" descr="IMG_0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3860800"/>
            <a:ext cx="3551238" cy="2663825"/>
          </a:xfrm>
        </p:spPr>
      </p:pic>
      <p:pic>
        <p:nvPicPr>
          <p:cNvPr id="9220" name="Рисунок 4" descr="IMG_02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60575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913313"/>
            <a:ext cx="19081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P1000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3455988" cy="2590800"/>
          </a:xfrm>
        </p:spPr>
      </p:pic>
      <p:pic>
        <p:nvPicPr>
          <p:cNvPr id="10244" name="Рисунок 4" descr="P1000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213100"/>
            <a:ext cx="3551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581525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3" descr="IMG_02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0988" y="1600200"/>
            <a:ext cx="6042025" cy="45307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664</TotalTime>
  <Words>153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Водяные знаки</vt:lpstr>
      <vt:lpstr>Инновации в образовании ТРИЗ - педагогика</vt:lpstr>
      <vt:lpstr>Цель</vt:lpstr>
      <vt:lpstr>Методика ТРИЗ</vt:lpstr>
      <vt:lpstr>Слайд 4</vt:lpstr>
      <vt:lpstr>Слайд 5</vt:lpstr>
      <vt:lpstr>  Алгоритм решения изобретательских задач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приёмов ТРИЗ в работе с детьми дошкольного возраста</dc:title>
  <dc:creator>Админ</dc:creator>
  <cp:lastModifiedBy>ЕА</cp:lastModifiedBy>
  <cp:revision>30</cp:revision>
  <dcterms:created xsi:type="dcterms:W3CDTF">2012-04-05T05:29:43Z</dcterms:created>
  <dcterms:modified xsi:type="dcterms:W3CDTF">2013-01-24T13:29:17Z</dcterms:modified>
</cp:coreProperties>
</file>