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68" r:id="rId6"/>
    <p:sldId id="269" r:id="rId7"/>
    <p:sldId id="259" r:id="rId8"/>
    <p:sldId id="260" r:id="rId9"/>
    <p:sldId id="261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06" autoAdjust="0"/>
    <p:restoredTop sz="94660"/>
  </p:normalViewPr>
  <p:slideViewPr>
    <p:cSldViewPr>
      <p:cViewPr varScale="1">
        <p:scale>
          <a:sx n="100" d="100"/>
          <a:sy n="100" d="100"/>
        </p:scale>
        <p:origin x="-114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44DC1-D372-479C-966C-E77B9F368A78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996A1-6CD0-4143-8C97-EEB2A7ADBB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84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996A1-6CD0-4143-8C97-EEB2A7ADBB3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04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7618" y="476672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«Обряды 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обычаи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фольклоре и в творчестве композиторов»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39733" y="1628800"/>
            <a:ext cx="4572000" cy="9771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«Дела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давно минувших дней,</a:t>
            </a:r>
            <a:endParaRPr lang="ru-RU" sz="14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Преданья старины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глубокой…»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А. С. Пушкин 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6" name="Picture 2" descr="http://img0.liveinternet.ru/images/attach/c/6/91/321/91321836_large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18" y="1998442"/>
            <a:ext cx="3409950" cy="44196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4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b/2/25/14/25014234_Boyarskaya_svad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894569" cy="568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614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c/4/79/345/79345595_15ea85d4994bb31cbbf18dd8ee857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7" y="404664"/>
            <a:ext cx="7600329" cy="568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24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Учитель\Мои документы\Мои рисунки\Портреты композиторов\Русские композиторы\Русские композиторы\Гли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59313" cy="6478587"/>
          </a:xfrm>
          <a:prstGeom prst="rect">
            <a:avLst/>
          </a:prstGeom>
          <a:noFill/>
        </p:spPr>
      </p:pic>
      <p:pic>
        <p:nvPicPr>
          <p:cNvPr id="3075" name="Picture 3" descr="C:\Documents and Settings\Учитель\Мои документы\Мои рисунки\Портреты композиторов\Русские композиторы\Русские композиторы\Мусоргс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5487" y="0"/>
            <a:ext cx="4608513" cy="6478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18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04664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Фолькло́р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(англ. folk - народ и lore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мудрость)                    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чаще всего именно устное;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творческая деятельность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народа, отражающая его жизнь, воззрения, идеалы, принципы;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создаваемые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народом и бытующие в народных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массах: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поэзия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(предание,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анекдоты, сказки, эпос),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(песни,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частушки, инструментальные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наигрыши и пьесы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(драмы, сатирические пьесы, театр кукол),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декоративно-прикладное искусство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494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352928" cy="60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/>
                <a:ea typeface="Times New Roman"/>
              </a:rPr>
              <a:t>ФОЛЬКЛОР</a:t>
            </a:r>
            <a:r>
              <a:rPr lang="ru-RU" sz="2400" dirty="0">
                <a:latin typeface="Times New Roman"/>
                <a:ea typeface="Times New Roman"/>
              </a:rPr>
              <a:t> делится на две группы </a:t>
            </a:r>
            <a:r>
              <a:rPr lang="ru-RU" sz="2400" b="1" dirty="0">
                <a:latin typeface="Times New Roman"/>
                <a:ea typeface="Times New Roman"/>
              </a:rPr>
              <a:t>— </a:t>
            </a:r>
            <a:r>
              <a:rPr lang="ru-RU" sz="2400" b="1" dirty="0" smtClean="0">
                <a:latin typeface="Times New Roman"/>
                <a:ea typeface="Times New Roman"/>
              </a:rPr>
              <a:t>обрядовый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latin typeface="Times New Roman"/>
                <a:ea typeface="Times New Roman"/>
              </a:rPr>
              <a:t>и </a:t>
            </a:r>
            <a:r>
              <a:rPr lang="ru-RU" sz="2400" b="1" dirty="0" smtClean="0">
                <a:latin typeface="Times New Roman"/>
                <a:ea typeface="Times New Roman"/>
              </a:rPr>
              <a:t>не обрядовый</a:t>
            </a:r>
            <a:endParaRPr lang="ru-RU" sz="2400" b="1" dirty="0" smtClean="0">
              <a:latin typeface="Times New Roman"/>
              <a:ea typeface="Times New Roman"/>
            </a:endParaRPr>
          </a:p>
          <a:p>
            <a:endParaRPr lang="ru-RU" sz="2400" dirty="0" smtClean="0">
              <a:latin typeface="Times New Roman"/>
              <a:ea typeface="Times New Roman"/>
            </a:endParaRPr>
          </a:p>
          <a:p>
            <a:r>
              <a:rPr lang="ru-RU" sz="2400" b="1" dirty="0" smtClean="0">
                <a:latin typeface="Times New Roman"/>
                <a:ea typeface="Times New Roman"/>
              </a:rPr>
              <a:t>К </a:t>
            </a:r>
            <a:r>
              <a:rPr lang="ru-RU" sz="2400" b="1" dirty="0">
                <a:latin typeface="Times New Roman"/>
                <a:ea typeface="Times New Roman"/>
              </a:rPr>
              <a:t>обрядовому фольклору относятся: </a:t>
            </a:r>
            <a:endParaRPr lang="ru-RU" sz="2400" b="1" dirty="0" smtClean="0">
              <a:latin typeface="Times New Roman"/>
              <a:ea typeface="Times New Roman"/>
            </a:endParaRPr>
          </a:p>
          <a:p>
            <a:pPr indent="-22860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календарный фольклор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(колядки,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масленичные песни, веснянки),</a:t>
            </a:r>
            <a:endParaRPr lang="ru-RU" sz="2400" dirty="0">
              <a:ea typeface="Calibri"/>
              <a:cs typeface="Times New Roman"/>
            </a:endParaRPr>
          </a:p>
          <a:p>
            <a:pPr indent="-22860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семейный фольклор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(семейные рассказы,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колыбельные,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свадебные песни, причитания), </a:t>
            </a: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 indent="-22860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окказиональный фольклор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(песни, заговоры, исполнявшиеся по важному для жизни и благополучия общины случаю — например, засухи, мора скота).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 indent="-228600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00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785794"/>
            <a:ext cx="77153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Обряды в русской деревне считались столь же необходимым компонентом жизни, как и праздники. Все более или менее значительные события в жизни людей — будь то рождение ребенка, вступление в брак, смерть, смена времен года, начало и конец сельскохозяйственных работ — сопровождались исполнением специальных, приуроченных к данному случаю, обрядовых действий. Более того, религиозным сознанием людей крестьянского, традиционного общества обряд осмыслялся как действие, фактически создающее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событие.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85786" y="357166"/>
            <a:ext cx="750099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момента возникновения русских селений, свадьба была главным, основным торжественным обрядом. Любая девушка или парень с трепетом относились к дню, когда вступят в брак. Хотя решение принималось не самими молодыми, а их родителями, все равно невесты проводили целые ночи, гадая на своего жениха.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Руси молодые люди вступали в брак рано. Родители старались найти подходящую пару для своего ребенка, когда тот только начинал ходить и говорить. Мнение самих детей практически никогда не учитывалось, так как старшее поколение было более опытным и знающим. Отсюда и пошли поговорки: «Стерпится - слюбится», «С лица воды не пить» и многие другие.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могло не отразиться такое положение вещей в русской песне.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271582"/>
            <a:ext cx="550071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Матушка, что во поле пыльно?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Матушка, матушка, что во поле пыльно?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Сударыня матушка, что во поле пыльно?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Дитятко милое, кони разыгралися.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Матушка, матушка, на двор гости едут,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Сударыня матушка, на двор гости едут!..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Дитятко милое, я тебя не выдам!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Матушка, матушка, на крылечко идут,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Сударыня матушка, на крылечко идут!..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Дитятко милое, не бойсь, не пужайся...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Матушка, матушка, в нову горницу идут,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Сударыня матушка, в нову горницу идут!..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Дитятко милое, я тебя не выдам!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Матушка, матушка, за столы садятся,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Сударыня матушка, за столы садятся!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Дитятко милое, не бойсь, не пужайся!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Матушка, матушка, образа снимают,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Сударыня матушка... Меня благословляют...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Дитятко милое, господь с тобою!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ubelia.users.photofile.ru/photo/lubelia/115928141/xlarge/144413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668693" cy="568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7" y="6020656"/>
            <a:ext cx="66686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</a:rPr>
              <a:t>«Приготовление невесты к венцу» В. </a:t>
            </a:r>
            <a:r>
              <a:rPr lang="ru-RU" sz="2000" b="1" dirty="0" smtClean="0">
                <a:latin typeface="Times New Roman"/>
                <a:ea typeface="Times New Roman"/>
              </a:rPr>
              <a:t>Феклистов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36550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5-tub-ru.yandex.net/i?id=360208333-12-72&amp;n=2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4092"/>
            <a:ext cx="7540065" cy="5652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6093296"/>
            <a:ext cx="75400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/>
                <a:ea typeface="Times New Roman"/>
              </a:rPr>
              <a:t>«Перед венцом» </a:t>
            </a:r>
            <a:r>
              <a:rPr lang="ru-RU" sz="2000" b="1" dirty="0" smtClean="0">
                <a:latin typeface="Times New Roman"/>
                <a:ea typeface="Times New Roman"/>
              </a:rPr>
              <a:t>Фирс Журавлёв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23646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llartclassic.com/img/Pavel_Andreevich_Fedotov_FEP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64" y="260648"/>
            <a:ext cx="7330671" cy="568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6663" y="6093296"/>
            <a:ext cx="7330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/>
                <a:ea typeface="Times New Roman"/>
              </a:rPr>
              <a:t>«Сватовство майора» </a:t>
            </a:r>
            <a:r>
              <a:rPr lang="ru-RU" sz="2000" b="1" dirty="0" smtClean="0">
                <a:latin typeface="Times New Roman"/>
                <a:ea typeface="Times New Roman"/>
              </a:rPr>
              <a:t>Павел Федотов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19223712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146</TotalTime>
  <Words>409</Words>
  <Application>Microsoft Office PowerPoint</Application>
  <PresentationFormat>Экран (4:3)</PresentationFormat>
  <Paragraphs>56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Autumn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31</cp:revision>
  <dcterms:created xsi:type="dcterms:W3CDTF">2013-10-11T14:39:15Z</dcterms:created>
  <dcterms:modified xsi:type="dcterms:W3CDTF">2014-01-23T13:34:25Z</dcterms:modified>
</cp:coreProperties>
</file>