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7" r:id="rId2"/>
    <p:sldId id="256" r:id="rId3"/>
    <p:sldId id="265" r:id="rId4"/>
    <p:sldId id="26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01.03.2013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76672"/>
            <a:ext cx="7718864" cy="1200329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BOUTON International Symbols" pitchFamily="2" charset="0"/>
                <a:ea typeface="BOUTON International Symbols" pitchFamily="2" charset="0"/>
                <a:cs typeface="BOUTON International Symbols" pitchFamily="2" charset="0"/>
              </a:rPr>
              <a:t>Циклические формы инструментальной музыки</a:t>
            </a:r>
            <a:endParaRPr lang="ru-RU" sz="3600" dirty="0">
              <a:latin typeface="BOUTON International Symbols" pitchFamily="2" charset="0"/>
              <a:ea typeface="BOUTON International Symbols" pitchFamily="2" charset="0"/>
              <a:cs typeface="BOUTON International Symbols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2276872"/>
            <a:ext cx="7718864" cy="1200329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BOUTON International Symbols" pitchFamily="2" charset="0"/>
                <a:ea typeface="BOUTON International Symbols" pitchFamily="2" charset="0"/>
                <a:cs typeface="BOUTON International Symbols" pitchFamily="2" charset="0"/>
              </a:rPr>
              <a:t>Концерт          Сюита                       Соната</a:t>
            </a:r>
            <a:endParaRPr lang="ru-RU" sz="3600" dirty="0">
              <a:latin typeface="BOUTON International Symbols" pitchFamily="2" charset="0"/>
              <a:ea typeface="BOUTON International Symbols" pitchFamily="2" charset="0"/>
              <a:cs typeface="BOUTON International Symbols" pitchFamily="2" charset="0"/>
            </a:endParaRPr>
          </a:p>
        </p:txBody>
      </p:sp>
      <p:pic>
        <p:nvPicPr>
          <p:cNvPr id="6" name="Picture 2" descr="http://cs6029.userapi.com/u6453920/video/l_834c54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806" y="3789040"/>
            <a:ext cx="3528392" cy="267652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izvestiaur.ru/upload/iblock/9c7/Konku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6648" y="3861048"/>
            <a:ext cx="3533775" cy="267652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24435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pics.livejournal.com/sagittario/pic/001zs3a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457200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dance-composition.ru/Poliphonia/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5204"/>
            <a:ext cx="4572000" cy="41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0676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media.ukr-info.net/smi/clients/mk/images/3244/3555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01924"/>
            <a:ext cx="345638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zapad24.ru/uploads/posts/2012-08/1345772174_mask-27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32656"/>
            <a:ext cx="4381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sp.life123.com/bm.pix/mime1.s600x6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573015"/>
            <a:ext cx="4048125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0858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12776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a typeface="Microsoft JhengHei" pitchFamily="34" charset="-120"/>
              </a:rPr>
              <a:t>« Наше время в восприятии музыки отличается от того, что было раньше. Тогда</a:t>
            </a:r>
          </a:p>
          <a:p>
            <a:r>
              <a:rPr lang="ru-RU" dirty="0">
                <a:ea typeface="Microsoft JhengHei" pitchFamily="34" charset="-120"/>
              </a:rPr>
              <a:t>б</a:t>
            </a:r>
            <a:r>
              <a:rPr lang="ru-RU" dirty="0" smtClean="0">
                <a:ea typeface="Microsoft JhengHei" pitchFamily="34" charset="-120"/>
              </a:rPr>
              <a:t>ытовала музыка лишь последних ста лет. Для нас прошлое становится более актуальным, мы вступаем с ним в диалог…Композитор сегодняшнего дня не </a:t>
            </a:r>
          </a:p>
          <a:p>
            <a:r>
              <a:rPr lang="ru-RU" dirty="0">
                <a:ea typeface="Microsoft JhengHei" pitchFamily="34" charset="-120"/>
              </a:rPr>
              <a:t>м</a:t>
            </a:r>
            <a:r>
              <a:rPr lang="ru-RU" dirty="0" smtClean="0">
                <a:ea typeface="Microsoft JhengHei" pitchFamily="34" charset="-120"/>
              </a:rPr>
              <a:t>ожет пройти мимо ежедневно открывающегося музыкального прошлого. </a:t>
            </a:r>
          </a:p>
          <a:p>
            <a:r>
              <a:rPr lang="ru-RU" dirty="0" smtClean="0">
                <a:ea typeface="Microsoft JhengHei" pitchFamily="34" charset="-120"/>
              </a:rPr>
              <a:t>Мы способны жить в разных временах.!</a:t>
            </a:r>
          </a:p>
          <a:p>
            <a:r>
              <a:rPr lang="ru-RU" dirty="0">
                <a:ea typeface="Microsoft JhengHei" pitchFamily="34" charset="-120"/>
              </a:rPr>
              <a:t> </a:t>
            </a:r>
            <a:r>
              <a:rPr lang="ru-RU" dirty="0" smtClean="0">
                <a:ea typeface="Microsoft JhengHei" pitchFamily="34" charset="-120"/>
              </a:rPr>
              <a:t>                                                                                  А. Шнитке</a:t>
            </a:r>
          </a:p>
        </p:txBody>
      </p:sp>
    </p:spTree>
    <p:extLst>
      <p:ext uri="{BB962C8B-B14F-4D97-AF65-F5344CB8AC3E}">
        <p14:creationId xmlns:p14="http://schemas.microsoft.com/office/powerpoint/2010/main" xmlns="" val="2029971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aoline.ru/shopimg/97907063594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6125" y="404664"/>
            <a:ext cx="440055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ovsibir.ru/up/2009/221/221-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471" y="404664"/>
            <a:ext cx="421005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69984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764704"/>
            <a:ext cx="835292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ea typeface="Microsoft JhengHei" pitchFamily="34" charset="-120"/>
                <a:cs typeface="Angsana New" pitchFamily="18" charset="-34"/>
              </a:rPr>
              <a:t>Сюита </a:t>
            </a:r>
            <a:r>
              <a:rPr lang="ru-RU" sz="2000" dirty="0">
                <a:ea typeface="Microsoft JhengHei" pitchFamily="34" charset="-120"/>
                <a:cs typeface="Angsana New" pitchFamily="18" charset="-34"/>
              </a:rPr>
              <a:t>в переводе с французского </a:t>
            </a:r>
            <a:r>
              <a:rPr lang="ru-RU" sz="2000" dirty="0" smtClean="0">
                <a:ea typeface="Microsoft JhengHei" pitchFamily="34" charset="-120"/>
                <a:cs typeface="Angsana New" pitchFamily="18" charset="-34"/>
              </a:rPr>
              <a:t>означает— </a:t>
            </a:r>
            <a:r>
              <a:rPr lang="ru-RU" sz="2000" dirty="0">
                <a:ea typeface="Microsoft JhengHei" pitchFamily="34" charset="-120"/>
                <a:cs typeface="Angsana New" pitchFamily="18" charset="-34"/>
              </a:rPr>
              <a:t>«ряд», «последовательность», «чередование») — циклическая форма в музыке, состоящая из нескольких самостоятельных контрастирующих частей (многочастное произведение), объединённых общим замыслом.</a:t>
            </a:r>
            <a:endParaRPr lang="ru-RU" sz="2000" dirty="0" smtClean="0">
              <a:ea typeface="Microsoft JhengHei" pitchFamily="34" charset="-120"/>
              <a:cs typeface="Angsana New" pitchFamily="18" charset="-34"/>
            </a:endParaRPr>
          </a:p>
          <a:p>
            <a:endParaRPr lang="ru-RU" sz="2000" dirty="0" smtClean="0">
              <a:ea typeface="Microsoft JhengHei" pitchFamily="34" charset="-120"/>
              <a:cs typeface="Angsana New" pitchFamily="18" charset="-34"/>
            </a:endParaRPr>
          </a:p>
          <a:p>
            <a:r>
              <a:rPr lang="ru-RU" sz="2000" dirty="0" smtClean="0">
                <a:ea typeface="Microsoft JhengHei" pitchFamily="34" charset="-120"/>
                <a:cs typeface="Angsana New" pitchFamily="18" charset="-34"/>
              </a:rPr>
              <a:t>В </a:t>
            </a:r>
            <a:r>
              <a:rPr lang="ru-RU" sz="2000" dirty="0">
                <a:ea typeface="Microsoft JhengHei" pitchFamily="34" charset="-120"/>
                <a:cs typeface="Angsana New" pitchFamily="18" charset="-34"/>
              </a:rPr>
              <a:t>«</a:t>
            </a:r>
            <a:r>
              <a:rPr lang="ru-RU" sz="2000" b="1" dirty="0">
                <a:ea typeface="Microsoft JhengHei" pitchFamily="34" charset="-120"/>
                <a:cs typeface="Angsana New" pitchFamily="18" charset="-34"/>
              </a:rPr>
              <a:t>Сюите в старинном стиле</a:t>
            </a:r>
            <a:r>
              <a:rPr lang="ru-RU" sz="2000" dirty="0">
                <a:ea typeface="Microsoft JhengHei" pitchFamily="34" charset="-120"/>
                <a:cs typeface="Angsana New" pitchFamily="18" charset="-34"/>
              </a:rPr>
              <a:t>» </a:t>
            </a:r>
            <a:r>
              <a:rPr lang="ru-RU" sz="2000" dirty="0" smtClean="0">
                <a:ea typeface="Microsoft JhengHei" pitchFamily="34" charset="-120"/>
                <a:cs typeface="Angsana New" pitchFamily="18" charset="-34"/>
              </a:rPr>
              <a:t>А. Шнитке пьесы </a:t>
            </a:r>
            <a:r>
              <a:rPr lang="ru-RU" sz="2000" dirty="0">
                <a:ea typeface="Microsoft JhengHei" pitchFamily="34" charset="-120"/>
                <a:cs typeface="Angsana New" pitchFamily="18" charset="-34"/>
              </a:rPr>
              <a:t>танцевального или песенного характера</a:t>
            </a:r>
            <a:r>
              <a:rPr lang="ru-RU" sz="2000" b="1" dirty="0">
                <a:ea typeface="Microsoft JhengHei" pitchFamily="34" charset="-120"/>
                <a:cs typeface="Angsana New" pitchFamily="18" charset="-34"/>
              </a:rPr>
              <a:t>, не </a:t>
            </a:r>
            <a:r>
              <a:rPr lang="ru-RU" sz="2000" b="1" dirty="0" smtClean="0">
                <a:ea typeface="Microsoft JhengHei" pitchFamily="34" charset="-120"/>
                <a:cs typeface="Angsana New" pitchFamily="18" charset="-34"/>
              </a:rPr>
              <a:t>связанные </a:t>
            </a:r>
            <a:r>
              <a:rPr lang="ru-RU" sz="2000" dirty="0">
                <a:ea typeface="Microsoft JhengHei" pitchFamily="34" charset="-120"/>
                <a:cs typeface="Angsana New" pitchFamily="18" charset="-34"/>
              </a:rPr>
              <a:t>линией сюжетного повествования. Это всего лишь «ряд», «серия» музыкальных зарисовок, где каждый из номеров сюиты представляет собой небольшой </a:t>
            </a:r>
            <a:r>
              <a:rPr lang="ru-RU" sz="2000" b="1" i="1" dirty="0">
                <a:ea typeface="Microsoft JhengHei" pitchFamily="34" charset="-120"/>
                <a:cs typeface="Angsana New" pitchFamily="18" charset="-34"/>
              </a:rPr>
              <a:t>инструментальный спектакль,</a:t>
            </a:r>
            <a:r>
              <a:rPr lang="ru-RU" sz="2000" b="1" dirty="0">
                <a:ea typeface="Microsoft JhengHei" pitchFamily="34" charset="-120"/>
                <a:cs typeface="Angsana New" pitchFamily="18" charset="-34"/>
              </a:rPr>
              <a:t> </a:t>
            </a:r>
            <a:r>
              <a:rPr lang="ru-RU" sz="2000" dirty="0">
                <a:ea typeface="Microsoft JhengHei" pitchFamily="34" charset="-120"/>
                <a:cs typeface="Angsana New" pitchFamily="18" charset="-34"/>
              </a:rPr>
              <a:t>разыгрываемый двумя инструментами-персонажами – </a:t>
            </a:r>
            <a:r>
              <a:rPr lang="ru-RU" sz="2000" b="1" dirty="0">
                <a:ea typeface="Microsoft JhengHei" pitchFamily="34" charset="-120"/>
                <a:cs typeface="Angsana New" pitchFamily="18" charset="-34"/>
              </a:rPr>
              <a:t>Violino</a:t>
            </a:r>
            <a:r>
              <a:rPr lang="ru-RU" sz="2000" dirty="0">
                <a:ea typeface="Microsoft JhengHei" pitchFamily="34" charset="-120"/>
                <a:cs typeface="Angsana New" pitchFamily="18" charset="-34"/>
              </a:rPr>
              <a:t> и </a:t>
            </a:r>
            <a:r>
              <a:rPr lang="ru-RU" sz="2000" b="1" dirty="0">
                <a:ea typeface="Microsoft JhengHei" pitchFamily="34" charset="-120"/>
                <a:cs typeface="Angsana New" pitchFamily="18" charset="-34"/>
              </a:rPr>
              <a:t>Piano</a:t>
            </a:r>
            <a:r>
              <a:rPr lang="ru-RU" sz="2000" b="1" dirty="0" smtClean="0">
                <a:ea typeface="Microsoft JhengHei" pitchFamily="34" charset="-120"/>
                <a:cs typeface="Angsana New" pitchFamily="18" charset="-34"/>
              </a:rPr>
              <a:t>.</a:t>
            </a:r>
          </a:p>
          <a:p>
            <a:endParaRPr lang="ru-RU" sz="2000" b="1" dirty="0" smtClean="0">
              <a:ea typeface="Microsoft JhengHei" pitchFamily="34" charset="-120"/>
              <a:cs typeface="Angsana New" pitchFamily="18" charset="-34"/>
            </a:endParaRPr>
          </a:p>
          <a:p>
            <a:r>
              <a:rPr lang="ru-RU" sz="2000" dirty="0" smtClean="0">
                <a:ea typeface="Microsoft JhengHei" pitchFamily="34" charset="-120"/>
                <a:cs typeface="Angsana New" pitchFamily="18" charset="-34"/>
              </a:rPr>
              <a:t> </a:t>
            </a:r>
            <a:r>
              <a:rPr lang="ru-RU" sz="2000" dirty="0">
                <a:ea typeface="Microsoft JhengHei" pitchFamily="34" charset="-120"/>
                <a:cs typeface="Angsana New" pitchFamily="18" charset="-34"/>
              </a:rPr>
              <a:t>Содержание некоторых пьес направлено на раскрытие психологических состояний героев, их характеров и настроений («Пастораль», «Менуэт»). В других миниатюрах на первый план выступает момент действенный («Балет», «Фуга», «Пантомима»), где подразумеваемые инструменты-персонажи спорят друг с другом, соревнуются, конфликтуют.</a:t>
            </a:r>
          </a:p>
        </p:txBody>
      </p:sp>
    </p:spTree>
    <p:extLst>
      <p:ext uri="{BB962C8B-B14F-4D97-AF65-F5344CB8AC3E}">
        <p14:creationId xmlns:p14="http://schemas.microsoft.com/office/powerpoint/2010/main" xmlns="" val="3354175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mdm.ru/r/4A236AE6-4E58-458F-9BA4-9ADC3FF88563/duet1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92696"/>
            <a:ext cx="6192688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63243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rokhorovfund.ru/upload/medialibrary/59a/59abbd12169f0fe3172d5685b94e4e7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09606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proza.ru/pics/2012/07/13/4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884" y="116632"/>
            <a:ext cx="7553325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0059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uniqdolls.ru/ira/i_pasto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60648"/>
            <a:ext cx="4867275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16957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g1.liveinternet.ru/images/attach/c/7/97/451/97451439_4493285_12211620x4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136904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8294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wga.hu/art/l/lancret/moulin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455295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graycell.ru/picture/big/menu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0454" y="668735"/>
            <a:ext cx="437604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7016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135</TotalTime>
  <Words>80</Words>
  <Application>Microsoft Office PowerPoint</Application>
  <PresentationFormat>Экран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Исполнительная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DNS</dc:creator>
  <cp:lastModifiedBy>Админ</cp:lastModifiedBy>
  <cp:revision>19</cp:revision>
  <dcterms:created xsi:type="dcterms:W3CDTF">2013-02-20T15:06:40Z</dcterms:created>
  <dcterms:modified xsi:type="dcterms:W3CDTF">2013-03-01T02:29:22Z</dcterms:modified>
</cp:coreProperties>
</file>