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7" r:id="rId6"/>
    <p:sldId id="260" r:id="rId7"/>
    <p:sldId id="261" r:id="rId8"/>
    <p:sldId id="262" r:id="rId9"/>
    <p:sldId id="263" r:id="rId10"/>
    <p:sldId id="264" r:id="rId11"/>
    <p:sldId id="265" r:id="rId12"/>
    <p:sldId id="266"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12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A70D843-1620-4F72-AAC9-B2FAA4D1E7CA}" type="datetimeFigureOut">
              <a:rPr lang="ru-RU" smtClean="0"/>
              <a:t>11.03.2014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856EED6-28C9-4F4E-903B-2C78BC327C2F}"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A70D843-1620-4F72-AAC9-B2FAA4D1E7CA}" type="datetimeFigureOut">
              <a:rPr lang="ru-RU" smtClean="0"/>
              <a:t>11.03.2014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856EED6-28C9-4F4E-903B-2C78BC327C2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A70D843-1620-4F72-AAC9-B2FAA4D1E7CA}" type="datetimeFigureOut">
              <a:rPr lang="ru-RU" smtClean="0"/>
              <a:t>11.03.2014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856EED6-28C9-4F4E-903B-2C78BC327C2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A70D843-1620-4F72-AAC9-B2FAA4D1E7CA}" type="datetimeFigureOut">
              <a:rPr lang="ru-RU" smtClean="0"/>
              <a:t>11.03.2014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856EED6-28C9-4F4E-903B-2C78BC327C2F}"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A70D843-1620-4F72-AAC9-B2FAA4D1E7CA}" type="datetimeFigureOut">
              <a:rPr lang="ru-RU" smtClean="0"/>
              <a:t>11.03.2014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856EED6-28C9-4F4E-903B-2C78BC327C2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A70D843-1620-4F72-AAC9-B2FAA4D1E7CA}" type="datetimeFigureOut">
              <a:rPr lang="ru-RU" smtClean="0"/>
              <a:t>11.03.2014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856EED6-28C9-4F4E-903B-2C78BC327C2F}"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A70D843-1620-4F72-AAC9-B2FAA4D1E7CA}" type="datetimeFigureOut">
              <a:rPr lang="ru-RU" smtClean="0"/>
              <a:t>11.03.2014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856EED6-28C9-4F4E-903B-2C78BC327C2F}"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A70D843-1620-4F72-AAC9-B2FAA4D1E7CA}" type="datetimeFigureOut">
              <a:rPr lang="ru-RU" smtClean="0"/>
              <a:t>11.03.2014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856EED6-28C9-4F4E-903B-2C78BC327C2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0D843-1620-4F72-AAC9-B2FAA4D1E7CA}" type="datetimeFigureOut">
              <a:rPr lang="ru-RU" smtClean="0"/>
              <a:t>11.03.2014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856EED6-28C9-4F4E-903B-2C78BC327C2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A70D843-1620-4F72-AAC9-B2FAA4D1E7CA}" type="datetimeFigureOut">
              <a:rPr lang="ru-RU" smtClean="0"/>
              <a:t>11.03.2014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856EED6-28C9-4F4E-903B-2C78BC327C2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A70D843-1620-4F72-AAC9-B2FAA4D1E7CA}" type="datetimeFigureOut">
              <a:rPr lang="ru-RU" smtClean="0"/>
              <a:t>11.03.2014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856EED6-28C9-4F4E-903B-2C78BC327C2F}"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A70D843-1620-4F72-AAC9-B2FAA4D1E7CA}" type="datetimeFigureOut">
              <a:rPr lang="ru-RU" smtClean="0"/>
              <a:t>11.03.2014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856EED6-28C9-4F4E-903B-2C78BC327C2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Shopen-Frederik-club13333245-Val_s-7-Do-diez-minor-Op64-2(muzofon.com).mp3"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Bethoven-K-elize(muzofon.com).mp3"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ocart-Rekviem-Po-MechteOriginal(muzofon.com).mp3"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1048;ogann-Sebast_yan-Bah-Shutka(muzofon.com).mp3"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Grig-Edvard-Shestvie-gnomov-V-peschere-gornogo-korolya--iz-syuity-quotPer-Gyuntquot-k-drame-G&#1048;bsena(muzofon.com).mp3"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Chaykovskiy-Petr-&#1048;l_ich-club13333245-Lebedinoe-ozero---Tanec-malen_kih-lebedey(muzofon.com).mp3"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pPr algn="ctr"/>
            <a:r>
              <a:rPr lang="ru-RU" dirty="0" smtClean="0">
                <a:solidFill>
                  <a:srgbClr val="0712E9"/>
                </a:solidFill>
              </a:rPr>
              <a:t>Работу выполнила ученица 7 «А» класса</a:t>
            </a:r>
          </a:p>
          <a:p>
            <a:pPr algn="ctr"/>
            <a:r>
              <a:rPr lang="ru-RU" dirty="0" err="1" smtClean="0">
                <a:solidFill>
                  <a:srgbClr val="0712E9"/>
                </a:solidFill>
              </a:rPr>
              <a:t>Мишустина</a:t>
            </a:r>
            <a:r>
              <a:rPr lang="ru-RU" dirty="0" smtClean="0">
                <a:solidFill>
                  <a:srgbClr val="0712E9"/>
                </a:solidFill>
              </a:rPr>
              <a:t> Екатерина</a:t>
            </a:r>
            <a:endParaRPr lang="ru-RU" dirty="0">
              <a:solidFill>
                <a:srgbClr val="0712E9"/>
              </a:solidFill>
            </a:endParaRPr>
          </a:p>
        </p:txBody>
      </p:sp>
      <p:sp>
        <p:nvSpPr>
          <p:cNvPr id="2" name="Заголовок 1"/>
          <p:cNvSpPr>
            <a:spLocks noGrp="1"/>
          </p:cNvSpPr>
          <p:nvPr>
            <p:ph type="ctrTitle"/>
          </p:nvPr>
        </p:nvSpPr>
        <p:spPr>
          <a:xfrm>
            <a:off x="817581" y="404664"/>
            <a:ext cx="7175351" cy="4520793"/>
          </a:xfrm>
        </p:spPr>
        <p:txBody>
          <a:bodyPr/>
          <a:lstStyle/>
          <a:p>
            <a:pPr marL="182880" indent="0" algn="ctr">
              <a:buNone/>
            </a:pPr>
            <a:r>
              <a:rPr lang="ru-RU" sz="4000" dirty="0" smtClean="0">
                <a:solidFill>
                  <a:srgbClr val="0712E9"/>
                </a:solidFill>
                <a:latin typeface="Times New Roman" panose="02020603050405020304" pitchFamily="18" charset="0"/>
                <a:cs typeface="Times New Roman" panose="02020603050405020304" pitchFamily="18" charset="0"/>
              </a:rPr>
              <a:t>МБОУ  «СОШ №19»</a:t>
            </a:r>
            <a:br>
              <a:rPr lang="ru-RU" sz="4000" dirty="0" smtClean="0">
                <a:solidFill>
                  <a:srgbClr val="0712E9"/>
                </a:solidFill>
                <a:latin typeface="Times New Roman" panose="02020603050405020304" pitchFamily="18" charset="0"/>
                <a:cs typeface="Times New Roman" panose="02020603050405020304" pitchFamily="18" charset="0"/>
              </a:rPr>
            </a:br>
            <a:r>
              <a:rPr lang="ru-RU" sz="4000" dirty="0">
                <a:solidFill>
                  <a:srgbClr val="0712E9"/>
                </a:solidFill>
                <a:latin typeface="Times New Roman" panose="02020603050405020304" pitchFamily="18" charset="0"/>
                <a:cs typeface="Times New Roman" panose="02020603050405020304" pitchFamily="18" charset="0"/>
              </a:rPr>
              <a:t/>
            </a:r>
            <a:br>
              <a:rPr lang="ru-RU" sz="4000" dirty="0">
                <a:solidFill>
                  <a:srgbClr val="0712E9"/>
                </a:solidFill>
                <a:latin typeface="Times New Roman" panose="02020603050405020304" pitchFamily="18" charset="0"/>
                <a:cs typeface="Times New Roman" panose="02020603050405020304" pitchFamily="18" charset="0"/>
              </a:rPr>
            </a:br>
            <a:r>
              <a:rPr lang="ru-RU" sz="2800" dirty="0" smtClean="0">
                <a:solidFill>
                  <a:srgbClr val="0712E9"/>
                </a:solidFill>
                <a:latin typeface="Times New Roman" panose="02020603050405020304" pitchFamily="18" charset="0"/>
                <a:cs typeface="Times New Roman" panose="02020603050405020304" pitchFamily="18" charset="0"/>
              </a:rPr>
              <a:t>Исследовательская  работа</a:t>
            </a:r>
            <a:r>
              <a:rPr lang="ru-RU" sz="4000" dirty="0" smtClean="0">
                <a:solidFill>
                  <a:srgbClr val="0712E9"/>
                </a:solidFill>
                <a:latin typeface="Times New Roman" panose="02020603050405020304" pitchFamily="18" charset="0"/>
                <a:cs typeface="Times New Roman" panose="02020603050405020304" pitchFamily="18" charset="0"/>
              </a:rPr>
              <a:t/>
            </a:r>
            <a:br>
              <a:rPr lang="ru-RU" sz="4000" dirty="0" smtClean="0">
                <a:solidFill>
                  <a:srgbClr val="0712E9"/>
                </a:solidFill>
                <a:latin typeface="Times New Roman" panose="02020603050405020304" pitchFamily="18" charset="0"/>
                <a:cs typeface="Times New Roman" panose="02020603050405020304" pitchFamily="18" charset="0"/>
              </a:rPr>
            </a:br>
            <a:r>
              <a:rPr lang="ru-RU" dirty="0" smtClean="0">
                <a:solidFill>
                  <a:srgbClr val="0712E9"/>
                </a:solidFill>
                <a:latin typeface="Times New Roman" panose="02020603050405020304" pitchFamily="18" charset="0"/>
                <a:cs typeface="Times New Roman" panose="02020603050405020304" pitchFamily="18" charset="0"/>
              </a:rPr>
              <a:t>«Музыка  вокруг нас»</a:t>
            </a:r>
            <a:endParaRPr lang="ru-RU" dirty="0">
              <a:solidFill>
                <a:srgbClr val="0712E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0837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7" y="4372168"/>
            <a:ext cx="7910264" cy="1143000"/>
          </a:xfrm>
        </p:spPr>
        <p:txBody>
          <a:bodyPr/>
          <a:lstStyle/>
          <a:p>
            <a:pPr marL="0" indent="0" algn="l">
              <a:buNone/>
            </a:pPr>
            <a:r>
              <a:rPr lang="ru-RU" sz="2800" dirty="0">
                <a:effectLst/>
                <a:latin typeface="Times New Roman" panose="02020603050405020304" pitchFamily="18" charset="0"/>
                <a:ea typeface="Times New Roman"/>
                <a:cs typeface="Times New Roman" panose="02020603050405020304" pitchFamily="18" charset="0"/>
              </a:rPr>
              <a:t>Вальс №7 до диез минор одно из любимых произведений музыкантов всего мира </a:t>
            </a:r>
            <a:r>
              <a:rPr lang="ru-RU" sz="2800" dirty="0" smtClean="0">
                <a:effectLst/>
                <a:latin typeface="Times New Roman" panose="02020603050405020304" pitchFamily="18" charset="0"/>
                <a:ea typeface="Times New Roman"/>
                <a:cs typeface="Times New Roman" panose="02020603050405020304" pitchFamily="18" charset="0"/>
              </a:rPr>
              <a:t/>
            </a:r>
            <a:br>
              <a:rPr lang="ru-RU" sz="2800" dirty="0" smtClean="0">
                <a:effectLst/>
                <a:latin typeface="Times New Roman" panose="02020603050405020304" pitchFamily="18" charset="0"/>
                <a:ea typeface="Times New Roman"/>
                <a:cs typeface="Times New Roman" panose="02020603050405020304" pitchFamily="18" charset="0"/>
              </a:rPr>
            </a:br>
            <a:r>
              <a:rPr lang="ru-RU" sz="2800" dirty="0">
                <a:effectLst/>
                <a:latin typeface="Times New Roman"/>
                <a:ea typeface="Times New Roman"/>
              </a:rPr>
              <a:t>Траурный марш - </a:t>
            </a:r>
            <a:r>
              <a:rPr lang="ru-RU" sz="2800" dirty="0" smtClean="0">
                <a:effectLst/>
                <a:latin typeface="Times New Roman"/>
                <a:ea typeface="Times New Roman"/>
              </a:rPr>
              <a:t>одно </a:t>
            </a:r>
            <a:r>
              <a:rPr lang="ru-RU" sz="2800" dirty="0">
                <a:effectLst/>
                <a:latin typeface="Times New Roman"/>
                <a:ea typeface="Times New Roman"/>
              </a:rPr>
              <a:t>из самых </a:t>
            </a:r>
            <a:r>
              <a:rPr lang="ru-RU" sz="2800" dirty="0" smtClean="0">
                <a:effectLst/>
                <a:latin typeface="Times New Roman"/>
                <a:ea typeface="Times New Roman"/>
              </a:rPr>
              <a:t>известных  произведений </a:t>
            </a:r>
            <a:r>
              <a:rPr lang="ru-RU" sz="2800" dirty="0">
                <a:effectLst/>
                <a:latin typeface="Times New Roman"/>
                <a:ea typeface="Times New Roman"/>
              </a:rPr>
              <a:t>Шопена </a:t>
            </a:r>
            <a:endParaRPr lang="ru-RU" sz="2800" dirty="0">
              <a:latin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p:txBody>
          <a:bodyPr/>
          <a:lstStyle/>
          <a:p>
            <a:pPr marL="45720" indent="0" algn="ctr">
              <a:spcAft>
                <a:spcPts val="1200"/>
              </a:spcAft>
              <a:buNone/>
            </a:pPr>
            <a:r>
              <a:rPr lang="ru-RU" sz="2400" b="1" dirty="0" err="1" smtClean="0">
                <a:solidFill>
                  <a:srgbClr val="FF0000"/>
                </a:solidFill>
                <a:latin typeface="Times New Roman"/>
                <a:ea typeface="Times New Roman"/>
                <a:hlinkClick r:id="rId2" action="ppaction://hlinkfile"/>
              </a:rPr>
              <a:t>Фридерик</a:t>
            </a:r>
            <a:endParaRPr lang="ru-RU" sz="2400" b="1" dirty="0" smtClean="0">
              <a:solidFill>
                <a:srgbClr val="FF0000"/>
              </a:solidFill>
              <a:latin typeface="Times New Roman"/>
              <a:ea typeface="Times New Roman"/>
              <a:hlinkClick r:id="rId2" action="ppaction://hlinkfile"/>
            </a:endParaRPr>
          </a:p>
          <a:p>
            <a:pPr marL="45720" indent="0" algn="ctr">
              <a:spcAft>
                <a:spcPts val="1200"/>
              </a:spcAft>
              <a:buNone/>
            </a:pPr>
            <a:r>
              <a:rPr lang="ru-RU" sz="2400" b="1" dirty="0" smtClean="0">
                <a:solidFill>
                  <a:srgbClr val="FF0000"/>
                </a:solidFill>
                <a:latin typeface="Times New Roman"/>
                <a:ea typeface="Times New Roman"/>
                <a:hlinkClick r:id="rId2" action="ppaction://hlinkfile"/>
              </a:rPr>
              <a:t>ШОПЕН</a:t>
            </a:r>
            <a:r>
              <a:rPr lang="ru-RU" sz="2400" b="1" dirty="0">
                <a:solidFill>
                  <a:srgbClr val="FF0000"/>
                </a:solidFill>
                <a:latin typeface="Times New Roman"/>
                <a:ea typeface="Times New Roman"/>
                <a:hlinkClick r:id="rId2" action="ppaction://hlinkfile"/>
              </a:rPr>
              <a:t> </a:t>
            </a:r>
            <a:r>
              <a:rPr lang="ru-RU" sz="2400" b="1" dirty="0" smtClean="0">
                <a:solidFill>
                  <a:srgbClr val="FF0000"/>
                </a:solidFill>
                <a:latin typeface="Times New Roman"/>
                <a:ea typeface="Times New Roman"/>
                <a:hlinkClick r:id="rId2" action="ppaction://hlinkfile"/>
              </a:rPr>
              <a:t>                    </a:t>
            </a:r>
          </a:p>
          <a:p>
            <a:pPr marL="45720" indent="0" algn="ctr">
              <a:spcAft>
                <a:spcPts val="1200"/>
              </a:spcAft>
              <a:buNone/>
            </a:pPr>
            <a:r>
              <a:rPr lang="ru-RU" sz="2400" b="1" dirty="0" smtClean="0">
                <a:solidFill>
                  <a:srgbClr val="FF0000"/>
                </a:solidFill>
                <a:latin typeface="Times New Roman"/>
                <a:ea typeface="Times New Roman"/>
                <a:hlinkClick r:id="rId2" action="ppaction://hlinkfile"/>
              </a:rPr>
              <a:t> </a:t>
            </a:r>
            <a:r>
              <a:rPr lang="ru-RU" sz="2400" b="1" dirty="0">
                <a:solidFill>
                  <a:srgbClr val="FF0000"/>
                </a:solidFill>
                <a:latin typeface="Times New Roman"/>
                <a:ea typeface="Times New Roman"/>
                <a:hlinkClick r:id="rId2" action="ppaction://hlinkfile"/>
              </a:rPr>
              <a:t>(1810 - 1849)  </a:t>
            </a:r>
            <a:endParaRPr lang="ru-RU" sz="2400" b="1" dirty="0" smtClean="0">
              <a:solidFill>
                <a:srgbClr val="FF0000"/>
              </a:solidFill>
              <a:latin typeface="Times New Roman"/>
              <a:ea typeface="Times New Roman"/>
              <a:hlinkClick r:id="rId2" action="ppaction://hlinkfile"/>
            </a:endParaRPr>
          </a:p>
          <a:p>
            <a:pPr marL="45720" indent="0" algn="ctr">
              <a:spcAft>
                <a:spcPts val="1200"/>
              </a:spcAft>
              <a:buNone/>
            </a:pPr>
            <a:r>
              <a:rPr lang="ru-RU" sz="2400" b="1" dirty="0">
                <a:solidFill>
                  <a:srgbClr val="FF0000"/>
                </a:solidFill>
                <a:latin typeface="Times New Roman"/>
                <a:ea typeface="Times New Roman"/>
                <a:hlinkClick r:id="rId2" action="ppaction://hlinkfile"/>
              </a:rPr>
              <a:t>п</a:t>
            </a:r>
            <a:r>
              <a:rPr lang="ru-RU" sz="2400" b="1" dirty="0" smtClean="0">
                <a:solidFill>
                  <a:srgbClr val="FF0000"/>
                </a:solidFill>
                <a:latin typeface="Times New Roman"/>
                <a:ea typeface="Times New Roman"/>
                <a:hlinkClick r:id="rId2" action="ppaction://hlinkfile"/>
              </a:rPr>
              <a:t>ольский</a:t>
            </a:r>
          </a:p>
          <a:p>
            <a:pPr marL="45720" indent="0" algn="ctr">
              <a:spcAft>
                <a:spcPts val="1200"/>
              </a:spcAft>
              <a:buNone/>
            </a:pPr>
            <a:r>
              <a:rPr lang="ru-RU" sz="2400" b="1" dirty="0" smtClean="0">
                <a:solidFill>
                  <a:srgbClr val="FF0000"/>
                </a:solidFill>
                <a:latin typeface="Times New Roman"/>
                <a:ea typeface="Times New Roman"/>
                <a:hlinkClick r:id="rId2" action="ppaction://hlinkfile"/>
              </a:rPr>
              <a:t>композитор</a:t>
            </a:r>
            <a:endParaRPr lang="ru-RU" sz="2400" dirty="0">
              <a:latin typeface="Times New Roman"/>
              <a:ea typeface="Times New Roman"/>
            </a:endParaRPr>
          </a:p>
          <a:p>
            <a:endParaRPr lang="ru-RU" dirty="0"/>
          </a:p>
        </p:txBody>
      </p:sp>
      <p:pic>
        <p:nvPicPr>
          <p:cNvPr id="8194" name="Picture 2"/>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1259632" y="476672"/>
            <a:ext cx="2848539" cy="3810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7330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372168"/>
            <a:ext cx="8208912" cy="1433096"/>
          </a:xfrm>
        </p:spPr>
        <p:txBody>
          <a:bodyPr/>
          <a:lstStyle/>
          <a:p>
            <a:pPr marL="0" indent="0" algn="l">
              <a:buNone/>
            </a:pPr>
            <a:r>
              <a:rPr lang="ru-RU" sz="2800" dirty="0">
                <a:effectLst/>
                <a:latin typeface="Times New Roman" panose="02020603050405020304" pitchFamily="18" charset="0"/>
                <a:cs typeface="Times New Roman" panose="02020603050405020304" pitchFamily="18" charset="0"/>
              </a:rPr>
              <a:t>Соната №14 для фортепиано, названная современниками «Лунной», </a:t>
            </a:r>
            <a:r>
              <a:rPr lang="ru-RU" sz="2800" dirty="0">
                <a:effectLst/>
                <a:latin typeface="Times New Roman"/>
                <a:ea typeface="Times New Roman"/>
              </a:rPr>
              <a:t>«К </a:t>
            </a:r>
            <a:r>
              <a:rPr lang="ru-RU" sz="2800" dirty="0" err="1">
                <a:effectLst/>
                <a:latin typeface="Times New Roman"/>
                <a:ea typeface="Times New Roman"/>
              </a:rPr>
              <a:t>Элизе</a:t>
            </a:r>
            <a:r>
              <a:rPr lang="ru-RU" sz="2800" dirty="0">
                <a:effectLst/>
                <a:latin typeface="Times New Roman"/>
                <a:ea typeface="Times New Roman"/>
              </a:rPr>
              <a:t>» </a:t>
            </a:r>
            <a:endParaRPr lang="ru-RU" sz="2800" dirty="0">
              <a:latin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p:txBody>
          <a:bodyPr/>
          <a:lstStyle/>
          <a:p>
            <a:pPr marL="45720" indent="0" algn="ctr">
              <a:spcAft>
                <a:spcPts val="0"/>
              </a:spcAft>
              <a:buNone/>
              <a:tabLst>
                <a:tab pos="2295525" algn="l"/>
              </a:tabLst>
            </a:pPr>
            <a:r>
              <a:rPr lang="ru-RU" sz="2400" b="1" dirty="0">
                <a:solidFill>
                  <a:srgbClr val="FF0000"/>
                </a:solidFill>
                <a:latin typeface="Times New Roman"/>
                <a:ea typeface="Times New Roman"/>
                <a:hlinkClick r:id="rId2" action="ppaction://hlinkfile"/>
              </a:rPr>
              <a:t>Людвиг </a:t>
            </a:r>
            <a:endParaRPr lang="ru-RU" sz="2400" b="1" dirty="0" smtClean="0">
              <a:solidFill>
                <a:srgbClr val="FF0000"/>
              </a:solidFill>
              <a:latin typeface="Times New Roman"/>
              <a:ea typeface="Times New Roman"/>
              <a:hlinkClick r:id="rId2" action="ppaction://hlinkfile"/>
            </a:endParaRPr>
          </a:p>
          <a:p>
            <a:pPr marL="45720" indent="0" algn="ctr">
              <a:spcAft>
                <a:spcPts val="0"/>
              </a:spcAft>
              <a:buNone/>
              <a:tabLst>
                <a:tab pos="2295525" algn="l"/>
              </a:tabLst>
            </a:pPr>
            <a:r>
              <a:rPr lang="ru-RU" sz="2400" b="1" dirty="0" err="1" smtClean="0">
                <a:solidFill>
                  <a:srgbClr val="FF0000"/>
                </a:solidFill>
                <a:latin typeface="Times New Roman"/>
                <a:ea typeface="Times New Roman"/>
                <a:hlinkClick r:id="rId2" action="ppaction://hlinkfile"/>
              </a:rPr>
              <a:t>ван</a:t>
            </a:r>
            <a:r>
              <a:rPr lang="ru-RU" sz="2400" b="1" dirty="0" smtClean="0">
                <a:solidFill>
                  <a:srgbClr val="FF0000"/>
                </a:solidFill>
                <a:latin typeface="Times New Roman"/>
                <a:ea typeface="Times New Roman"/>
                <a:hlinkClick r:id="rId2" action="ppaction://hlinkfile"/>
              </a:rPr>
              <a:t> </a:t>
            </a:r>
          </a:p>
          <a:p>
            <a:pPr marL="45720" indent="0" algn="ctr">
              <a:spcAft>
                <a:spcPts val="0"/>
              </a:spcAft>
              <a:buNone/>
              <a:tabLst>
                <a:tab pos="2295525" algn="l"/>
              </a:tabLst>
            </a:pPr>
            <a:r>
              <a:rPr lang="ru-RU" sz="2400" b="1" dirty="0" smtClean="0">
                <a:solidFill>
                  <a:srgbClr val="FF0000"/>
                </a:solidFill>
                <a:latin typeface="Times New Roman"/>
                <a:ea typeface="Times New Roman"/>
                <a:hlinkClick r:id="rId2" action="ppaction://hlinkfile"/>
              </a:rPr>
              <a:t>БЕТХОВЕН</a:t>
            </a:r>
            <a:endParaRPr lang="ru-RU" sz="2400" dirty="0" smtClean="0">
              <a:latin typeface="Times New Roman"/>
              <a:ea typeface="Times New Roman"/>
              <a:hlinkClick r:id="rId2" action="ppaction://hlinkfile"/>
            </a:endParaRPr>
          </a:p>
          <a:p>
            <a:pPr marL="45720" indent="0" algn="ctr">
              <a:spcAft>
                <a:spcPts val="0"/>
              </a:spcAft>
              <a:buNone/>
              <a:tabLst>
                <a:tab pos="2295525" algn="l"/>
              </a:tabLst>
            </a:pPr>
            <a:r>
              <a:rPr lang="ru-RU" sz="2400" b="1" dirty="0" smtClean="0">
                <a:solidFill>
                  <a:srgbClr val="FF0000"/>
                </a:solidFill>
                <a:latin typeface="Times New Roman"/>
                <a:ea typeface="Times New Roman"/>
                <a:hlinkClick r:id="rId2" action="ppaction://hlinkfile"/>
              </a:rPr>
              <a:t>(1770 </a:t>
            </a:r>
            <a:r>
              <a:rPr lang="ru-RU" sz="2400" b="1" dirty="0">
                <a:solidFill>
                  <a:srgbClr val="FF0000"/>
                </a:solidFill>
                <a:latin typeface="Times New Roman"/>
                <a:ea typeface="Times New Roman"/>
                <a:hlinkClick r:id="rId2" action="ppaction://hlinkfile"/>
              </a:rPr>
              <a:t>- 1827</a:t>
            </a:r>
            <a:r>
              <a:rPr lang="ru-RU" sz="2400" b="1" dirty="0" smtClean="0">
                <a:solidFill>
                  <a:srgbClr val="FF0000"/>
                </a:solidFill>
                <a:latin typeface="Times New Roman"/>
                <a:ea typeface="Times New Roman"/>
                <a:hlinkClick r:id="rId2" action="ppaction://hlinkfile"/>
              </a:rPr>
              <a:t>)</a:t>
            </a:r>
          </a:p>
          <a:p>
            <a:pPr marL="45720" indent="0" algn="ctr">
              <a:spcAft>
                <a:spcPts val="0"/>
              </a:spcAft>
              <a:buNone/>
              <a:tabLst>
                <a:tab pos="2295525" algn="l"/>
              </a:tabLst>
            </a:pPr>
            <a:r>
              <a:rPr lang="ru-RU" sz="2400" b="1" dirty="0">
                <a:solidFill>
                  <a:srgbClr val="FF0000"/>
                </a:solidFill>
                <a:latin typeface="Times New Roman"/>
                <a:ea typeface="Times New Roman"/>
                <a:hlinkClick r:id="rId2" action="ppaction://hlinkfile"/>
              </a:rPr>
              <a:t>н</a:t>
            </a:r>
            <a:r>
              <a:rPr lang="ru-RU" sz="2400" b="1" dirty="0" smtClean="0">
                <a:solidFill>
                  <a:srgbClr val="FF0000"/>
                </a:solidFill>
                <a:latin typeface="Times New Roman"/>
                <a:ea typeface="Times New Roman"/>
                <a:hlinkClick r:id="rId2" action="ppaction://hlinkfile"/>
              </a:rPr>
              <a:t>емецкий </a:t>
            </a:r>
            <a:endParaRPr lang="ru-RU" sz="2400" b="1" dirty="0" smtClean="0">
              <a:solidFill>
                <a:srgbClr val="FF0000"/>
              </a:solidFill>
              <a:latin typeface="Times New Roman"/>
              <a:ea typeface="Times New Roman"/>
              <a:hlinkClick r:id="rId2" action="ppaction://hlinkfile"/>
            </a:endParaRPr>
          </a:p>
          <a:p>
            <a:pPr marL="45720" indent="0" algn="ctr">
              <a:spcAft>
                <a:spcPts val="0"/>
              </a:spcAft>
              <a:buNone/>
              <a:tabLst>
                <a:tab pos="2295525" algn="l"/>
              </a:tabLst>
            </a:pPr>
            <a:r>
              <a:rPr lang="ru-RU" sz="2400" b="1" dirty="0" smtClean="0">
                <a:solidFill>
                  <a:srgbClr val="FF0000"/>
                </a:solidFill>
                <a:latin typeface="Times New Roman"/>
                <a:ea typeface="Times New Roman"/>
                <a:hlinkClick r:id="rId2" action="ppaction://hlinkfile"/>
              </a:rPr>
              <a:t>композитор</a:t>
            </a:r>
            <a:endParaRPr lang="ru-RU" sz="2400" dirty="0">
              <a:latin typeface="Times New Roman"/>
              <a:ea typeface="Times New Roman"/>
            </a:endParaRPr>
          </a:p>
          <a:p>
            <a:endParaRPr lang="ru-RU" dirty="0"/>
          </a:p>
        </p:txBody>
      </p:sp>
      <p:pic>
        <p:nvPicPr>
          <p:cNvPr id="9218" name="Picture 2"/>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1331640" y="620688"/>
            <a:ext cx="2787170" cy="3522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9708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817581" y="332656"/>
            <a:ext cx="7858875" cy="3888432"/>
          </a:xfrm>
        </p:spPr>
        <p:txBody>
          <a:bodyPr/>
          <a:lstStyle/>
          <a:p>
            <a:pPr marL="182880" indent="0" algn="ctr">
              <a:spcAft>
                <a:spcPts val="0"/>
              </a:spcAft>
              <a:buNone/>
              <a:tabLst>
                <a:tab pos="2295525" algn="l"/>
              </a:tabLst>
            </a:pPr>
            <a:r>
              <a:rPr lang="ru-RU" sz="2800" dirty="0">
                <a:effectLst/>
                <a:latin typeface="Times New Roman" panose="02020603050405020304" pitchFamily="18" charset="0"/>
                <a:ea typeface="Times New Roman"/>
                <a:cs typeface="Times New Roman" panose="02020603050405020304" pitchFamily="18" charset="0"/>
              </a:rPr>
              <a:t>Вывод:</a:t>
            </a:r>
            <a:br>
              <a:rPr lang="ru-RU" sz="2800" dirty="0">
                <a:effectLst/>
                <a:latin typeface="Times New Roman" panose="02020603050405020304" pitchFamily="18" charset="0"/>
                <a:ea typeface="Times New Roman"/>
                <a:cs typeface="Times New Roman" panose="02020603050405020304" pitchFamily="18" charset="0"/>
              </a:rPr>
            </a:br>
            <a:r>
              <a:rPr lang="ru-RU" sz="2800" b="0" dirty="0">
                <a:effectLst/>
                <a:latin typeface="Times New Roman" panose="02020603050405020304" pitchFamily="18" charset="0"/>
                <a:ea typeface="Times New Roman"/>
                <a:cs typeface="Times New Roman" panose="02020603050405020304" pitchFamily="18" charset="0"/>
              </a:rPr>
              <a:t> </a:t>
            </a:r>
            <a:r>
              <a:rPr lang="ru-RU" sz="2800" dirty="0">
                <a:effectLst/>
                <a:latin typeface="Times New Roman" panose="02020603050405020304" pitchFamily="18" charset="0"/>
                <a:ea typeface="Times New Roman"/>
                <a:cs typeface="Times New Roman" panose="02020603050405020304" pitchFamily="18" charset="0"/>
              </a:rPr>
              <a:t/>
            </a:r>
            <a:br>
              <a:rPr lang="ru-RU" sz="2800" dirty="0">
                <a:effectLst/>
                <a:latin typeface="Times New Roman" panose="02020603050405020304" pitchFamily="18" charset="0"/>
                <a:ea typeface="Times New Roman"/>
                <a:cs typeface="Times New Roman" panose="02020603050405020304" pitchFamily="18" charset="0"/>
              </a:rPr>
            </a:br>
            <a:r>
              <a:rPr lang="ru-RU" sz="2800" b="0" dirty="0">
                <a:effectLst/>
                <a:latin typeface="Times New Roman" panose="02020603050405020304" pitchFamily="18" charset="0"/>
                <a:ea typeface="Times New Roman"/>
                <a:cs typeface="Times New Roman" panose="02020603050405020304" pitchFamily="18" charset="0"/>
              </a:rPr>
              <a:t>        Собранные мною биографические сведения о композиторах – </a:t>
            </a:r>
            <a:r>
              <a:rPr lang="ru-RU" sz="2800" b="0" dirty="0" smtClean="0">
                <a:effectLst/>
                <a:latin typeface="Times New Roman" panose="02020603050405020304" pitchFamily="18" charset="0"/>
                <a:ea typeface="Times New Roman"/>
                <a:cs typeface="Times New Roman" panose="02020603050405020304" pitchFamily="18" charset="0"/>
              </a:rPr>
              <a:t>классиках, </a:t>
            </a:r>
            <a:r>
              <a:rPr lang="ru-RU" sz="2800" dirty="0">
                <a:effectLst/>
                <a:latin typeface="Times New Roman" panose="02020603050405020304" pitchFamily="18" charset="0"/>
                <a:ea typeface="Times New Roman"/>
                <a:cs typeface="Times New Roman" panose="02020603050405020304" pitchFamily="18" charset="0"/>
              </a:rPr>
              <a:t/>
            </a:r>
            <a:br>
              <a:rPr lang="ru-RU" sz="2800" dirty="0">
                <a:effectLst/>
                <a:latin typeface="Times New Roman" panose="02020603050405020304" pitchFamily="18" charset="0"/>
                <a:ea typeface="Times New Roman"/>
                <a:cs typeface="Times New Roman" panose="02020603050405020304" pitchFamily="18" charset="0"/>
              </a:rPr>
            </a:br>
            <a:r>
              <a:rPr lang="ru-RU" sz="2800" b="0" dirty="0" smtClean="0">
                <a:effectLst/>
                <a:latin typeface="Times New Roman" panose="02020603050405020304" pitchFamily="18" charset="0"/>
                <a:ea typeface="Times New Roman"/>
                <a:cs typeface="Times New Roman" panose="02020603050405020304" pitchFamily="18" charset="0"/>
              </a:rPr>
              <a:t>подобранные </a:t>
            </a:r>
            <a:r>
              <a:rPr lang="ru-RU" sz="2800" b="0" dirty="0">
                <a:effectLst/>
                <a:latin typeface="Times New Roman" panose="02020603050405020304" pitchFamily="18" charset="0"/>
                <a:ea typeface="Times New Roman"/>
                <a:cs typeface="Times New Roman" panose="02020603050405020304" pitchFamily="18" charset="0"/>
              </a:rPr>
              <a:t>для музыкальной викторины фрагменты популярных музыкальных произведений заинтересовали моих сверстников. Из предложенной презентации одноклассники почерпнули для себя интересные факты немало удивившие их.  Даже отношение моих друзей ко мне несколько изменилось, дети стали более уважительно относиться ко мне,  ведь я, рассказала им так много интересного.</a:t>
            </a:r>
            <a:r>
              <a:rPr lang="ru-RU" sz="800" dirty="0">
                <a:effectLst/>
                <a:latin typeface="Times New Roman"/>
                <a:ea typeface="Times New Roman"/>
              </a:rPr>
              <a:t/>
            </a:r>
            <a:br>
              <a:rPr lang="ru-RU" sz="800" dirty="0">
                <a:effectLst/>
                <a:latin typeface="Times New Roman"/>
                <a:ea typeface="Times New Roman"/>
              </a:rPr>
            </a:br>
            <a:endParaRPr lang="ru-RU" sz="800" dirty="0"/>
          </a:p>
        </p:txBody>
      </p:sp>
    </p:spTree>
    <p:extLst>
      <p:ext uri="{BB962C8B-B14F-4D97-AF65-F5344CB8AC3E}">
        <p14:creationId xmlns:p14="http://schemas.microsoft.com/office/powerpoint/2010/main" val="1089963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5" y="692696"/>
            <a:ext cx="7478216" cy="4822472"/>
          </a:xfrm>
        </p:spPr>
        <p:txBody>
          <a:bodyPr/>
          <a:lstStyle/>
          <a:p>
            <a:pPr algn="ctr"/>
            <a:r>
              <a:rPr lang="ru-RU" sz="6600" dirty="0" smtClean="0">
                <a:latin typeface="Times New Roman" panose="02020603050405020304" pitchFamily="18" charset="0"/>
                <a:cs typeface="Times New Roman" panose="02020603050405020304" pitchFamily="18" charset="0"/>
              </a:rPr>
              <a:t>СПАСИБО </a:t>
            </a:r>
            <a:br>
              <a:rPr lang="ru-RU" sz="6600" dirty="0" smtClean="0">
                <a:latin typeface="Times New Roman" panose="02020603050405020304" pitchFamily="18" charset="0"/>
                <a:cs typeface="Times New Roman" panose="02020603050405020304" pitchFamily="18" charset="0"/>
              </a:rPr>
            </a:br>
            <a:r>
              <a:rPr lang="ru-RU" sz="6600" dirty="0" smtClean="0">
                <a:latin typeface="Times New Roman" panose="02020603050405020304" pitchFamily="18" charset="0"/>
                <a:cs typeface="Times New Roman" panose="02020603050405020304" pitchFamily="18" charset="0"/>
              </a:rPr>
              <a:t> ЗА  </a:t>
            </a:r>
            <a:br>
              <a:rPr lang="ru-RU" sz="6600" dirty="0" smtClean="0">
                <a:latin typeface="Times New Roman" panose="02020603050405020304" pitchFamily="18" charset="0"/>
                <a:cs typeface="Times New Roman" panose="02020603050405020304" pitchFamily="18" charset="0"/>
              </a:rPr>
            </a:br>
            <a:r>
              <a:rPr lang="ru-RU" sz="6600" dirty="0" smtClean="0">
                <a:latin typeface="Times New Roman" panose="02020603050405020304" pitchFamily="18" charset="0"/>
                <a:cs typeface="Times New Roman" panose="02020603050405020304" pitchFamily="18" charset="0"/>
              </a:rPr>
              <a:t>ВНИМАНИЕ!</a:t>
            </a: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1113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404664"/>
            <a:ext cx="7848872" cy="5832648"/>
          </a:xfrm>
        </p:spPr>
        <p:txBody>
          <a:bodyPr>
            <a:normAutofit fontScale="92500" lnSpcReduction="20000"/>
          </a:bodyPr>
          <a:lstStyle/>
          <a:p>
            <a:r>
              <a:rPr lang="ru-RU" b="1" dirty="0"/>
              <a:t> </a:t>
            </a:r>
            <a:r>
              <a:rPr lang="ru-RU" b="1" dirty="0">
                <a:latin typeface="Times New Roman" panose="02020603050405020304" pitchFamily="18" charset="0"/>
                <a:cs typeface="Times New Roman" panose="02020603050405020304" pitchFamily="18" charset="0"/>
              </a:rPr>
              <a:t>Цель данной работы</a:t>
            </a:r>
            <a:r>
              <a:rPr lang="ru-RU" dirty="0">
                <a:latin typeface="Times New Roman" panose="02020603050405020304" pitchFamily="18" charset="0"/>
                <a:cs typeface="Times New Roman" panose="02020603050405020304" pitchFamily="18" charset="0"/>
              </a:rPr>
              <a:t> – заинтересовать подростков   и привлечь их внимание к великому наследию композиторов -  классиков. Цель проекта заключается в формировании у автора проекта ряда компетенций, таких как: коммуникативная – взаимодействие со сверстниками, технологическая – для исполнения проекта потребовались навыки работы с некоторыми компьютерными программами, а также готовность к социально - творческому взаимодействию. </a:t>
            </a:r>
          </a:p>
          <a:p>
            <a:pPr marL="45720" indent="0">
              <a:buNone/>
            </a:pPr>
            <a:endParaRPr lang="ru-RU"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Задачи:</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Составить музыкальную викторину из фрагментов музыкальных произведений, наиболее часто звучащих;</a:t>
            </a:r>
          </a:p>
          <a:p>
            <a:pPr lvl="0"/>
            <a:r>
              <a:rPr lang="ru-RU" dirty="0">
                <a:latin typeface="Times New Roman" panose="02020603050405020304" pitchFamily="18" charset="0"/>
                <a:cs typeface="Times New Roman" panose="02020603050405020304" pitchFamily="18" charset="0"/>
              </a:rPr>
              <a:t>Создать  анкету для  записи названий  музыкальных фрагментов и порядок заполнения данной анкеты;</a:t>
            </a:r>
          </a:p>
          <a:p>
            <a:pPr lvl="0"/>
            <a:r>
              <a:rPr lang="ru-RU" dirty="0">
                <a:latin typeface="Times New Roman" panose="02020603050405020304" pitchFamily="18" charset="0"/>
                <a:cs typeface="Times New Roman" panose="02020603050405020304" pitchFamily="18" charset="0"/>
              </a:rPr>
              <a:t>Провести музыкальную викторину;</a:t>
            </a:r>
          </a:p>
          <a:p>
            <a:pPr lvl="0"/>
            <a:r>
              <a:rPr lang="ru-RU" dirty="0">
                <a:latin typeface="Times New Roman" panose="02020603050405020304" pitchFamily="18" charset="0"/>
                <a:cs typeface="Times New Roman" panose="02020603050405020304" pitchFamily="18" charset="0"/>
              </a:rPr>
              <a:t>Провести анализ  результатов викторины;</a:t>
            </a:r>
          </a:p>
          <a:p>
            <a:pPr lvl="0"/>
            <a:r>
              <a:rPr lang="ru-RU" dirty="0">
                <a:latin typeface="Times New Roman" panose="02020603050405020304" pitchFamily="18" charset="0"/>
                <a:cs typeface="Times New Roman" panose="02020603050405020304" pitchFamily="18" charset="0"/>
              </a:rPr>
              <a:t>Подготовить презентацию о композиторах и сюжетах их произведений с приложением биографических данных и  портретов композиторов.</a:t>
            </a:r>
          </a:p>
          <a:p>
            <a:endParaRPr lang="ru-RU" dirty="0"/>
          </a:p>
        </p:txBody>
      </p:sp>
    </p:spTree>
    <p:extLst>
      <p:ext uri="{BB962C8B-B14F-4D97-AF65-F5344CB8AC3E}">
        <p14:creationId xmlns:p14="http://schemas.microsoft.com/office/powerpoint/2010/main" val="2323235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sz="quarter" idx="13"/>
            <p:extLst>
              <p:ext uri="{D42A27DB-BD31-4B8C-83A1-F6EECF244321}">
                <p14:modId xmlns:p14="http://schemas.microsoft.com/office/powerpoint/2010/main" val="158033259"/>
              </p:ext>
            </p:extLst>
          </p:nvPr>
        </p:nvGraphicFramePr>
        <p:xfrm>
          <a:off x="1115617" y="1767462"/>
          <a:ext cx="6696744" cy="4810052"/>
        </p:xfrm>
        <a:graphic>
          <a:graphicData uri="http://schemas.openxmlformats.org/drawingml/2006/table">
            <a:tbl>
              <a:tblPr firstRow="1" firstCol="1" lastRow="1" lastCol="1" bandRow="1" bandCol="1"/>
              <a:tblGrid>
                <a:gridCol w="461775"/>
                <a:gridCol w="2819326"/>
                <a:gridCol w="1828167"/>
                <a:gridCol w="1587476"/>
              </a:tblGrid>
              <a:tr h="406036">
                <a:tc>
                  <a:txBody>
                    <a:bodyPr/>
                    <a:lstStyle/>
                    <a:p>
                      <a:pPr algn="ctr">
                        <a:spcAft>
                          <a:spcPts val="0"/>
                        </a:spcAft>
                        <a:tabLst>
                          <a:tab pos="2295525" algn="l"/>
                        </a:tabLst>
                      </a:pPr>
                      <a:r>
                        <a:rPr lang="ru-RU" sz="1200" dirty="0">
                          <a:effectLst/>
                          <a:latin typeface="Times New Roman" panose="02020603050405020304" pitchFamily="18" charset="0"/>
                          <a:ea typeface="Times New Roman"/>
                          <a:cs typeface="Times New Roman" panose="02020603050405020304" pitchFamily="18" charset="0"/>
                        </a:rPr>
                        <a:t> </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b="1">
                          <a:effectLst/>
                          <a:latin typeface="Times New Roman" panose="02020603050405020304" pitchFamily="18" charset="0"/>
                          <a:ea typeface="Times New Roman"/>
                          <a:cs typeface="Times New Roman" panose="02020603050405020304" pitchFamily="18" charset="0"/>
                        </a:rPr>
                        <a:t>Название фрагмента  </a:t>
                      </a:r>
                      <a:endParaRPr lang="ru-RU" sz="1200">
                        <a:effectLst/>
                        <a:latin typeface="Times New Roman" panose="02020603050405020304" pitchFamily="18" charset="0"/>
                        <a:ea typeface="Times New Roman"/>
                        <a:cs typeface="Times New Roman" panose="02020603050405020304" pitchFamily="18" charset="0"/>
                      </a:endParaRP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b="1">
                          <a:effectLst/>
                          <a:latin typeface="Times New Roman" panose="02020603050405020304" pitchFamily="18" charset="0"/>
                          <a:ea typeface="Times New Roman"/>
                          <a:cs typeface="Times New Roman" panose="02020603050405020304" pitchFamily="18" charset="0"/>
                        </a:rPr>
                        <a:t>Композитор</a:t>
                      </a:r>
                      <a:endParaRPr lang="ru-RU" sz="1200">
                        <a:effectLst/>
                        <a:latin typeface="Times New Roman" panose="02020603050405020304" pitchFamily="18" charset="0"/>
                        <a:ea typeface="Times New Roman"/>
                        <a:cs typeface="Times New Roman" panose="02020603050405020304" pitchFamily="18" charset="0"/>
                      </a:endParaRP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b="1">
                          <a:effectLst/>
                          <a:latin typeface="Times New Roman" panose="02020603050405020304" pitchFamily="18" charset="0"/>
                          <a:ea typeface="Times New Roman"/>
                          <a:cs typeface="Times New Roman" panose="02020603050405020304" pitchFamily="18" charset="0"/>
                        </a:rPr>
                        <a:t>Страна</a:t>
                      </a:r>
                      <a:endParaRPr lang="ru-RU" sz="1200">
                        <a:effectLst/>
                        <a:latin typeface="Times New Roman" panose="02020603050405020304" pitchFamily="18" charset="0"/>
                        <a:ea typeface="Times New Roman"/>
                        <a:cs typeface="Times New Roman" panose="02020603050405020304" pitchFamily="18" charset="0"/>
                      </a:endParaRP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3481">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1.</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dirty="0">
                          <a:effectLst/>
                          <a:latin typeface="Times New Roman" panose="02020603050405020304" pitchFamily="18" charset="0"/>
                          <a:ea typeface="Times New Roman"/>
                          <a:cs typeface="Times New Roman" panose="02020603050405020304" pitchFamily="18" charset="0"/>
                        </a:rPr>
                        <a:t>«Реквием»</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066800" algn="l"/>
                          <a:tab pos="2295525" algn="l"/>
                        </a:tabLst>
                      </a:pPr>
                      <a:r>
                        <a:rPr lang="ru-RU" sz="1200">
                          <a:effectLst/>
                          <a:latin typeface="Times New Roman" panose="02020603050405020304" pitchFamily="18" charset="0"/>
                          <a:ea typeface="Times New Roman"/>
                          <a:cs typeface="Times New Roman" panose="02020603050405020304" pitchFamily="18" charset="0"/>
                        </a:rPr>
                        <a:t>Вольфганг</a:t>
                      </a:r>
                    </a:p>
                    <a:p>
                      <a:pPr algn="ctr">
                        <a:spcAft>
                          <a:spcPts val="0"/>
                        </a:spcAft>
                        <a:tabLst>
                          <a:tab pos="1066800" algn="l"/>
                          <a:tab pos="2295525" algn="l"/>
                        </a:tabLst>
                      </a:pPr>
                      <a:r>
                        <a:rPr lang="ru-RU" sz="1200">
                          <a:effectLst/>
                          <a:latin typeface="Times New Roman" panose="02020603050405020304" pitchFamily="18" charset="0"/>
                          <a:ea typeface="Times New Roman"/>
                          <a:cs typeface="Times New Roman" panose="02020603050405020304" pitchFamily="18" charset="0"/>
                        </a:rPr>
                        <a:t>Амадей</a:t>
                      </a:r>
                    </a:p>
                    <a:p>
                      <a:pPr algn="ctr">
                        <a:spcAft>
                          <a:spcPts val="0"/>
                        </a:spcAft>
                        <a:tabLst>
                          <a:tab pos="1066800" algn="l"/>
                          <a:tab pos="2295525" algn="l"/>
                        </a:tabLst>
                      </a:pPr>
                      <a:r>
                        <a:rPr lang="ru-RU" sz="1200">
                          <a:effectLst/>
                          <a:latin typeface="Times New Roman" panose="02020603050405020304" pitchFamily="18" charset="0"/>
                          <a:ea typeface="Times New Roman"/>
                          <a:cs typeface="Times New Roman" panose="02020603050405020304" pitchFamily="18" charset="0"/>
                        </a:rPr>
                        <a:t>Моцарт</a:t>
                      </a:r>
                    </a:p>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 </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066800" algn="l"/>
                          <a:tab pos="2295525" algn="l"/>
                        </a:tabLst>
                      </a:pPr>
                      <a:r>
                        <a:rPr lang="ru-RU" sz="1200">
                          <a:effectLst/>
                          <a:latin typeface="Times New Roman" panose="02020603050405020304" pitchFamily="18" charset="0"/>
                          <a:ea typeface="Times New Roman"/>
                          <a:cs typeface="Times New Roman" panose="02020603050405020304" pitchFamily="18" charset="0"/>
                        </a:rPr>
                        <a:t>Австрия</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609">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2.</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«Шутка»</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panose="02020603050405020304" pitchFamily="18" charset="0"/>
                          <a:ea typeface="Times New Roman"/>
                          <a:cs typeface="Times New Roman" panose="02020603050405020304" pitchFamily="18" charset="0"/>
                        </a:rPr>
                        <a:t>Иоганн</a:t>
                      </a:r>
                    </a:p>
                    <a:p>
                      <a:pPr algn="ctr">
                        <a:spcAft>
                          <a:spcPts val="0"/>
                        </a:spcAft>
                      </a:pPr>
                      <a:r>
                        <a:rPr lang="ru-RU" sz="1200" dirty="0">
                          <a:effectLst/>
                          <a:latin typeface="Times New Roman" panose="02020603050405020304" pitchFamily="18" charset="0"/>
                          <a:ea typeface="Times New Roman"/>
                          <a:cs typeface="Times New Roman" panose="02020603050405020304" pitchFamily="18" charset="0"/>
                        </a:rPr>
                        <a:t>Себастьян</a:t>
                      </a:r>
                    </a:p>
                    <a:p>
                      <a:pPr algn="ctr">
                        <a:spcAft>
                          <a:spcPts val="0"/>
                        </a:spcAft>
                      </a:pPr>
                      <a:r>
                        <a:rPr lang="ru-RU" sz="1200" dirty="0">
                          <a:effectLst/>
                          <a:latin typeface="Times New Roman" panose="02020603050405020304" pitchFamily="18" charset="0"/>
                          <a:ea typeface="Times New Roman"/>
                          <a:cs typeface="Times New Roman" panose="02020603050405020304" pitchFamily="18" charset="0"/>
                        </a:rPr>
                        <a:t>Бах</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Германия</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208">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3.</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dirty="0">
                          <a:effectLst/>
                          <a:latin typeface="Times New Roman" panose="02020603050405020304" pitchFamily="18" charset="0"/>
                          <a:ea typeface="Times New Roman"/>
                          <a:cs typeface="Times New Roman" panose="02020603050405020304" pitchFamily="18" charset="0"/>
                        </a:rPr>
                        <a:t>«Песня  </a:t>
                      </a:r>
                      <a:r>
                        <a:rPr lang="ru-RU" sz="1200" dirty="0" err="1">
                          <a:effectLst/>
                          <a:latin typeface="Times New Roman" panose="02020603050405020304" pitchFamily="18" charset="0"/>
                          <a:ea typeface="Times New Roman"/>
                          <a:cs typeface="Times New Roman" panose="02020603050405020304" pitchFamily="18" charset="0"/>
                        </a:rPr>
                        <a:t>Сольвейг</a:t>
                      </a:r>
                      <a:r>
                        <a:rPr lang="ru-RU" sz="1200" dirty="0">
                          <a:effectLst/>
                          <a:latin typeface="Times New Roman" panose="02020603050405020304" pitchFamily="18" charset="0"/>
                          <a:ea typeface="Times New Roman"/>
                          <a:cs typeface="Times New Roman" panose="02020603050405020304" pitchFamily="18" charset="0"/>
                        </a:rPr>
                        <a:t>» из «Пер </a:t>
                      </a:r>
                      <a:r>
                        <a:rPr lang="ru-RU" sz="1200" dirty="0" err="1">
                          <a:effectLst/>
                          <a:latin typeface="Times New Roman" panose="02020603050405020304" pitchFamily="18" charset="0"/>
                          <a:ea typeface="Times New Roman"/>
                          <a:cs typeface="Times New Roman" panose="02020603050405020304" pitchFamily="18" charset="0"/>
                        </a:rPr>
                        <a:t>Гюнта</a:t>
                      </a:r>
                      <a:r>
                        <a:rPr lang="ru-RU" sz="1200" dirty="0">
                          <a:effectLst/>
                          <a:latin typeface="Times New Roman" panose="02020603050405020304" pitchFamily="18" charset="0"/>
                          <a:ea typeface="Times New Roman"/>
                          <a:cs typeface="Times New Roman" panose="02020603050405020304" pitchFamily="18" charset="0"/>
                        </a:rPr>
                        <a:t>»</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Эдвард</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Григ</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Норвегия</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208">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4.</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dirty="0">
                          <a:effectLst/>
                          <a:latin typeface="Times New Roman" panose="02020603050405020304" pitchFamily="18" charset="0"/>
                          <a:ea typeface="Times New Roman"/>
                          <a:cs typeface="Times New Roman" panose="02020603050405020304" pitchFamily="18" charset="0"/>
                        </a:rPr>
                        <a:t>«В пещере горного короля» из  «Пер </a:t>
                      </a:r>
                      <a:r>
                        <a:rPr lang="ru-RU" sz="1200" dirty="0" err="1">
                          <a:effectLst/>
                          <a:latin typeface="Times New Roman" panose="02020603050405020304" pitchFamily="18" charset="0"/>
                          <a:ea typeface="Times New Roman"/>
                          <a:cs typeface="Times New Roman" panose="02020603050405020304" pitchFamily="18" charset="0"/>
                        </a:rPr>
                        <a:t>Гюнта</a:t>
                      </a:r>
                      <a:r>
                        <a:rPr lang="ru-RU" sz="1200" dirty="0">
                          <a:effectLst/>
                          <a:latin typeface="Times New Roman" panose="02020603050405020304" pitchFamily="18" charset="0"/>
                          <a:ea typeface="Times New Roman"/>
                          <a:cs typeface="Times New Roman" panose="02020603050405020304" pitchFamily="18" charset="0"/>
                        </a:rPr>
                        <a:t>»</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Эдвард</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Григ</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Норвегия</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609">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5.</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dirty="0">
                          <a:effectLst/>
                          <a:latin typeface="Times New Roman" panose="02020603050405020304" pitchFamily="18" charset="0"/>
                          <a:ea typeface="Times New Roman"/>
                          <a:cs typeface="Times New Roman" panose="02020603050405020304" pitchFamily="18" charset="0"/>
                        </a:rPr>
                        <a:t>«Танец маленьких лебедей» из балета «Лебединое озеро»</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panose="02020603050405020304" pitchFamily="18" charset="0"/>
                          <a:ea typeface="Times New Roman"/>
                          <a:cs typeface="Times New Roman" panose="02020603050405020304" pitchFamily="18" charset="0"/>
                        </a:rPr>
                        <a:t>Петр</a:t>
                      </a:r>
                    </a:p>
                    <a:p>
                      <a:pPr algn="ctr">
                        <a:spcAft>
                          <a:spcPts val="0"/>
                        </a:spcAft>
                      </a:pPr>
                      <a:r>
                        <a:rPr lang="ru-RU" sz="1200" dirty="0">
                          <a:effectLst/>
                          <a:latin typeface="Times New Roman" panose="02020603050405020304" pitchFamily="18" charset="0"/>
                          <a:ea typeface="Times New Roman"/>
                          <a:cs typeface="Times New Roman" panose="02020603050405020304" pitchFamily="18" charset="0"/>
                        </a:rPr>
                        <a:t>Ильич</a:t>
                      </a:r>
                    </a:p>
                    <a:p>
                      <a:pPr algn="ctr">
                        <a:spcAft>
                          <a:spcPts val="0"/>
                        </a:spcAft>
                      </a:pPr>
                      <a:r>
                        <a:rPr lang="ru-RU" sz="1200" dirty="0">
                          <a:effectLst/>
                          <a:latin typeface="Times New Roman" panose="02020603050405020304" pitchFamily="18" charset="0"/>
                          <a:ea typeface="Times New Roman"/>
                          <a:cs typeface="Times New Roman" panose="02020603050405020304" pitchFamily="18" charset="0"/>
                        </a:rPr>
                        <a:t>Чайковский</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Россия</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740">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6.</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dirty="0">
                          <a:effectLst/>
                          <a:latin typeface="Times New Roman" panose="02020603050405020304" pitchFamily="18" charset="0"/>
                          <a:ea typeface="Times New Roman"/>
                          <a:cs typeface="Times New Roman" panose="02020603050405020304" pitchFamily="18" charset="0"/>
                        </a:rPr>
                        <a:t>Вальс № 7 до диез минор</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Фредерик</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Шопен</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Польша</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740">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7.</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dirty="0">
                          <a:effectLst/>
                          <a:latin typeface="Times New Roman" panose="02020603050405020304" pitchFamily="18" charset="0"/>
                          <a:ea typeface="Times New Roman"/>
                          <a:cs typeface="Times New Roman" panose="02020603050405020304" pitchFamily="18" charset="0"/>
                        </a:rPr>
                        <a:t>траурный марш</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Фредерик</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Шопен</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Польша</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609">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8.</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dirty="0">
                          <a:effectLst/>
                          <a:latin typeface="Times New Roman" panose="02020603050405020304" pitchFamily="18" charset="0"/>
                          <a:ea typeface="Times New Roman"/>
                          <a:cs typeface="Times New Roman" panose="02020603050405020304" pitchFamily="18" charset="0"/>
                        </a:rPr>
                        <a:t>«Лунная соната»  </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Людвиг</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ван</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Бетховен</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Германия</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609">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9.</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«К Элизе»</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Людвиг</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ван</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Бетховен</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panose="02020603050405020304" pitchFamily="18" charset="0"/>
                          <a:ea typeface="Times New Roman"/>
                          <a:cs typeface="Times New Roman" panose="02020603050405020304" pitchFamily="18" charset="0"/>
                        </a:rPr>
                        <a:t>Германия</a:t>
                      </a:r>
                    </a:p>
                  </a:txBody>
                  <a:tcPr marL="48358" marR="483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2"/>
          <p:cNvSpPr>
            <a:spLocks noChangeArrowheads="1"/>
          </p:cNvSpPr>
          <p:nvPr/>
        </p:nvSpPr>
        <p:spPr bwMode="auto">
          <a:xfrm>
            <a:off x="611561" y="-171528"/>
            <a:ext cx="8154254"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295525" algn="l"/>
              </a:tabLst>
              <a:defRPr>
                <a:solidFill>
                  <a:schemeClr val="tx1"/>
                </a:solidFill>
                <a:latin typeface="Arial" pitchFamily="34" charset="0"/>
                <a:cs typeface="Arial" pitchFamily="34" charset="0"/>
              </a:defRPr>
            </a:lvl1pPr>
            <a:lvl2pPr fontAlgn="base">
              <a:spcBef>
                <a:spcPct val="0"/>
              </a:spcBef>
              <a:spcAft>
                <a:spcPct val="0"/>
              </a:spcAft>
              <a:tabLst>
                <a:tab pos="2295525" algn="l"/>
              </a:tabLst>
              <a:defRPr>
                <a:solidFill>
                  <a:schemeClr val="tx1"/>
                </a:solidFill>
                <a:latin typeface="Arial" pitchFamily="34" charset="0"/>
                <a:cs typeface="Arial" pitchFamily="34" charset="0"/>
              </a:defRPr>
            </a:lvl2pPr>
            <a:lvl3pPr fontAlgn="base">
              <a:spcBef>
                <a:spcPct val="0"/>
              </a:spcBef>
              <a:spcAft>
                <a:spcPct val="0"/>
              </a:spcAft>
              <a:tabLst>
                <a:tab pos="2295525" algn="l"/>
              </a:tabLst>
              <a:defRPr>
                <a:solidFill>
                  <a:schemeClr val="tx1"/>
                </a:solidFill>
                <a:latin typeface="Arial" pitchFamily="34" charset="0"/>
                <a:cs typeface="Arial" pitchFamily="34" charset="0"/>
              </a:defRPr>
            </a:lvl3pPr>
            <a:lvl4pPr fontAlgn="base">
              <a:spcBef>
                <a:spcPct val="0"/>
              </a:spcBef>
              <a:spcAft>
                <a:spcPct val="0"/>
              </a:spcAft>
              <a:tabLst>
                <a:tab pos="2295525" algn="l"/>
              </a:tabLst>
              <a:defRPr>
                <a:solidFill>
                  <a:schemeClr val="tx1"/>
                </a:solidFill>
                <a:latin typeface="Arial" pitchFamily="34" charset="0"/>
                <a:cs typeface="Arial" pitchFamily="34" charset="0"/>
              </a:defRPr>
            </a:lvl4pPr>
            <a:lvl5pPr fontAlgn="base">
              <a:spcBef>
                <a:spcPct val="0"/>
              </a:spcBef>
              <a:spcAft>
                <a:spcPct val="0"/>
              </a:spcAft>
              <a:tabLst>
                <a:tab pos="2295525" algn="l"/>
              </a:tabLst>
              <a:defRPr>
                <a:solidFill>
                  <a:schemeClr val="tx1"/>
                </a:solidFill>
                <a:latin typeface="Arial" pitchFamily="34" charset="0"/>
                <a:cs typeface="Arial" pitchFamily="34" charset="0"/>
              </a:defRPr>
            </a:lvl5pPr>
            <a:lvl6pPr fontAlgn="base">
              <a:spcBef>
                <a:spcPct val="0"/>
              </a:spcBef>
              <a:spcAft>
                <a:spcPct val="0"/>
              </a:spcAft>
              <a:tabLst>
                <a:tab pos="2295525" algn="l"/>
              </a:tabLst>
              <a:defRPr>
                <a:solidFill>
                  <a:schemeClr val="tx1"/>
                </a:solidFill>
                <a:latin typeface="Arial" pitchFamily="34" charset="0"/>
                <a:cs typeface="Arial" pitchFamily="34" charset="0"/>
              </a:defRPr>
            </a:lvl6pPr>
            <a:lvl7pPr fontAlgn="base">
              <a:spcBef>
                <a:spcPct val="0"/>
              </a:spcBef>
              <a:spcAft>
                <a:spcPct val="0"/>
              </a:spcAft>
              <a:tabLst>
                <a:tab pos="2295525" algn="l"/>
              </a:tabLst>
              <a:defRPr>
                <a:solidFill>
                  <a:schemeClr val="tx1"/>
                </a:solidFill>
                <a:latin typeface="Arial" pitchFamily="34" charset="0"/>
                <a:cs typeface="Arial" pitchFamily="34" charset="0"/>
              </a:defRPr>
            </a:lvl7pPr>
            <a:lvl8pPr fontAlgn="base">
              <a:spcBef>
                <a:spcPct val="0"/>
              </a:spcBef>
              <a:spcAft>
                <a:spcPct val="0"/>
              </a:spcAft>
              <a:tabLst>
                <a:tab pos="2295525" algn="l"/>
              </a:tabLst>
              <a:defRPr>
                <a:solidFill>
                  <a:schemeClr val="tx1"/>
                </a:solidFill>
                <a:latin typeface="Arial" pitchFamily="34" charset="0"/>
                <a:cs typeface="Arial" pitchFamily="34" charset="0"/>
              </a:defRPr>
            </a:lvl8pPr>
            <a:lvl9pPr fontAlgn="base">
              <a:spcBef>
                <a:spcPct val="0"/>
              </a:spcBef>
              <a:spcAft>
                <a:spcPct val="0"/>
              </a:spcAft>
              <a:tabLst>
                <a:tab pos="2295525"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endPar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Цель викторины:  </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 выяснить знают ли одноклассники композитора мелодии, </a:t>
            </a:r>
          </a:p>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его  принадлежность к стране, названия  известных фрагментов, названия произведений.</a:t>
            </a:r>
            <a:endParaRPr kumimoji="0" lang="ru-RU" altLang="ru-RU"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012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Таблица 6"/>
          <p:cNvGraphicFramePr>
            <a:graphicFrameLocks noGrp="1"/>
          </p:cNvGraphicFramePr>
          <p:nvPr>
            <p:extLst>
              <p:ext uri="{D42A27DB-BD31-4B8C-83A1-F6EECF244321}">
                <p14:modId xmlns:p14="http://schemas.microsoft.com/office/powerpoint/2010/main" val="1274800410"/>
              </p:ext>
            </p:extLst>
          </p:nvPr>
        </p:nvGraphicFramePr>
        <p:xfrm>
          <a:off x="539552" y="836714"/>
          <a:ext cx="8064896" cy="5516009"/>
        </p:xfrm>
        <a:graphic>
          <a:graphicData uri="http://schemas.openxmlformats.org/drawingml/2006/table">
            <a:tbl>
              <a:tblPr firstRow="1" firstCol="1" lastRow="1" lastCol="1" bandRow="1" bandCol="1"/>
              <a:tblGrid>
                <a:gridCol w="467259"/>
                <a:gridCol w="2140913"/>
                <a:gridCol w="1068849"/>
                <a:gridCol w="1564390"/>
                <a:gridCol w="1602953"/>
                <a:gridCol w="1220532"/>
              </a:tblGrid>
              <a:tr h="848920">
                <a:tc>
                  <a:txBody>
                    <a:bodyPr/>
                    <a:lstStyle/>
                    <a:p>
                      <a:pPr algn="ctr">
                        <a:spcAft>
                          <a:spcPts val="0"/>
                        </a:spcAft>
                        <a:tabLst>
                          <a:tab pos="2295525" algn="l"/>
                        </a:tabLst>
                      </a:pPr>
                      <a:r>
                        <a:rPr lang="ru-RU" sz="1400" b="1" dirty="0">
                          <a:effectLst/>
                          <a:latin typeface="Times New Roman" panose="02020603050405020304" pitchFamily="18" charset="0"/>
                          <a:ea typeface="Times New Roman"/>
                          <a:cs typeface="Times New Roman" panose="02020603050405020304" pitchFamily="18" charset="0"/>
                        </a:rPr>
                        <a:t>№</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400" b="1">
                          <a:effectLst/>
                          <a:latin typeface="Times New Roman" panose="02020603050405020304" pitchFamily="18" charset="0"/>
                          <a:ea typeface="Times New Roman"/>
                          <a:cs typeface="Times New Roman" panose="02020603050405020304" pitchFamily="18" charset="0"/>
                        </a:rPr>
                        <a:t>Музыкальный фрагмент</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400" b="1">
                          <a:effectLst/>
                          <a:latin typeface="Times New Roman" panose="02020603050405020304" pitchFamily="18" charset="0"/>
                          <a:ea typeface="Times New Roman"/>
                          <a:cs typeface="Times New Roman" panose="02020603050405020304" pitchFamily="18" charset="0"/>
                        </a:rPr>
                        <a:t>Знакома мелодия</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400" b="1">
                          <a:effectLst/>
                          <a:latin typeface="Times New Roman" panose="02020603050405020304" pitchFamily="18" charset="0"/>
                          <a:ea typeface="Times New Roman"/>
                          <a:cs typeface="Times New Roman" panose="02020603050405020304" pitchFamily="18" charset="0"/>
                        </a:rPr>
                        <a:t>Знают название фрагмента или произведения  в целом</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400" b="1">
                          <a:effectLst/>
                          <a:latin typeface="Times New Roman" panose="02020603050405020304" pitchFamily="18" charset="0"/>
                          <a:ea typeface="Times New Roman"/>
                          <a:cs typeface="Times New Roman" panose="02020603050405020304" pitchFamily="18" charset="0"/>
                        </a:rPr>
                        <a:t>Знают автора произведения</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400" b="1" dirty="0">
                          <a:effectLst/>
                          <a:latin typeface="Times New Roman" panose="02020603050405020304" pitchFamily="18" charset="0"/>
                          <a:ea typeface="Times New Roman"/>
                          <a:cs typeface="Times New Roman" panose="02020603050405020304" pitchFamily="18" charset="0"/>
                        </a:rPr>
                        <a:t>Знают</a:t>
                      </a:r>
                    </a:p>
                    <a:p>
                      <a:pPr algn="ctr">
                        <a:spcAft>
                          <a:spcPts val="0"/>
                        </a:spcAft>
                        <a:tabLst>
                          <a:tab pos="2295525" algn="l"/>
                        </a:tabLst>
                      </a:pPr>
                      <a:r>
                        <a:rPr lang="ru-RU" sz="1400" b="1" dirty="0">
                          <a:effectLst/>
                          <a:latin typeface="Times New Roman" panose="02020603050405020304" pitchFamily="18" charset="0"/>
                          <a:ea typeface="Times New Roman"/>
                          <a:cs typeface="Times New Roman" panose="02020603050405020304" pitchFamily="18" charset="0"/>
                        </a:rPr>
                        <a:t>страну</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8375">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1.</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«Реквием»</a:t>
                      </a:r>
                    </a:p>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В. А. Моцарт</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100%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066800" algn="l"/>
                          <a:tab pos="2295525" algn="l"/>
                        </a:tabLst>
                      </a:pPr>
                      <a:r>
                        <a:rPr lang="ru-RU" sz="1200">
                          <a:effectLst/>
                          <a:latin typeface="Times New Roman" panose="02020603050405020304" pitchFamily="18" charset="0"/>
                          <a:ea typeface="Times New Roman"/>
                          <a:cs typeface="Times New Roman" panose="02020603050405020304" pitchFamily="18" charset="0"/>
                        </a:rPr>
                        <a:t>35%</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25%</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066800" algn="l"/>
                          <a:tab pos="2295525" algn="l"/>
                        </a:tabLst>
                      </a:pPr>
                      <a:r>
                        <a:rPr lang="ru-RU" sz="1200">
                          <a:effectLst/>
                          <a:latin typeface="Times New Roman" panose="02020603050405020304" pitchFamily="18" charset="0"/>
                          <a:ea typeface="Times New Roman"/>
                          <a:cs typeface="Times New Roman" panose="02020603050405020304" pitchFamily="18" charset="0"/>
                        </a:rPr>
                        <a:t>25%</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8375">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2.</a:t>
                      </a:r>
                    </a:p>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 </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«Шутка» И. С. Бах</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066800" algn="l"/>
                          <a:tab pos="2295525" algn="l"/>
                        </a:tabLst>
                      </a:pPr>
                      <a:r>
                        <a:rPr lang="ru-RU" sz="1200">
                          <a:effectLst/>
                          <a:latin typeface="Times New Roman" panose="02020603050405020304" pitchFamily="18" charset="0"/>
                          <a:ea typeface="Times New Roman"/>
                          <a:cs typeface="Times New Roman" panose="02020603050405020304" pitchFamily="18" charset="0"/>
                        </a:rPr>
                        <a:t>38%</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35%</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066800" algn="l"/>
                          <a:tab pos="2295525" algn="l"/>
                        </a:tabLst>
                      </a:pPr>
                      <a:r>
                        <a:rPr lang="ru-RU" sz="1200">
                          <a:effectLst/>
                          <a:latin typeface="Times New Roman" panose="02020603050405020304" pitchFamily="18" charset="0"/>
                          <a:ea typeface="Times New Roman"/>
                          <a:cs typeface="Times New Roman" panose="02020603050405020304" pitchFamily="18" charset="0"/>
                        </a:rPr>
                        <a:t>33%</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8375">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3.</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«Песня Сольвейг» из  </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«Пер  Гюнта»  Эдвард  Григ</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panose="02020603050405020304" pitchFamily="18" charset="0"/>
                          <a:ea typeface="Times New Roman"/>
                          <a:cs typeface="Times New Roman" panose="02020603050405020304" pitchFamily="18" charset="0"/>
                        </a:rPr>
                        <a:t>28%</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15%</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8375">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4.</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«В пещере горного короля» Эдвард Григ</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43%</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15%</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690">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5.</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«Танец  маленьких  лебедей» из балета «Лебединое  озеро»</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П.И. Чайковский</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45%</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43%</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43%</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8375">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6.</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Вальс № 7 до диез минор</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Фредерик  Шопен</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23%</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8375">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7.</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траурный марш</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Ф. Шопен</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44%</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682">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8.</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«Лунная соната»  </a:t>
                      </a:r>
                    </a:p>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Л. ван Бетховен</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45%</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41%</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41%</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187">
                <a:tc>
                  <a:txBody>
                    <a:bodyPr/>
                    <a:lstStyle/>
                    <a:p>
                      <a:pPr algn="ctr">
                        <a:spcAft>
                          <a:spcPts val="0"/>
                        </a:spcAft>
                        <a:tabLst>
                          <a:tab pos="2295525" algn="l"/>
                        </a:tabLst>
                      </a:pPr>
                      <a:r>
                        <a:rPr lang="ru-RU" sz="1200">
                          <a:effectLst/>
                          <a:latin typeface="Times New Roman" panose="02020603050405020304" pitchFamily="18" charset="0"/>
                          <a:ea typeface="Times New Roman"/>
                          <a:cs typeface="Times New Roman" panose="02020603050405020304" pitchFamily="18" charset="0"/>
                        </a:rPr>
                        <a:t>9.</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«К  Элизе»  Л. ван Бетховен</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100%</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39%</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23%</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panose="02020603050405020304" pitchFamily="18" charset="0"/>
                          <a:ea typeface="Times New Roman"/>
                          <a:cs typeface="Times New Roman" panose="02020603050405020304" pitchFamily="18" charset="0"/>
                        </a:rPr>
                        <a:t>23%</a:t>
                      </a: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187">
                <a:tc>
                  <a:txBody>
                    <a:bodyPr/>
                    <a:lstStyle/>
                    <a:p>
                      <a:pPr algn="ctr">
                        <a:spcAft>
                          <a:spcPts val="0"/>
                        </a:spcAft>
                        <a:tabLst>
                          <a:tab pos="2295525" algn="l"/>
                        </a:tabLst>
                      </a:pPr>
                      <a:r>
                        <a:rPr lang="ru-RU" sz="2400" b="1">
                          <a:effectLst/>
                          <a:latin typeface="Times New Roman" panose="02020603050405020304" pitchFamily="18" charset="0"/>
                          <a:ea typeface="Times New Roman"/>
                          <a:cs typeface="Times New Roman" panose="02020603050405020304" pitchFamily="18" charset="0"/>
                        </a:rPr>
                        <a:t> </a:t>
                      </a:r>
                      <a:endParaRPr lang="ru-RU" sz="2400">
                        <a:effectLst/>
                        <a:latin typeface="Times New Roman" panose="02020603050405020304" pitchFamily="18" charset="0"/>
                        <a:ea typeface="Times New Roman"/>
                        <a:cs typeface="Times New Roman" panose="02020603050405020304" pitchFamily="18" charset="0"/>
                      </a:endParaRP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a:effectLst/>
                          <a:latin typeface="Times New Roman" panose="02020603050405020304" pitchFamily="18" charset="0"/>
                          <a:ea typeface="Times New Roman"/>
                          <a:cs typeface="Times New Roman" panose="02020603050405020304" pitchFamily="18" charset="0"/>
                        </a:rPr>
                        <a:t>ИТОГО:</a:t>
                      </a:r>
                      <a:endParaRPr lang="ru-RU" sz="2400">
                        <a:effectLst/>
                        <a:latin typeface="Times New Roman" panose="02020603050405020304" pitchFamily="18" charset="0"/>
                        <a:ea typeface="Times New Roman"/>
                        <a:cs typeface="Times New Roman" panose="02020603050405020304" pitchFamily="18" charset="0"/>
                      </a:endParaRP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a:effectLst/>
                          <a:latin typeface="Times New Roman" panose="02020603050405020304" pitchFamily="18" charset="0"/>
                          <a:ea typeface="Times New Roman"/>
                          <a:cs typeface="Times New Roman" panose="02020603050405020304" pitchFamily="18" charset="0"/>
                        </a:rPr>
                        <a:t>100%</a:t>
                      </a:r>
                      <a:endParaRPr lang="ru-RU" sz="2400">
                        <a:effectLst/>
                        <a:latin typeface="Times New Roman" panose="02020603050405020304" pitchFamily="18" charset="0"/>
                        <a:ea typeface="Times New Roman"/>
                        <a:cs typeface="Times New Roman" panose="02020603050405020304" pitchFamily="18" charset="0"/>
                      </a:endParaRP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a:effectLst/>
                          <a:latin typeface="Times New Roman" panose="02020603050405020304" pitchFamily="18" charset="0"/>
                          <a:ea typeface="Times New Roman"/>
                          <a:cs typeface="Times New Roman" panose="02020603050405020304" pitchFamily="18" charset="0"/>
                        </a:rPr>
                        <a:t>38%</a:t>
                      </a:r>
                      <a:endParaRPr lang="ru-RU" sz="2400">
                        <a:effectLst/>
                        <a:latin typeface="Times New Roman" panose="02020603050405020304" pitchFamily="18" charset="0"/>
                        <a:ea typeface="Times New Roman"/>
                        <a:cs typeface="Times New Roman" panose="02020603050405020304" pitchFamily="18" charset="0"/>
                      </a:endParaRP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a:effectLst/>
                          <a:latin typeface="Times New Roman" panose="02020603050405020304" pitchFamily="18" charset="0"/>
                          <a:ea typeface="Times New Roman"/>
                          <a:cs typeface="Times New Roman" panose="02020603050405020304" pitchFamily="18" charset="0"/>
                        </a:rPr>
                        <a:t>29%</a:t>
                      </a:r>
                      <a:endParaRPr lang="ru-RU" sz="2400">
                        <a:effectLst/>
                        <a:latin typeface="Times New Roman" panose="02020603050405020304" pitchFamily="18" charset="0"/>
                        <a:ea typeface="Times New Roman"/>
                        <a:cs typeface="Times New Roman" panose="02020603050405020304" pitchFamily="18" charset="0"/>
                      </a:endParaRP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dirty="0">
                          <a:effectLst/>
                          <a:latin typeface="Times New Roman" panose="02020603050405020304" pitchFamily="18" charset="0"/>
                          <a:ea typeface="Times New Roman"/>
                          <a:cs typeface="Times New Roman" panose="02020603050405020304" pitchFamily="18" charset="0"/>
                        </a:rPr>
                        <a:t>23%</a:t>
                      </a:r>
                      <a:endParaRPr lang="ru-RU" sz="2400" dirty="0">
                        <a:effectLst/>
                        <a:latin typeface="Times New Roman" panose="02020603050405020304" pitchFamily="18" charset="0"/>
                        <a:ea typeface="Times New Roman"/>
                        <a:cs typeface="Times New Roman" panose="02020603050405020304" pitchFamily="18" charset="0"/>
                      </a:endParaRPr>
                    </a:p>
                  </a:txBody>
                  <a:tcPr marL="49643" marR="496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2"/>
          <p:cNvSpPr>
            <a:spLocks noGrp="1" noChangeArrowheads="1"/>
          </p:cNvSpPr>
          <p:nvPr>
            <p:ph type="ctrTitle"/>
          </p:nvPr>
        </p:nvSpPr>
        <p:spPr bwMode="auto">
          <a:xfrm>
            <a:off x="1043608" y="215063"/>
            <a:ext cx="64087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295525" algn="l"/>
              </a:tabLst>
              <a:defRPr>
                <a:solidFill>
                  <a:schemeClr val="tx1"/>
                </a:solidFill>
                <a:latin typeface="Arial" pitchFamily="34" charset="0"/>
                <a:cs typeface="Arial" pitchFamily="34" charset="0"/>
              </a:defRPr>
            </a:lvl1pPr>
            <a:lvl2pPr fontAlgn="base">
              <a:spcBef>
                <a:spcPct val="0"/>
              </a:spcBef>
              <a:spcAft>
                <a:spcPct val="0"/>
              </a:spcAft>
              <a:tabLst>
                <a:tab pos="2295525" algn="l"/>
              </a:tabLst>
              <a:defRPr>
                <a:solidFill>
                  <a:schemeClr val="tx1"/>
                </a:solidFill>
                <a:latin typeface="Arial" pitchFamily="34" charset="0"/>
                <a:cs typeface="Arial" pitchFamily="34" charset="0"/>
              </a:defRPr>
            </a:lvl2pPr>
            <a:lvl3pPr fontAlgn="base">
              <a:spcBef>
                <a:spcPct val="0"/>
              </a:spcBef>
              <a:spcAft>
                <a:spcPct val="0"/>
              </a:spcAft>
              <a:tabLst>
                <a:tab pos="2295525" algn="l"/>
              </a:tabLst>
              <a:defRPr>
                <a:solidFill>
                  <a:schemeClr val="tx1"/>
                </a:solidFill>
                <a:latin typeface="Arial" pitchFamily="34" charset="0"/>
                <a:cs typeface="Arial" pitchFamily="34" charset="0"/>
              </a:defRPr>
            </a:lvl3pPr>
            <a:lvl4pPr fontAlgn="base">
              <a:spcBef>
                <a:spcPct val="0"/>
              </a:spcBef>
              <a:spcAft>
                <a:spcPct val="0"/>
              </a:spcAft>
              <a:tabLst>
                <a:tab pos="2295525" algn="l"/>
              </a:tabLst>
              <a:defRPr>
                <a:solidFill>
                  <a:schemeClr val="tx1"/>
                </a:solidFill>
                <a:latin typeface="Arial" pitchFamily="34" charset="0"/>
                <a:cs typeface="Arial" pitchFamily="34" charset="0"/>
              </a:defRPr>
            </a:lvl4pPr>
            <a:lvl5pPr fontAlgn="base">
              <a:spcBef>
                <a:spcPct val="0"/>
              </a:spcBef>
              <a:spcAft>
                <a:spcPct val="0"/>
              </a:spcAft>
              <a:tabLst>
                <a:tab pos="2295525" algn="l"/>
              </a:tabLst>
              <a:defRPr>
                <a:solidFill>
                  <a:schemeClr val="tx1"/>
                </a:solidFill>
                <a:latin typeface="Arial" pitchFamily="34" charset="0"/>
                <a:cs typeface="Arial" pitchFamily="34" charset="0"/>
              </a:defRPr>
            </a:lvl5pPr>
            <a:lvl6pPr fontAlgn="base">
              <a:spcBef>
                <a:spcPct val="0"/>
              </a:spcBef>
              <a:spcAft>
                <a:spcPct val="0"/>
              </a:spcAft>
              <a:tabLst>
                <a:tab pos="2295525" algn="l"/>
              </a:tabLst>
              <a:defRPr>
                <a:solidFill>
                  <a:schemeClr val="tx1"/>
                </a:solidFill>
                <a:latin typeface="Arial" pitchFamily="34" charset="0"/>
                <a:cs typeface="Arial" pitchFamily="34" charset="0"/>
              </a:defRPr>
            </a:lvl6pPr>
            <a:lvl7pPr fontAlgn="base">
              <a:spcBef>
                <a:spcPct val="0"/>
              </a:spcBef>
              <a:spcAft>
                <a:spcPct val="0"/>
              </a:spcAft>
              <a:tabLst>
                <a:tab pos="2295525" algn="l"/>
              </a:tabLst>
              <a:defRPr>
                <a:solidFill>
                  <a:schemeClr val="tx1"/>
                </a:solidFill>
                <a:latin typeface="Arial" pitchFamily="34" charset="0"/>
                <a:cs typeface="Arial" pitchFamily="34" charset="0"/>
              </a:defRPr>
            </a:lvl7pPr>
            <a:lvl8pPr fontAlgn="base">
              <a:spcBef>
                <a:spcPct val="0"/>
              </a:spcBef>
              <a:spcAft>
                <a:spcPct val="0"/>
              </a:spcAft>
              <a:tabLst>
                <a:tab pos="2295525" algn="l"/>
              </a:tabLst>
              <a:defRPr>
                <a:solidFill>
                  <a:schemeClr val="tx1"/>
                </a:solidFill>
                <a:latin typeface="Arial" pitchFamily="34" charset="0"/>
                <a:cs typeface="Arial" pitchFamily="34" charset="0"/>
              </a:defRPr>
            </a:lvl8pPr>
            <a:lvl9pPr fontAlgn="base">
              <a:spcBef>
                <a:spcPct val="0"/>
              </a:spcBef>
              <a:spcAft>
                <a:spcPct val="0"/>
              </a:spcAft>
              <a:tabLst>
                <a:tab pos="2295525" algn="l"/>
              </a:tabLst>
              <a:defRPr>
                <a:solidFill>
                  <a:schemeClr val="tx1"/>
                </a:solidFill>
                <a:latin typeface="Arial" pitchFamily="34" charset="0"/>
                <a:cs typeface="Arial" pitchFamily="34" charset="0"/>
              </a:defRPr>
            </a:lvl9pPr>
          </a:lstStyle>
          <a:p>
            <a:pPr marL="0" lvl="0" indent="0" algn="ctr" eaLnBrk="0" hangingPunct="0">
              <a:buClrTx/>
              <a:buSzTx/>
              <a:buNone/>
            </a:pPr>
            <a:r>
              <a:rPr lang="ru-RU" altLang="ru-RU" sz="2800" dirty="0">
                <a:solidFill>
                  <a:prstClr val="black"/>
                </a:solidFill>
                <a:effectLst/>
                <a:latin typeface="Times New Roman" panose="02020603050405020304" pitchFamily="18" charset="0"/>
                <a:ea typeface="Times New Roman" panose="02020603050405020304" pitchFamily="18" charset="0"/>
                <a:cs typeface="Times New Roman" panose="02020603050405020304" pitchFamily="18" charset="0"/>
              </a:rPr>
              <a:t>Результаты музыкальной викторины:</a:t>
            </a:r>
            <a:endParaRPr kumimoji="0" lang="ru-RU" altLang="ru-RU"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1547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817581" y="404664"/>
            <a:ext cx="7175351" cy="4520793"/>
          </a:xfrm>
        </p:spPr>
        <p:txBody>
          <a:bodyPr/>
          <a:lstStyle/>
          <a:p>
            <a:pPr marL="182880" indent="0">
              <a:spcAft>
                <a:spcPts val="0"/>
              </a:spcAft>
              <a:buNone/>
              <a:tabLst>
                <a:tab pos="2295525" algn="l"/>
              </a:tabLst>
            </a:pPr>
            <a:r>
              <a:rPr lang="ru-RU" sz="2800" dirty="0" smtClean="0">
                <a:effectLst/>
                <a:latin typeface="Times New Roman"/>
                <a:ea typeface="Times New Roman"/>
              </a:rPr>
              <a:t>По </a:t>
            </a:r>
            <a:r>
              <a:rPr lang="ru-RU" sz="2800" dirty="0">
                <a:effectLst/>
                <a:latin typeface="Times New Roman"/>
                <a:ea typeface="Times New Roman"/>
              </a:rPr>
              <a:t>результатам анкетирования можно подвести следующие итоги:</a:t>
            </a:r>
            <a:br>
              <a:rPr lang="ru-RU" sz="2800" dirty="0">
                <a:effectLst/>
                <a:latin typeface="Times New Roman"/>
                <a:ea typeface="Times New Roman"/>
              </a:rPr>
            </a:br>
            <a:r>
              <a:rPr lang="ru-RU" sz="2800" dirty="0" smtClean="0">
                <a:effectLst/>
                <a:latin typeface="Times New Roman"/>
                <a:ea typeface="Times New Roman"/>
              </a:rPr>
              <a:t/>
            </a:r>
            <a:br>
              <a:rPr lang="ru-RU" sz="2800" dirty="0" smtClean="0">
                <a:effectLst/>
                <a:latin typeface="Times New Roman"/>
                <a:ea typeface="Times New Roman"/>
              </a:rPr>
            </a:br>
            <a:r>
              <a:rPr lang="ru-RU" sz="2800" dirty="0" smtClean="0">
                <a:effectLst/>
                <a:latin typeface="Times New Roman"/>
                <a:ea typeface="Times New Roman"/>
              </a:rPr>
              <a:t>Считают </a:t>
            </a:r>
            <a:r>
              <a:rPr lang="ru-RU" sz="2800" dirty="0">
                <a:effectLst/>
                <a:latin typeface="Times New Roman"/>
                <a:ea typeface="Times New Roman"/>
              </a:rPr>
              <a:t>эти  музыкальные фрагменты знакомыми – 100% </a:t>
            </a:r>
            <a:br>
              <a:rPr lang="ru-RU" sz="2800" dirty="0">
                <a:effectLst/>
                <a:latin typeface="Times New Roman"/>
                <a:ea typeface="Times New Roman"/>
              </a:rPr>
            </a:br>
            <a:r>
              <a:rPr lang="ru-RU" sz="2800" dirty="0">
                <a:effectLst/>
                <a:latin typeface="Times New Roman"/>
                <a:ea typeface="Times New Roman"/>
              </a:rPr>
              <a:t>Определили названия фрагментов -  38%</a:t>
            </a:r>
            <a:br>
              <a:rPr lang="ru-RU" sz="2800" dirty="0">
                <a:effectLst/>
                <a:latin typeface="Times New Roman"/>
                <a:ea typeface="Times New Roman"/>
              </a:rPr>
            </a:br>
            <a:r>
              <a:rPr lang="ru-RU" sz="2800" dirty="0">
                <a:effectLst/>
                <a:latin typeface="Times New Roman"/>
                <a:ea typeface="Times New Roman"/>
              </a:rPr>
              <a:t>Знают автора произведения – 29%</a:t>
            </a:r>
            <a:br>
              <a:rPr lang="ru-RU" sz="2800" dirty="0">
                <a:effectLst/>
                <a:latin typeface="Times New Roman"/>
                <a:ea typeface="Times New Roman"/>
              </a:rPr>
            </a:br>
            <a:r>
              <a:rPr lang="ru-RU" sz="2800" dirty="0">
                <a:effectLst/>
                <a:latin typeface="Times New Roman"/>
                <a:ea typeface="Times New Roman"/>
              </a:rPr>
              <a:t>Знают страну – 23%</a:t>
            </a:r>
            <a:br>
              <a:rPr lang="ru-RU" sz="2800" dirty="0">
                <a:effectLst/>
                <a:latin typeface="Times New Roman"/>
                <a:ea typeface="Times New Roman"/>
              </a:rPr>
            </a:br>
            <a:r>
              <a:rPr lang="ru-RU" sz="2800" dirty="0">
                <a:effectLst/>
                <a:latin typeface="Times New Roman"/>
                <a:ea typeface="Times New Roman"/>
              </a:rPr>
              <a:t> </a:t>
            </a:r>
            <a:br>
              <a:rPr lang="ru-RU" sz="2800" dirty="0">
                <a:effectLst/>
                <a:latin typeface="Times New Roman"/>
                <a:ea typeface="Times New Roman"/>
              </a:rPr>
            </a:br>
            <a:r>
              <a:rPr lang="ru-RU" sz="2800" dirty="0">
                <a:effectLst/>
                <a:latin typeface="Times New Roman"/>
                <a:ea typeface="Times New Roman"/>
              </a:rPr>
              <a:t> </a:t>
            </a:r>
            <a:br>
              <a:rPr lang="ru-RU" sz="2800" dirty="0">
                <a:effectLst/>
                <a:latin typeface="Times New Roman"/>
                <a:ea typeface="Times New Roman"/>
              </a:rPr>
            </a:br>
            <a:r>
              <a:rPr lang="ru-RU" sz="2800" dirty="0">
                <a:effectLst/>
                <a:latin typeface="Times New Roman"/>
                <a:ea typeface="Times New Roman"/>
              </a:rPr>
              <a:t>Что ж знания о классической музыке моих одноклассников находятся на  низком уровне.</a:t>
            </a:r>
            <a:br>
              <a:rPr lang="ru-RU" sz="2800" dirty="0">
                <a:effectLst/>
                <a:latin typeface="Times New Roman"/>
                <a:ea typeface="Times New Roman"/>
              </a:rPr>
            </a:br>
            <a:endParaRPr lang="ru-RU" sz="2800" dirty="0"/>
          </a:p>
        </p:txBody>
      </p:sp>
    </p:spTree>
    <p:extLst>
      <p:ext uri="{BB962C8B-B14F-4D97-AF65-F5344CB8AC3E}">
        <p14:creationId xmlns:p14="http://schemas.microsoft.com/office/powerpoint/2010/main" val="3427993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7" y="4372168"/>
            <a:ext cx="7550224" cy="2009160"/>
          </a:xfrm>
        </p:spPr>
        <p:txBody>
          <a:bodyPr/>
          <a:lstStyle/>
          <a:p>
            <a:pPr marL="0" indent="0" algn="l">
              <a:buNone/>
            </a:pPr>
            <a:r>
              <a:rPr lang="ru-RU" sz="2800" dirty="0">
                <a:effectLst/>
                <a:latin typeface="Times New Roman"/>
                <a:ea typeface="Times New Roman"/>
              </a:rPr>
              <a:t> «Реквием»- последнее сочинение великого композитора. </a:t>
            </a:r>
            <a:endParaRPr lang="ru-RU" sz="2800" dirty="0"/>
          </a:p>
        </p:txBody>
      </p:sp>
      <p:sp>
        <p:nvSpPr>
          <p:cNvPr id="4" name="Объект 3"/>
          <p:cNvSpPr>
            <a:spLocks noGrp="1"/>
          </p:cNvSpPr>
          <p:nvPr>
            <p:ph sz="quarter" idx="14"/>
          </p:nvPr>
        </p:nvSpPr>
        <p:spPr>
          <a:xfrm>
            <a:off x="4645152" y="332656"/>
            <a:ext cx="3346704" cy="3873584"/>
          </a:xfrm>
        </p:spPr>
        <p:txBody>
          <a:bodyPr/>
          <a:lstStyle/>
          <a:p>
            <a:pPr marL="45720" indent="0" algn="ctr">
              <a:spcAft>
                <a:spcPts val="0"/>
              </a:spcAft>
              <a:buNone/>
            </a:pPr>
            <a:r>
              <a:rPr lang="ru-RU" sz="2400" b="1" dirty="0">
                <a:solidFill>
                  <a:srgbClr val="FF0000"/>
                </a:solidFill>
                <a:latin typeface="Times New Roman"/>
                <a:ea typeface="Times New Roman"/>
                <a:hlinkClick r:id="rId2" action="ppaction://hlinkfile"/>
              </a:rPr>
              <a:t>Вольфганг </a:t>
            </a:r>
            <a:r>
              <a:rPr lang="ru-RU" sz="2400" b="1" dirty="0" smtClean="0">
                <a:solidFill>
                  <a:srgbClr val="FF0000"/>
                </a:solidFill>
                <a:latin typeface="Times New Roman"/>
                <a:ea typeface="Times New Roman"/>
                <a:hlinkClick r:id="rId2" action="ppaction://hlinkfile"/>
              </a:rPr>
              <a:t>Амадей</a:t>
            </a:r>
          </a:p>
          <a:p>
            <a:pPr marL="45720" indent="0" algn="ctr">
              <a:spcAft>
                <a:spcPts val="0"/>
              </a:spcAft>
              <a:buNone/>
            </a:pPr>
            <a:r>
              <a:rPr lang="ru-RU" sz="2400" b="1" dirty="0" smtClean="0">
                <a:solidFill>
                  <a:srgbClr val="FF0000"/>
                </a:solidFill>
                <a:latin typeface="Times New Roman"/>
                <a:ea typeface="Times New Roman"/>
                <a:hlinkClick r:id="rId2" action="ppaction://hlinkfile"/>
              </a:rPr>
              <a:t>МОЦАРТ</a:t>
            </a:r>
            <a:endParaRPr lang="ru-RU" sz="2400" dirty="0">
              <a:latin typeface="Times New Roman"/>
              <a:ea typeface="Times New Roman"/>
              <a:hlinkClick r:id="rId2" action="ppaction://hlinkfile"/>
            </a:endParaRPr>
          </a:p>
          <a:p>
            <a:pPr marL="45720" indent="0" algn="ctr">
              <a:spcAft>
                <a:spcPts val="0"/>
              </a:spcAft>
              <a:buNone/>
            </a:pPr>
            <a:r>
              <a:rPr lang="ru-RU" sz="2400" b="1" dirty="0">
                <a:solidFill>
                  <a:srgbClr val="FF0000"/>
                </a:solidFill>
                <a:latin typeface="Times New Roman"/>
                <a:ea typeface="Times New Roman"/>
                <a:hlinkClick r:id="rId2" action="ppaction://hlinkfile"/>
              </a:rPr>
              <a:t>(1756-1791</a:t>
            </a:r>
            <a:r>
              <a:rPr lang="ru-RU" sz="2400" b="1" dirty="0" smtClean="0">
                <a:solidFill>
                  <a:srgbClr val="FF0000"/>
                </a:solidFill>
                <a:latin typeface="Times New Roman"/>
                <a:ea typeface="Times New Roman"/>
                <a:hlinkClick r:id="rId2" action="ppaction://hlinkfile"/>
              </a:rPr>
              <a:t>)</a:t>
            </a:r>
          </a:p>
          <a:p>
            <a:pPr marL="45720" indent="0" algn="ctr">
              <a:spcAft>
                <a:spcPts val="0"/>
              </a:spcAft>
              <a:buNone/>
            </a:pPr>
            <a:r>
              <a:rPr lang="ru-RU" sz="2400" b="1" dirty="0">
                <a:solidFill>
                  <a:srgbClr val="FF0000"/>
                </a:solidFill>
                <a:latin typeface="Times New Roman"/>
                <a:ea typeface="Times New Roman"/>
                <a:hlinkClick r:id="rId2" action="ppaction://hlinkfile"/>
              </a:rPr>
              <a:t>а</a:t>
            </a:r>
            <a:r>
              <a:rPr lang="ru-RU" sz="2400" b="1" dirty="0" smtClean="0">
                <a:solidFill>
                  <a:srgbClr val="FF0000"/>
                </a:solidFill>
                <a:latin typeface="Times New Roman"/>
                <a:ea typeface="Times New Roman"/>
                <a:hlinkClick r:id="rId2" action="ppaction://hlinkfile"/>
              </a:rPr>
              <a:t>встрийский композитор</a:t>
            </a:r>
            <a:endParaRPr lang="ru-RU" sz="2400" dirty="0">
              <a:latin typeface="Times New Roman"/>
              <a:ea typeface="Times New Roman"/>
            </a:endParaRPr>
          </a:p>
          <a:p>
            <a:endParaRPr lang="ru-RU" dirty="0"/>
          </a:p>
        </p:txBody>
      </p:sp>
      <p:pic>
        <p:nvPicPr>
          <p:cNvPr id="4098" name="Picture 2"/>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1259632" y="379840"/>
            <a:ext cx="3024337" cy="3783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241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725144"/>
            <a:ext cx="8856983" cy="1503040"/>
          </a:xfrm>
        </p:spPr>
        <p:txBody>
          <a:bodyPr/>
          <a:lstStyle/>
          <a:p>
            <a:pPr marL="0" indent="0" algn="l">
              <a:buNone/>
            </a:pPr>
            <a:r>
              <a:rPr lang="ru-RU" sz="2800" dirty="0" smtClean="0">
                <a:effectLst/>
                <a:latin typeface="Times New Roman" panose="02020603050405020304" pitchFamily="18" charset="0"/>
                <a:cs typeface="Times New Roman" panose="02020603050405020304" pitchFamily="18" charset="0"/>
              </a:rPr>
              <a:t>       «Шутка»- фрагмент сюиты для флейты и                                фортепиано си минор </a:t>
            </a:r>
            <a:endParaRPr lang="ru-RU" sz="2800" dirty="0">
              <a:latin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4644008" y="548680"/>
            <a:ext cx="3346704" cy="3474720"/>
          </a:xfrm>
        </p:spPr>
        <p:txBody>
          <a:bodyPr>
            <a:normAutofit fontScale="62500" lnSpcReduction="20000"/>
          </a:bodyPr>
          <a:lstStyle/>
          <a:p>
            <a:pPr marL="76200" indent="0" algn="ctr">
              <a:spcBef>
                <a:spcPts val="1200"/>
              </a:spcBef>
              <a:buNone/>
            </a:pPr>
            <a:r>
              <a:rPr lang="ru-RU" sz="3400" b="1" dirty="0" smtClean="0">
                <a:solidFill>
                  <a:srgbClr val="FF0000"/>
                </a:solidFill>
                <a:latin typeface="Times New Roman" panose="02020603050405020304" pitchFamily="18" charset="0"/>
                <a:cs typeface="Times New Roman" panose="02020603050405020304" pitchFamily="18" charset="0"/>
                <a:hlinkClick r:id="rId2" action="ppaction://hlinkfile"/>
              </a:rPr>
              <a:t>Иоганн </a:t>
            </a:r>
          </a:p>
          <a:p>
            <a:pPr marL="76200" indent="0" algn="ctr">
              <a:spcBef>
                <a:spcPts val="1200"/>
              </a:spcBef>
              <a:buNone/>
            </a:pPr>
            <a:r>
              <a:rPr lang="ru-RU" sz="3400" b="1" dirty="0" smtClean="0">
                <a:solidFill>
                  <a:srgbClr val="FF0000"/>
                </a:solidFill>
                <a:latin typeface="Times New Roman" panose="02020603050405020304" pitchFamily="18" charset="0"/>
                <a:cs typeface="Times New Roman" panose="02020603050405020304" pitchFamily="18" charset="0"/>
                <a:hlinkClick r:id="rId2" action="ppaction://hlinkfile"/>
              </a:rPr>
              <a:t>Себастьян </a:t>
            </a:r>
          </a:p>
          <a:p>
            <a:pPr marL="76200" indent="0" algn="ctr">
              <a:spcBef>
                <a:spcPts val="1200"/>
              </a:spcBef>
              <a:buNone/>
            </a:pPr>
            <a:r>
              <a:rPr lang="ru-RU" sz="3400" b="1" dirty="0" smtClean="0">
                <a:solidFill>
                  <a:srgbClr val="FF0000"/>
                </a:solidFill>
                <a:latin typeface="Times New Roman" panose="02020603050405020304" pitchFamily="18" charset="0"/>
                <a:cs typeface="Times New Roman" panose="02020603050405020304" pitchFamily="18" charset="0"/>
                <a:hlinkClick r:id="rId2" action="ppaction://hlinkfile"/>
              </a:rPr>
              <a:t>БАХ</a:t>
            </a:r>
          </a:p>
          <a:p>
            <a:pPr marL="76200" indent="0" algn="ctr">
              <a:spcBef>
                <a:spcPts val="1200"/>
              </a:spcBef>
              <a:buNone/>
            </a:pPr>
            <a:r>
              <a:rPr lang="ru-RU" sz="3400" b="1" dirty="0">
                <a:solidFill>
                  <a:srgbClr val="FF0000"/>
                </a:solidFill>
                <a:latin typeface="Times New Roman" panose="02020603050405020304" pitchFamily="18" charset="0"/>
                <a:cs typeface="Times New Roman" panose="02020603050405020304" pitchFamily="18" charset="0"/>
                <a:hlinkClick r:id="rId2" action="ppaction://hlinkfile"/>
              </a:rPr>
              <a:t>(1685- 1750) </a:t>
            </a:r>
            <a:endParaRPr lang="ru-RU" sz="3400" b="1" dirty="0" smtClean="0">
              <a:solidFill>
                <a:srgbClr val="FF0000"/>
              </a:solidFill>
              <a:latin typeface="Times New Roman" panose="02020603050405020304" pitchFamily="18" charset="0"/>
              <a:cs typeface="Times New Roman" panose="02020603050405020304" pitchFamily="18" charset="0"/>
              <a:hlinkClick r:id="rId2" action="ppaction://hlinkfile"/>
            </a:endParaRPr>
          </a:p>
          <a:p>
            <a:pPr marL="76200" indent="0" algn="ctr">
              <a:spcBef>
                <a:spcPts val="1200"/>
              </a:spcBef>
              <a:buNone/>
            </a:pPr>
            <a:r>
              <a:rPr lang="ru-RU" sz="3400" b="1" dirty="0">
                <a:solidFill>
                  <a:srgbClr val="FF0000"/>
                </a:solidFill>
                <a:latin typeface="Times New Roman" panose="02020603050405020304" pitchFamily="18" charset="0"/>
                <a:cs typeface="Times New Roman" panose="02020603050405020304" pitchFamily="18" charset="0"/>
                <a:hlinkClick r:id="rId2" action="ppaction://hlinkfile"/>
              </a:rPr>
              <a:t>н</a:t>
            </a:r>
            <a:r>
              <a:rPr lang="ru-RU" sz="3400" b="1" dirty="0" smtClean="0">
                <a:solidFill>
                  <a:srgbClr val="FF0000"/>
                </a:solidFill>
                <a:latin typeface="Times New Roman" panose="02020603050405020304" pitchFamily="18" charset="0"/>
                <a:cs typeface="Times New Roman" panose="02020603050405020304" pitchFamily="18" charset="0"/>
                <a:hlinkClick r:id="rId2" action="ppaction://hlinkfile"/>
              </a:rPr>
              <a:t>емецкий композитор, органист</a:t>
            </a:r>
            <a:endParaRPr lang="ru-RU" sz="3400" b="1" dirty="0">
              <a:latin typeface="Times New Roman" panose="02020603050405020304" pitchFamily="18" charset="0"/>
              <a:cs typeface="Times New Roman" panose="02020603050405020304" pitchFamily="18" charset="0"/>
            </a:endParaRPr>
          </a:p>
          <a:p>
            <a:pPr marL="76200" indent="0" algn="ctr">
              <a:spcBef>
                <a:spcPts val="1200"/>
              </a:spcBef>
              <a:buNone/>
            </a:pPr>
            <a:endParaRPr lang="ru-RU" sz="2800" b="1" i="1" dirty="0">
              <a:latin typeface="Times New Roman" panose="02020603050405020304" pitchFamily="18" charset="0"/>
              <a:cs typeface="Times New Roman" panose="02020603050405020304" pitchFamily="18" charset="0"/>
            </a:endParaRPr>
          </a:p>
          <a:p>
            <a:pPr marL="45720" indent="0" algn="ctr">
              <a:spcBef>
                <a:spcPts val="1200"/>
              </a:spcBef>
              <a:spcAft>
                <a:spcPts val="0"/>
              </a:spcAft>
              <a:buNone/>
            </a:pPr>
            <a:r>
              <a:rPr lang="ru-RU" sz="2800" b="1" dirty="0">
                <a:solidFill>
                  <a:srgbClr val="FF0000"/>
                </a:solidFill>
                <a:latin typeface="Times New Roman" panose="02020603050405020304" pitchFamily="18" charset="0"/>
                <a:cs typeface="Times New Roman" panose="02020603050405020304" pitchFamily="18" charset="0"/>
              </a:rPr>
              <a:t>                                  </a:t>
            </a:r>
            <a:endParaRPr lang="ru-RU" dirty="0"/>
          </a:p>
        </p:txBody>
      </p:sp>
      <p:pic>
        <p:nvPicPr>
          <p:cNvPr id="5122" name="Picture 2"/>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1259632" y="476673"/>
            <a:ext cx="3168352" cy="4019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2400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9" y="4372168"/>
            <a:ext cx="7622232" cy="1793136"/>
          </a:xfrm>
        </p:spPr>
        <p:txBody>
          <a:bodyPr/>
          <a:lstStyle/>
          <a:p>
            <a:pPr marL="0" indent="0" algn="l">
              <a:buNone/>
            </a:pPr>
            <a:r>
              <a:rPr lang="ru-RU" sz="2800" dirty="0" smtClean="0">
                <a:effectLst/>
                <a:latin typeface="Times New Roman" panose="02020603050405020304" pitchFamily="18" charset="0"/>
                <a:cs typeface="Times New Roman" panose="02020603050405020304" pitchFamily="18" charset="0"/>
              </a:rPr>
              <a:t>«Танец </a:t>
            </a:r>
            <a:r>
              <a:rPr lang="ru-RU" sz="2800" dirty="0" err="1" smtClean="0">
                <a:effectLst/>
                <a:latin typeface="Times New Roman" panose="02020603050405020304" pitchFamily="18" charset="0"/>
                <a:cs typeface="Times New Roman" panose="02020603050405020304" pitchFamily="18" charset="0"/>
              </a:rPr>
              <a:t>Анитры</a:t>
            </a:r>
            <a:r>
              <a:rPr lang="ru-RU" sz="2800" dirty="0" smtClean="0">
                <a:effectLst/>
                <a:latin typeface="Times New Roman" panose="02020603050405020304" pitchFamily="18" charset="0"/>
                <a:cs typeface="Times New Roman" panose="02020603050405020304" pitchFamily="18" charset="0"/>
              </a:rPr>
              <a:t>»,</a:t>
            </a:r>
            <a:br>
              <a:rPr lang="ru-RU" sz="2800" dirty="0" smtClean="0">
                <a:effectLst/>
                <a:latin typeface="Times New Roman" panose="02020603050405020304" pitchFamily="18" charset="0"/>
                <a:cs typeface="Times New Roman" panose="02020603050405020304" pitchFamily="18" charset="0"/>
              </a:rPr>
            </a:br>
            <a:r>
              <a:rPr lang="ru-RU" sz="2800" dirty="0" smtClean="0">
                <a:effectLst/>
              </a:rPr>
              <a:t> </a:t>
            </a:r>
            <a:r>
              <a:rPr lang="ru-RU" sz="2800" dirty="0">
                <a:effectLst/>
                <a:latin typeface="Times New Roman" panose="02020603050405020304" pitchFamily="18" charset="0"/>
                <a:cs typeface="Times New Roman" panose="02020603050405020304" pitchFamily="18" charset="0"/>
              </a:rPr>
              <a:t>«В пещере горного короля» </a:t>
            </a:r>
            <a:r>
              <a:rPr lang="ru-RU" sz="2800" dirty="0" smtClean="0">
                <a:effectLst/>
                <a:latin typeface="Times New Roman" panose="02020603050405020304" pitchFamily="18" charset="0"/>
                <a:cs typeface="Times New Roman" panose="02020603050405020304" pitchFamily="18" charset="0"/>
              </a:rPr>
              <a:t>входят </a:t>
            </a:r>
            <a:r>
              <a:rPr lang="ru-RU" sz="2800" dirty="0">
                <a:effectLst/>
                <a:latin typeface="Times New Roman" panose="02020603050405020304" pitchFamily="18" charset="0"/>
                <a:cs typeface="Times New Roman" panose="02020603050405020304" pitchFamily="18" charset="0"/>
              </a:rPr>
              <a:t>в симфоническую сюиту </a:t>
            </a:r>
            <a:r>
              <a:rPr lang="ru-RU" sz="2800" dirty="0" smtClean="0">
                <a:effectLst/>
                <a:latin typeface="Times New Roman" panose="02020603050405020304" pitchFamily="18" charset="0"/>
                <a:cs typeface="Times New Roman" panose="02020603050405020304" pitchFamily="18" charset="0"/>
              </a:rPr>
              <a:t>«Пер </a:t>
            </a:r>
            <a:r>
              <a:rPr lang="ru-RU" sz="2800" dirty="0" err="1" smtClean="0">
                <a:effectLst/>
                <a:latin typeface="Times New Roman" panose="02020603050405020304" pitchFamily="18" charset="0"/>
                <a:cs typeface="Times New Roman" panose="02020603050405020304" pitchFamily="18" charset="0"/>
              </a:rPr>
              <a:t>Гюнт</a:t>
            </a:r>
            <a:r>
              <a:rPr lang="ru-RU" sz="2800" dirty="0" smtClean="0">
                <a:effectLst/>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p:txBody>
          <a:bodyPr/>
          <a:lstStyle/>
          <a:p>
            <a:pPr marL="45720" indent="0" algn="ctr">
              <a:spcAft>
                <a:spcPts val="0"/>
              </a:spcAft>
              <a:buNone/>
            </a:pPr>
            <a:r>
              <a:rPr lang="ru-RU" sz="2400" b="1" dirty="0" smtClean="0">
                <a:solidFill>
                  <a:srgbClr val="FF0000"/>
                </a:solidFill>
                <a:latin typeface="Times New Roman"/>
                <a:ea typeface="Times New Roman"/>
                <a:hlinkClick r:id="rId2" action="ppaction://hlinkfile"/>
              </a:rPr>
              <a:t>Эдвард </a:t>
            </a:r>
          </a:p>
          <a:p>
            <a:pPr marL="45720" indent="0" algn="ctr">
              <a:spcAft>
                <a:spcPts val="0"/>
              </a:spcAft>
              <a:buNone/>
            </a:pPr>
            <a:r>
              <a:rPr lang="ru-RU" sz="2400" b="1" dirty="0" smtClean="0">
                <a:solidFill>
                  <a:srgbClr val="FF0000"/>
                </a:solidFill>
                <a:latin typeface="Times New Roman"/>
                <a:ea typeface="Times New Roman"/>
                <a:hlinkClick r:id="rId2" action="ppaction://hlinkfile"/>
              </a:rPr>
              <a:t>ГРИГ</a:t>
            </a:r>
          </a:p>
          <a:p>
            <a:pPr marL="45720" indent="0" algn="ctr">
              <a:spcAft>
                <a:spcPts val="0"/>
              </a:spcAft>
              <a:buNone/>
            </a:pPr>
            <a:r>
              <a:rPr lang="ru-RU" sz="2400" b="1" dirty="0" smtClean="0">
                <a:solidFill>
                  <a:srgbClr val="FF0000"/>
                </a:solidFill>
                <a:latin typeface="Times New Roman"/>
                <a:ea typeface="Times New Roman"/>
                <a:hlinkClick r:id="rId2" action="ppaction://hlinkfile"/>
              </a:rPr>
              <a:t>(1843 </a:t>
            </a:r>
            <a:r>
              <a:rPr lang="ru-RU" sz="2400" b="1" dirty="0">
                <a:solidFill>
                  <a:srgbClr val="FF0000"/>
                </a:solidFill>
                <a:latin typeface="Times New Roman"/>
                <a:ea typeface="Times New Roman"/>
                <a:hlinkClick r:id="rId2" action="ppaction://hlinkfile"/>
              </a:rPr>
              <a:t>- 1907</a:t>
            </a:r>
            <a:r>
              <a:rPr lang="ru-RU" sz="2400" b="1" dirty="0" smtClean="0">
                <a:solidFill>
                  <a:srgbClr val="FF0000"/>
                </a:solidFill>
                <a:latin typeface="Times New Roman"/>
                <a:ea typeface="Times New Roman"/>
                <a:hlinkClick r:id="rId2" action="ppaction://hlinkfile"/>
              </a:rPr>
              <a:t>)</a:t>
            </a:r>
          </a:p>
          <a:p>
            <a:pPr marL="45720" indent="0" algn="ctr">
              <a:spcAft>
                <a:spcPts val="0"/>
              </a:spcAft>
              <a:buNone/>
            </a:pPr>
            <a:r>
              <a:rPr lang="ru-RU" sz="2400" b="1" dirty="0">
                <a:solidFill>
                  <a:srgbClr val="FF0000"/>
                </a:solidFill>
                <a:latin typeface="Times New Roman"/>
                <a:ea typeface="Times New Roman"/>
                <a:hlinkClick r:id="rId2" action="ppaction://hlinkfile"/>
              </a:rPr>
              <a:t>н</a:t>
            </a:r>
            <a:r>
              <a:rPr lang="ru-RU" sz="2400" b="1" dirty="0" smtClean="0">
                <a:solidFill>
                  <a:srgbClr val="FF0000"/>
                </a:solidFill>
                <a:latin typeface="Times New Roman"/>
                <a:ea typeface="Times New Roman"/>
                <a:hlinkClick r:id="rId2" action="ppaction://hlinkfile"/>
              </a:rPr>
              <a:t>орвежский композитор</a:t>
            </a:r>
            <a:endParaRPr lang="ru-RU" sz="2400" dirty="0">
              <a:latin typeface="Times New Roman"/>
              <a:ea typeface="Times New Roman"/>
            </a:endParaRPr>
          </a:p>
          <a:p>
            <a:endParaRPr lang="ru-RU" dirty="0"/>
          </a:p>
        </p:txBody>
      </p:sp>
      <p:pic>
        <p:nvPicPr>
          <p:cNvPr id="6146" name="Picture 2"/>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1043608" y="404664"/>
            <a:ext cx="2880320" cy="3855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3939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1" y="4372168"/>
            <a:ext cx="7694240" cy="1143000"/>
          </a:xfrm>
        </p:spPr>
        <p:txBody>
          <a:bodyPr/>
          <a:lstStyle/>
          <a:p>
            <a:pPr marL="0" indent="0" algn="l">
              <a:buNone/>
            </a:pPr>
            <a:r>
              <a:rPr lang="ru-RU" sz="2800" dirty="0" smtClean="0">
                <a:effectLst/>
                <a:latin typeface="Times New Roman"/>
                <a:ea typeface="Times New Roman"/>
              </a:rPr>
              <a:t>«Танец </a:t>
            </a:r>
            <a:r>
              <a:rPr lang="ru-RU" sz="2800" dirty="0">
                <a:effectLst/>
                <a:latin typeface="Times New Roman"/>
                <a:ea typeface="Times New Roman"/>
              </a:rPr>
              <a:t>маленьких лебедей» из  сказочного балета  «Лебединое озеро</a:t>
            </a:r>
            <a:r>
              <a:rPr lang="ru-RU" sz="2800" dirty="0" smtClean="0">
                <a:effectLst/>
                <a:latin typeface="Times New Roman"/>
                <a:ea typeface="Times New Roman"/>
              </a:rPr>
              <a:t>»</a:t>
            </a:r>
            <a:endParaRPr lang="ru-RU" sz="2800" dirty="0"/>
          </a:p>
        </p:txBody>
      </p:sp>
      <p:sp>
        <p:nvSpPr>
          <p:cNvPr id="4" name="Объект 3"/>
          <p:cNvSpPr>
            <a:spLocks noGrp="1"/>
          </p:cNvSpPr>
          <p:nvPr>
            <p:ph sz="quarter" idx="14"/>
          </p:nvPr>
        </p:nvSpPr>
        <p:spPr/>
        <p:txBody>
          <a:bodyPr/>
          <a:lstStyle/>
          <a:p>
            <a:pPr marL="45720" indent="0" algn="ctr">
              <a:spcAft>
                <a:spcPts val="0"/>
              </a:spcAft>
              <a:buNone/>
            </a:pPr>
            <a:r>
              <a:rPr lang="ru-RU" sz="2400" b="1" dirty="0" smtClean="0">
                <a:solidFill>
                  <a:srgbClr val="FF0000"/>
                </a:solidFill>
                <a:latin typeface="Times New Roman"/>
                <a:ea typeface="Times New Roman"/>
                <a:hlinkClick r:id="rId2" action="ppaction://hlinkfile"/>
              </a:rPr>
              <a:t>Пётр  Ильич</a:t>
            </a:r>
          </a:p>
          <a:p>
            <a:pPr marL="45720" indent="0" algn="ctr">
              <a:spcAft>
                <a:spcPts val="0"/>
              </a:spcAft>
              <a:buNone/>
            </a:pPr>
            <a:r>
              <a:rPr lang="ru-RU" sz="2400" b="1" dirty="0" smtClean="0">
                <a:solidFill>
                  <a:srgbClr val="FF0000"/>
                </a:solidFill>
                <a:latin typeface="Times New Roman"/>
                <a:ea typeface="Times New Roman"/>
                <a:hlinkClick r:id="rId2" action="ppaction://hlinkfile"/>
              </a:rPr>
              <a:t>ЧАЙКОВСКИЙ</a:t>
            </a:r>
            <a:r>
              <a:rPr lang="ru-RU" sz="2400" dirty="0" smtClean="0">
                <a:latin typeface="Times New Roman"/>
                <a:ea typeface="Times New Roman"/>
                <a:hlinkClick r:id="rId2" action="ppaction://hlinkfile"/>
              </a:rPr>
              <a:t>                                             </a:t>
            </a:r>
            <a:r>
              <a:rPr lang="ru-RU" sz="2400" b="1" dirty="0">
                <a:solidFill>
                  <a:srgbClr val="FF0000"/>
                </a:solidFill>
                <a:latin typeface="Times New Roman"/>
                <a:ea typeface="Times New Roman"/>
                <a:hlinkClick r:id="rId2" action="ppaction://hlinkfile"/>
              </a:rPr>
              <a:t>(1840- 1893 </a:t>
            </a:r>
            <a:r>
              <a:rPr lang="ru-RU" sz="2400" b="1" dirty="0" smtClean="0">
                <a:solidFill>
                  <a:srgbClr val="FF0000"/>
                </a:solidFill>
                <a:latin typeface="Times New Roman"/>
                <a:ea typeface="Times New Roman"/>
                <a:hlinkClick r:id="rId2" action="ppaction://hlinkfile"/>
              </a:rPr>
              <a:t>)</a:t>
            </a:r>
          </a:p>
          <a:p>
            <a:pPr marL="45720" indent="0" algn="ctr">
              <a:spcAft>
                <a:spcPts val="0"/>
              </a:spcAft>
              <a:buNone/>
            </a:pPr>
            <a:r>
              <a:rPr lang="ru-RU" sz="2400" b="1" dirty="0">
                <a:solidFill>
                  <a:srgbClr val="FF0000"/>
                </a:solidFill>
                <a:latin typeface="Times New Roman"/>
                <a:ea typeface="Times New Roman"/>
                <a:hlinkClick r:id="rId2" action="ppaction://hlinkfile"/>
              </a:rPr>
              <a:t>р</a:t>
            </a:r>
            <a:r>
              <a:rPr lang="ru-RU" sz="2400" b="1" dirty="0" smtClean="0">
                <a:solidFill>
                  <a:srgbClr val="FF0000"/>
                </a:solidFill>
                <a:latin typeface="Times New Roman"/>
                <a:ea typeface="Times New Roman"/>
                <a:hlinkClick r:id="rId2" action="ppaction://hlinkfile"/>
              </a:rPr>
              <a:t>оссийский  </a:t>
            </a:r>
          </a:p>
          <a:p>
            <a:pPr marL="45720" indent="0" algn="ctr">
              <a:spcAft>
                <a:spcPts val="0"/>
              </a:spcAft>
              <a:buNone/>
            </a:pPr>
            <a:r>
              <a:rPr lang="ru-RU" sz="2400" b="1" dirty="0" smtClean="0">
                <a:solidFill>
                  <a:srgbClr val="FF0000"/>
                </a:solidFill>
                <a:latin typeface="Times New Roman"/>
                <a:ea typeface="Times New Roman"/>
                <a:hlinkClick r:id="rId2" action="ppaction://hlinkfile"/>
              </a:rPr>
              <a:t>композитор</a:t>
            </a:r>
            <a:endParaRPr lang="ru-RU" sz="2400" dirty="0">
              <a:latin typeface="Times New Roman"/>
              <a:ea typeface="Times New Roman"/>
            </a:endParaRPr>
          </a:p>
          <a:p>
            <a:endParaRPr lang="ru-RU" dirty="0"/>
          </a:p>
        </p:txBody>
      </p:sp>
      <p:pic>
        <p:nvPicPr>
          <p:cNvPr id="7170" name="Picture 2"/>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1187624" y="476672"/>
            <a:ext cx="2520280" cy="3523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2090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61</TotalTime>
  <Words>582</Words>
  <Application>Microsoft Office PowerPoint</Application>
  <PresentationFormat>Экран (4:3)</PresentationFormat>
  <Paragraphs>183</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Воздушный поток</vt:lpstr>
      <vt:lpstr>МБОУ  «СОШ №19»  Исследовательская  работа «Музыка  вокруг нас»</vt:lpstr>
      <vt:lpstr>Презентация PowerPoint</vt:lpstr>
      <vt:lpstr>Презентация PowerPoint</vt:lpstr>
      <vt:lpstr>Результаты музыкальной викторины:</vt:lpstr>
      <vt:lpstr>По результатам анкетирования можно подвести следующие итоги:  Считают эти  музыкальные фрагменты знакомыми – 100%  Определили названия фрагментов -  38% Знают автора произведения – 29% Знают страну – 23%     Что ж знания о классической музыке моих одноклассников находятся на  низком уровне. </vt:lpstr>
      <vt:lpstr> «Реквием»- последнее сочинение великого композитора. </vt:lpstr>
      <vt:lpstr>       «Шутка»- фрагмент сюиты для флейты и                                фортепиано си минор </vt:lpstr>
      <vt:lpstr>«Танец Анитры»,  «В пещере горного короля» входят в симфоническую сюиту «Пер Гюнт» </vt:lpstr>
      <vt:lpstr>«Танец маленьких лебедей» из  сказочного балета  «Лебединое озеро»</vt:lpstr>
      <vt:lpstr>Вальс №7 до диез минор одно из любимых произведений музыкантов всего мира  Траурный марш - одно из самых известных  произведений Шопена </vt:lpstr>
      <vt:lpstr>Соната №14 для фортепиано, названная современниками «Лунной», «К Элизе» </vt:lpstr>
      <vt:lpstr>Вывод:           Собранные мною биографические сведения о композиторах – классиках,  подобранные для музыкальной викторины фрагменты популярных музыкальных произведений заинтересовали моих сверстников. Из предложенной презентации одноклассники почерпнули для себя интересные факты немало удивившие их.  Даже отношение моих друзей ко мне несколько изменилось, дети стали более уважительно относиться ко мне,  ведь я, рассказала им так много интересного. </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МБОУ  «СОШ №19»  Исследовательская  работа «Музыка  вокруг нас»</dc:title>
  <dc:creator>NINA</dc:creator>
  <cp:lastModifiedBy>NINA</cp:lastModifiedBy>
  <cp:revision>7</cp:revision>
  <dcterms:created xsi:type="dcterms:W3CDTF">2014-03-11T15:39:31Z</dcterms:created>
  <dcterms:modified xsi:type="dcterms:W3CDTF">2014-03-11T16:50:40Z</dcterms:modified>
</cp:coreProperties>
</file>