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1" r:id="rId4"/>
    <p:sldId id="265" r:id="rId5"/>
    <p:sldId id="259" r:id="rId6"/>
    <p:sldId id="260" r:id="rId7"/>
    <p:sldId id="262" r:id="rId8"/>
    <p:sldId id="264" r:id="rId9"/>
    <p:sldId id="263" r:id="rId10"/>
    <p:sldId id="268" r:id="rId11"/>
    <p:sldId id="273" r:id="rId12"/>
    <p:sldId id="266" r:id="rId13"/>
    <p:sldId id="257" r:id="rId14"/>
    <p:sldId id="258" r:id="rId15"/>
    <p:sldId id="274" r:id="rId16"/>
    <p:sldId id="267" r:id="rId17"/>
    <p:sldId id="269" r:id="rId18"/>
    <p:sldId id="271" r:id="rId19"/>
    <p:sldId id="270" r:id="rId20"/>
    <p:sldId id="279" r:id="rId21"/>
    <p:sldId id="275" r:id="rId22"/>
    <p:sldId id="276" r:id="rId23"/>
    <p:sldId id="277" r:id="rId24"/>
    <p:sldId id="280" r:id="rId25"/>
    <p:sldId id="281" r:id="rId26"/>
    <p:sldId id="278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667-0DE8-489B-BE74-44B94657D4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4667-0DE8-489B-BE74-44B94657D48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63EA-2C18-48A4-8ACD-5E571F5C6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p6256_for_09bi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5357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929066"/>
            <a:ext cx="7772400" cy="11430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786454"/>
            <a:ext cx="8358246" cy="928694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Выполнила </a:t>
            </a:r>
            <a:r>
              <a:rPr lang="ru-RU" sz="2000" b="1" dirty="0" err="1" smtClean="0">
                <a:solidFill>
                  <a:schemeClr val="bg1"/>
                </a:solidFill>
              </a:rPr>
              <a:t>Желтухинская</a:t>
            </a:r>
            <a:r>
              <a:rPr lang="ru-RU" sz="2000" b="1" dirty="0" smtClean="0">
                <a:solidFill>
                  <a:schemeClr val="bg1"/>
                </a:solidFill>
              </a:rPr>
              <a:t> Т.М.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Педагог – организатор ОБЖ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МОУ СОШ№17 город Заволжье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Нижегородской области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4214818"/>
            <a:ext cx="6786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Лесные пожары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52"/>
            <a:ext cx="8429684" cy="6500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71472" y="6000768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Лесные пожары и дымовые шлейфы в Якутии.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-007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429684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42910" y="5715016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Лесные пожары будут отслеживаться из космоса.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857224" y="714356"/>
            <a:ext cx="757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 пожароопасный сезон в лесу нельзя: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428736"/>
            <a:ext cx="6572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Выжигать траву под деревьями;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Разводить костры в хвойных молодняках, на торфяниках;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Пользоваться открытым огнем;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Оставлять бутылки и стеклянные осколки;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Оставлять </a:t>
            </a:r>
            <a:r>
              <a:rPr lang="ru-RU" sz="2000" dirty="0" err="1" smtClean="0">
                <a:solidFill>
                  <a:schemeClr val="bg1"/>
                </a:solidFill>
              </a:rPr>
              <a:t>промасляные</a:t>
            </a:r>
            <a:r>
              <a:rPr lang="ru-RU" sz="2000" dirty="0" smtClean="0">
                <a:solidFill>
                  <a:schemeClr val="bg1"/>
                </a:solidFill>
              </a:rPr>
              <a:t> и пропитанные бензином обтирочные материалы.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f_8822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500438"/>
            <a:ext cx="492922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р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14686"/>
            <a:ext cx="235745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67YFDZCAAK8M7ZCAY920EMCA7G2BU4CA6IX1YECA7SJUUMCAC61SFDCALFUZHSCA9DGW7BCA5P0BT3CA847PROCAKCKRIUCAYJL64TCAA09IP3CAYVYK65CANLXR7TCA91JVG0CAZXONTHCA25XHNWCAYETPH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28604"/>
            <a:ext cx="342902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714356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Люди по разному борются с лесными пожарами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000240"/>
            <a:ext cx="3357586" cy="2214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463046_10853162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571876"/>
            <a:ext cx="3881454" cy="2857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ж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Используют специализированную авиацию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328614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Широко, необозримо,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Грозной тучею сплошной.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Дым за дымом, бездна дыма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Тяготеет над землей.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Мертвый стелется кустарник, Травы тлятся, не горят,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сквозит на крае неба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Обожженных  елей ряд.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 пожарище печальном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Нет ни искры, дым один,-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Где ж огонь, злой истребитель,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Полномочный властелин?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Лишь украдкой, лишь местами,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Словно красный зверь какой, Пробираясь меж кустами,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Пробежит огонь живой!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57161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 когда наступит сумрак,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Дым сольется с темнотой,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Он потешными огнями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Весь оставит лагерь свой.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285728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Лишь украдкой, лишь местами,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Словно красный зверь какой, Пробираясь меж кустами,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Пробежит огонь живой!</a:t>
            </a:r>
          </a:p>
        </p:txBody>
      </p:sp>
      <p:pic>
        <p:nvPicPr>
          <p:cNvPr id="5" name="Рисунок 4" descr="087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286124"/>
            <a:ext cx="4357718" cy="3282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143768" y="27146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Ф. Тютчев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Задание – игра: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357166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Окунуться в водоеме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571876"/>
            <a:ext cx="314327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Накрыть голову мокрой одеждой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736"/>
            <a:ext cx="214314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Бежать куда глаза глядят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1357298"/>
            <a:ext cx="250033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Ложись на землю и лежи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2571744"/>
            <a:ext cx="250033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Двигаться под прямым углом к направлению распространения огня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3116"/>
            <a:ext cx="207170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Успокоиться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2500306"/>
            <a:ext cx="235745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Дышать через мокрую ткань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643314"/>
            <a:ext cx="207170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Пригнуться к земле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4500570"/>
            <a:ext cx="264320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Выходить из леса только в наветренную сторону и быстро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500570"/>
            <a:ext cx="22145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Очень громко кричать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5572140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Ваша задача убрать лишнее и постараться разместить их в нужной последовательности.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13_02_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57166"/>
            <a:ext cx="3071804" cy="2000264"/>
          </a:xfrm>
          <a:prstGeom prst="rect">
            <a:avLst/>
          </a:prstGeom>
        </p:spPr>
      </p:pic>
      <p:pic>
        <p:nvPicPr>
          <p:cNvPr id="16" name="Рисунок 15" descr="13_02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4143380"/>
            <a:ext cx="2381250" cy="178595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Правила безопасного поведения в зоне лесного пожара: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357298"/>
            <a:ext cx="4572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Успокоиться;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Окунуться в ближайшем водоеме;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Накрыть голову и верхнюю часть тела </a:t>
            </a:r>
            <a:r>
              <a:rPr lang="en-US" sz="2000" dirty="0" smtClean="0">
                <a:solidFill>
                  <a:schemeClr val="bg1"/>
                </a:solidFill>
              </a:rPr>
              <a:t>                          </a:t>
            </a:r>
            <a:r>
              <a:rPr lang="ru-RU" sz="2000" dirty="0" smtClean="0">
                <a:solidFill>
                  <a:schemeClr val="bg1"/>
                </a:solidFill>
              </a:rPr>
              <a:t>мокрой одеждой;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Дышать через мокрый платок или </a:t>
            </a:r>
            <a:r>
              <a:rPr lang="en-US" sz="2000" dirty="0" smtClean="0">
                <a:solidFill>
                  <a:schemeClr val="bg1"/>
                </a:solidFill>
              </a:rPr>
              <a:t>                     </a:t>
            </a:r>
            <a:r>
              <a:rPr lang="ru-RU" sz="2000" dirty="0" smtClean="0">
                <a:solidFill>
                  <a:schemeClr val="bg1"/>
                </a:solidFill>
              </a:rPr>
              <a:t>смоченную одежду;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для преодоления нехватки кислорода – </a:t>
            </a:r>
            <a:r>
              <a:rPr lang="en-US" sz="2000" dirty="0" smtClean="0">
                <a:solidFill>
                  <a:schemeClr val="bg1"/>
                </a:solidFill>
              </a:rPr>
              <a:t>            </a:t>
            </a:r>
            <a:r>
              <a:rPr lang="ru-RU" sz="2000" dirty="0" smtClean="0">
                <a:solidFill>
                  <a:schemeClr val="bg1"/>
                </a:solidFill>
              </a:rPr>
              <a:t>пригнуться к земле;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Двигаться под прямым углом к</a:t>
            </a:r>
            <a:r>
              <a:rPr lang="en-US" sz="2000" dirty="0" smtClean="0">
                <a:solidFill>
                  <a:schemeClr val="bg1"/>
                </a:solidFill>
              </a:rPr>
              <a:t>                      </a:t>
            </a:r>
            <a:r>
              <a:rPr lang="ru-RU" sz="2000" dirty="0" smtClean="0">
                <a:solidFill>
                  <a:schemeClr val="bg1"/>
                </a:solidFill>
              </a:rPr>
              <a:t> направлению распространения огня;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Выбрать маршрут  выхода из леса в</a:t>
            </a:r>
            <a:r>
              <a:rPr lang="en-US" sz="2000" dirty="0" smtClean="0">
                <a:solidFill>
                  <a:schemeClr val="bg1"/>
                </a:solidFill>
              </a:rPr>
              <a:t>               </a:t>
            </a:r>
            <a:r>
              <a:rPr lang="ru-RU" sz="2000" dirty="0" smtClean="0">
                <a:solidFill>
                  <a:schemeClr val="bg1"/>
                </a:solidFill>
              </a:rPr>
              <a:t> безопасное место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S19IACCA0E7THXCAN0TGNACAM1QFKECA0J7RPUCAY6R7GLCA87XG33CAYMAEXGCAS5U2QCCA0YYCZOCA6LBVQSCA8F9DZZCABKYGAVCA8OTQDECADVZWXHCAWTC2X0CAIAWVB7CAS7M82WCAA13V8YCA373DQ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786322"/>
            <a:ext cx="2786082" cy="1500198"/>
          </a:xfrm>
          <a:prstGeom prst="rect">
            <a:avLst/>
          </a:prstGeom>
        </p:spPr>
      </p:pic>
      <p:pic>
        <p:nvPicPr>
          <p:cNvPr id="6" name="Рисунок 5" descr="4712--7404455-m549x5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628" y="1000108"/>
            <a:ext cx="385765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Пусть помнит каждый гражданин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Пожарный номер: 01!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0CL8TWCA2DPB04CA69XNTUCA4U1G7CCA0NVJ8QCAOR2TEUCACICZ1JCAECG0GNCA9WKJ0DCALLK00YCA1USUYWCANMBB9ICAMNQ3PVCAK1CUTJCAHA4VGPCA1SOSYICAUWUOA7CARYK13JCAE5V2YHCA2CQU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643182"/>
            <a:ext cx="3786214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H56HACASHHRELCAPTHDH9CAP7Y5KRCAKVUVSJCA9OSDIFCAC8LV5ACA4B0XN3CAZY610FCA31TEPRCAS441QVCADESVH6CAH9T2RXCAP3VEN0CAM3K8UWCAKH7E7ACAGEBZ7FCAK0LWIGCAO9WRH8CA3QVWM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642918"/>
            <a:ext cx="435771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714876" y="4786322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Ребята! Будьте осторожны с огнем в лесу и в поле!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При создании презентации использовались: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 М.И.Иванюков Основы безопасности жизнедеятельности. Тетрадь с печатной основой для учащихся 7 класса. -2-еизд., </a:t>
            </a:r>
            <a:r>
              <a:rPr lang="ru-RU" sz="2000" dirty="0" err="1" smtClean="0">
                <a:solidFill>
                  <a:schemeClr val="bg1"/>
                </a:solidFill>
              </a:rPr>
              <a:t>перераб</a:t>
            </a:r>
            <a:r>
              <a:rPr lang="ru-RU" sz="2000" dirty="0" smtClean="0">
                <a:solidFill>
                  <a:schemeClr val="bg1"/>
                </a:solidFill>
              </a:rPr>
              <a:t>.- Саратов: Лицей 2005 год.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 Интернет-ресурсы.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4543428" cy="5840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Он всегда бывает разным,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Удивительный огонь.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То буяном безобразным,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То тихоней из </a:t>
            </a:r>
            <a:r>
              <a:rPr lang="ru-RU" sz="2400" dirty="0" err="1" smtClean="0">
                <a:solidFill>
                  <a:schemeClr val="bg1"/>
                </a:solidFill>
              </a:rPr>
              <a:t>тихонь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То он змейкой торопливой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По сухой скользит коре,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То косматой рыжей гривой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Полыхает на заре.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Вот на спичке как на ветке,</a:t>
            </a: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Голубой</a:t>
            </a:r>
            <a:r>
              <a:rPr lang="ru-RU" sz="2400" dirty="0" smtClean="0">
                <a:solidFill>
                  <a:schemeClr val="bg1"/>
                </a:solidFill>
              </a:rPr>
              <a:t> дрожит листок,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Вот, ломая прутья клетки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Хищник делает бросок!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bg1"/>
                </a:solidFill>
              </a:rPr>
              <a:t>                                             Е. Ильин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les_pog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85728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571876"/>
            <a:ext cx="3714776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0PX-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3857652" cy="289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500042"/>
            <a:ext cx="4429156" cy="3100409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Пожары в Нижегородской области</a:t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4143404" cy="614370"/>
          </a:xfrm>
        </p:spPr>
        <p:txBody>
          <a:bodyPr/>
          <a:lstStyle/>
          <a:p>
            <a:r>
              <a:rPr lang="ru-RU" dirty="0" smtClean="0"/>
              <a:t>и их последствия…</a:t>
            </a:r>
            <a:endParaRPr lang="ru-RU" dirty="0"/>
          </a:p>
        </p:txBody>
      </p:sp>
      <p:pic>
        <p:nvPicPr>
          <p:cNvPr id="6" name="Рисунок 5" descr="9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376" y="3286124"/>
            <a:ext cx="4266490" cy="3286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Огромный лесной пожар, по предварительным данным охвативший площадь около двадцати тысяч гектаров, действовал на территории </a:t>
            </a:r>
            <a:r>
              <a:rPr lang="ru-RU" sz="2400" dirty="0" err="1" smtClean="0">
                <a:solidFill>
                  <a:schemeClr val="bg1"/>
                </a:solidFill>
              </a:rPr>
              <a:t>Выксунского</a:t>
            </a:r>
            <a:r>
              <a:rPr lang="ru-RU" sz="2400" dirty="0" smtClean="0">
                <a:solidFill>
                  <a:schemeClr val="bg1"/>
                </a:solidFill>
              </a:rPr>
              <a:t> района и </a:t>
            </a:r>
            <a:r>
              <a:rPr lang="ru-RU" sz="2400" dirty="0" err="1" smtClean="0">
                <a:solidFill>
                  <a:schemeClr val="bg1"/>
                </a:solidFill>
              </a:rPr>
              <a:t>Ермишинского</a:t>
            </a:r>
            <a:r>
              <a:rPr lang="ru-RU" sz="2400" dirty="0" smtClean="0">
                <a:solidFill>
                  <a:schemeClr val="bg1"/>
                </a:solidFill>
              </a:rPr>
              <a:t> района Рязанской области.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D:\wallpapers\Новая папка\319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614" y="2071678"/>
            <a:ext cx="5900905" cy="430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результате пожара  сгорела нижегородская деревня </a:t>
            </a:r>
            <a:r>
              <a:rPr lang="ru-RU" sz="2400" dirty="0" err="1" smtClean="0">
                <a:solidFill>
                  <a:schemeClr val="bg1"/>
                </a:solidFill>
              </a:rPr>
              <a:t>Семилово</a:t>
            </a:r>
            <a:r>
              <a:rPr lang="ru-RU" sz="2400" dirty="0" smtClean="0">
                <a:solidFill>
                  <a:schemeClr val="bg1"/>
                </a:solidFill>
              </a:rPr>
              <a:t> (все жители эвакуированы, обошлось без жертв), огонь угрожал еще как минимум двум деревням — </a:t>
            </a:r>
            <a:r>
              <a:rPr lang="ru-RU" sz="2400" dirty="0" err="1" smtClean="0">
                <a:solidFill>
                  <a:schemeClr val="bg1"/>
                </a:solidFill>
              </a:rPr>
              <a:t>Осиповке</a:t>
            </a:r>
            <a:r>
              <a:rPr lang="ru-RU" sz="2400" dirty="0" smtClean="0">
                <a:solidFill>
                  <a:schemeClr val="bg1"/>
                </a:solidFill>
              </a:rPr>
              <a:t> и Пустошке.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Picture 3" descr="D:\wallpapers\Новая папка\HouseFir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18438"/>
            <a:ext cx="7232030" cy="4877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7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По данным МЧС, пожар начался в Рязанской области и оттуда перекинулся на </a:t>
            </a:r>
            <a:r>
              <a:rPr lang="ru-RU" sz="2000" dirty="0" err="1" smtClean="0">
                <a:solidFill>
                  <a:schemeClr val="bg1"/>
                </a:solidFill>
              </a:rPr>
              <a:t>выксунские</a:t>
            </a:r>
            <a:r>
              <a:rPr lang="ru-RU" sz="2000" dirty="0" smtClean="0">
                <a:solidFill>
                  <a:schemeClr val="bg1"/>
                </a:solidFill>
              </a:rPr>
              <a:t> леса. Примерно 90% пройденной этим пожаром площади приходилось на </a:t>
            </a:r>
            <a:r>
              <a:rPr lang="ru-RU" sz="2000" dirty="0" err="1" smtClean="0">
                <a:solidFill>
                  <a:schemeClr val="bg1"/>
                </a:solidFill>
              </a:rPr>
              <a:t>Выксунский</a:t>
            </a:r>
            <a:r>
              <a:rPr lang="ru-RU" sz="2000" dirty="0" smtClean="0">
                <a:solidFill>
                  <a:schemeClr val="bg1"/>
                </a:solidFill>
              </a:rPr>
              <a:t> район и примерно 10% — на </a:t>
            </a:r>
            <a:r>
              <a:rPr lang="ru-RU" sz="2000" dirty="0" err="1" smtClean="0">
                <a:solidFill>
                  <a:schemeClr val="bg1"/>
                </a:solidFill>
              </a:rPr>
              <a:t>Ермишинский</a:t>
            </a:r>
            <a:r>
              <a:rPr lang="ru-RU" sz="2000" dirty="0" smtClean="0">
                <a:solidFill>
                  <a:schemeClr val="bg1"/>
                </a:solidFill>
              </a:rPr>
              <a:t> район Рязанской области. Значительная площадь, пройденная огнем, приходится на молодняки второго класса возраста, выросшие на гарях 1972 года. На данный момент пожар в </a:t>
            </a:r>
            <a:r>
              <a:rPr lang="ru-RU" sz="2000" dirty="0" err="1" smtClean="0">
                <a:solidFill>
                  <a:schemeClr val="bg1"/>
                </a:solidFill>
              </a:rPr>
              <a:t>Выксунском</a:t>
            </a:r>
            <a:r>
              <a:rPr lang="ru-RU" sz="2000" dirty="0" smtClean="0">
                <a:solidFill>
                  <a:schemeClr val="bg1"/>
                </a:solidFill>
              </a:rPr>
              <a:t> районе — самый крупный и опасный лесной пожар в Европейской России.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D:\wallpapers\Новая папка\N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643181"/>
            <a:ext cx="7215238" cy="3967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55721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Всего с начала пожароопасного сезона 2010 года подведомственным  государственным учреждением </a:t>
            </a:r>
            <a:r>
              <a:rPr lang="ru-RU" dirty="0" err="1" smtClean="0">
                <a:solidFill>
                  <a:schemeClr val="bg1"/>
                </a:solidFill>
              </a:rPr>
              <a:t>минприроды</a:t>
            </a:r>
            <a:r>
              <a:rPr lang="ru-RU" dirty="0" smtClean="0">
                <a:solidFill>
                  <a:schemeClr val="bg1"/>
                </a:solidFill>
              </a:rPr>
              <a:t> Нижегородской области «Нижегородский </a:t>
            </a:r>
            <a:r>
              <a:rPr lang="ru-RU" dirty="0" err="1" smtClean="0">
                <a:solidFill>
                  <a:schemeClr val="bg1"/>
                </a:solidFill>
              </a:rPr>
              <a:t>лесопожарный</a:t>
            </a:r>
            <a:r>
              <a:rPr lang="ru-RU" dirty="0" smtClean="0">
                <a:solidFill>
                  <a:schemeClr val="bg1"/>
                </a:solidFill>
              </a:rPr>
              <a:t> центр» на 30 июня было зарегистрировано 690 очагов возгорания на территории лесов области на площади 2127,18 га.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842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57166"/>
            <a:ext cx="2852750" cy="2223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5D10F82AB4192B6C16FDE1A1AFC3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447719"/>
            <a:ext cx="3857652" cy="2552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7686" y="3000372"/>
            <a:ext cx="4357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2 августа 2010года – «На сегодняшний день ситуация такая: в селе </a:t>
            </a:r>
            <a:r>
              <a:rPr lang="ru-RU" b="1" dirty="0" smtClean="0">
                <a:solidFill>
                  <a:schemeClr val="bg1"/>
                </a:solidFill>
              </a:rPr>
              <a:t>Верхняя Верея </a:t>
            </a:r>
            <a:r>
              <a:rPr lang="ru-RU" dirty="0" err="1" smtClean="0">
                <a:solidFill>
                  <a:schemeClr val="bg1"/>
                </a:solidFill>
              </a:rPr>
              <a:t>Выксунского</a:t>
            </a:r>
            <a:r>
              <a:rPr lang="ru-RU" dirty="0" smtClean="0">
                <a:solidFill>
                  <a:schemeClr val="bg1"/>
                </a:solidFill>
              </a:rPr>
              <a:t> района пожарные обнаружили тела еще двух погибших, а в деревне </a:t>
            </a:r>
            <a:r>
              <a:rPr lang="ru-RU" dirty="0" err="1" smtClean="0">
                <a:solidFill>
                  <a:schemeClr val="bg1"/>
                </a:solidFill>
              </a:rPr>
              <a:t>Барковка</a:t>
            </a:r>
            <a:r>
              <a:rPr lang="ru-RU" dirty="0" smtClean="0">
                <a:solidFill>
                  <a:schemeClr val="bg1"/>
                </a:solidFill>
              </a:rPr>
              <a:t> под завалами нашли троих. Таким образом, число жертв пожаров возросло до 19 человек,» - сказала Светлана Петрова, начальник пресс-службы Главного управления МЧС по Нижегородской области.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 результате в </a:t>
            </a:r>
            <a:r>
              <a:rPr lang="ru-RU" sz="2000" dirty="0" err="1" smtClean="0">
                <a:solidFill>
                  <a:schemeClr val="bg1"/>
                </a:solidFill>
              </a:rPr>
              <a:t>Выксунском</a:t>
            </a:r>
            <a:r>
              <a:rPr lang="ru-RU" sz="2000" dirty="0" smtClean="0">
                <a:solidFill>
                  <a:schemeClr val="bg1"/>
                </a:solidFill>
              </a:rPr>
              <a:t> районе полностью сгорели село Верхняя Верея, в котором находился 341 дом, и деревня </a:t>
            </a:r>
            <a:r>
              <a:rPr lang="ru-RU" sz="2000" dirty="0" err="1" smtClean="0">
                <a:solidFill>
                  <a:schemeClr val="bg1"/>
                </a:solidFill>
              </a:rPr>
              <a:t>Шернавка</a:t>
            </a:r>
            <a:r>
              <a:rPr lang="ru-RU" sz="2000" dirty="0" smtClean="0">
                <a:solidFill>
                  <a:schemeClr val="bg1"/>
                </a:solidFill>
              </a:rPr>
              <a:t>, насчитывавшая 6 домов, сообщили ИТАР-ТАСС в областном Главном управлении МЧС. Частично пострадали населенные пункты в деревне </a:t>
            </a:r>
            <a:r>
              <a:rPr lang="ru-RU" sz="2000" dirty="0" err="1" smtClean="0">
                <a:solidFill>
                  <a:schemeClr val="bg1"/>
                </a:solidFill>
              </a:rPr>
              <a:t>Семилово</a:t>
            </a:r>
            <a:r>
              <a:rPr lang="ru-RU" sz="2000" dirty="0" smtClean="0">
                <a:solidFill>
                  <a:schemeClr val="bg1"/>
                </a:solidFill>
              </a:rPr>
              <a:t>, где огнем уничтожены 25 домов. В деревне </a:t>
            </a:r>
            <a:r>
              <a:rPr lang="ru-RU" sz="2000" dirty="0" err="1" smtClean="0">
                <a:solidFill>
                  <a:schemeClr val="bg1"/>
                </a:solidFill>
              </a:rPr>
              <a:t>Тамболес</a:t>
            </a:r>
            <a:r>
              <a:rPr lang="ru-RU" sz="2000" dirty="0" smtClean="0">
                <a:solidFill>
                  <a:schemeClr val="bg1"/>
                </a:solidFill>
              </a:rPr>
              <a:t> из 156 домов сгорели 50, а в деревне </a:t>
            </a:r>
            <a:r>
              <a:rPr lang="ru-RU" sz="2000" dirty="0" err="1" smtClean="0">
                <a:solidFill>
                  <a:schemeClr val="bg1"/>
                </a:solidFill>
              </a:rPr>
              <a:t>Баркова</a:t>
            </a:r>
            <a:r>
              <a:rPr lang="ru-RU" sz="2000" dirty="0" smtClean="0">
                <a:solidFill>
                  <a:schemeClr val="bg1"/>
                </a:solidFill>
              </a:rPr>
              <a:t> огнем уничтожено 35 жилых домов. И это еще не все…</a:t>
            </a:r>
          </a:p>
        </p:txBody>
      </p:sp>
      <p:pic>
        <p:nvPicPr>
          <p:cNvPr id="3" name="Рисунок 2" descr="r27_24515635.jpg"/>
          <p:cNvPicPr>
            <a:picLocks noChangeAspect="1"/>
          </p:cNvPicPr>
          <p:nvPr/>
        </p:nvPicPr>
        <p:blipFill>
          <a:blip r:embed="rId2"/>
          <a:srcRect t="9385" b="9061"/>
          <a:stretch>
            <a:fillRect/>
          </a:stretch>
        </p:blipFill>
        <p:spPr>
          <a:xfrm>
            <a:off x="1428728" y="2857496"/>
            <a:ext cx="6215074" cy="3801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wallpapers\Новая папка\5aug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102560"/>
            <a:ext cx="7358114" cy="3508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ru-RU" dirty="0" smtClean="0">
                <a:solidFill>
                  <a:schemeClr val="bg1"/>
                </a:solidFill>
              </a:rPr>
              <a:t>ГУ МЧС по Нижегородской области явно недооценило масштабы пожара.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 В частности, оно сообщило, что по состоянию на 18.00 воскресенья 25 июля 2010 года площадь пожара составила около трехсот гектаров. В реальности площадь пожара на тот момент уже составляла несколько тысяч гектаров, и огонь быстро распространялся. МЧС попыталось организовать тушение пожара с помощью вертолета МИ-8, сбросив за день 21 тонну воды, но на пожар такого размера эти действия практически никак не могли повлиять. Причинами быстрого распространения огня стали жара, сушь, сильный ветер, отсутствие достаточных сил у лесохозяйственных организаций, и недооценка опасности пожара руководителями органов управления лесами и МЧС.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642918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Ребята! Сохраните красоту!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b682b5b12f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85860"/>
            <a:ext cx="7620000" cy="535785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Причины лесных пожаров: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Гроза;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Стекло;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Человек и его деятельность – 90-97%</a:t>
            </a:r>
            <a:endParaRPr lang="ru-RU" dirty="0"/>
          </a:p>
        </p:txBody>
      </p:sp>
      <p:pic>
        <p:nvPicPr>
          <p:cNvPr id="5" name="Рисунок 4" descr="1eb70714c73454fba2ff1c792cc6bd6d_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142984"/>
            <a:ext cx="6643734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512.jpg"/>
          <p:cNvPicPr>
            <a:picLocks noChangeAspect="1"/>
          </p:cNvPicPr>
          <p:nvPr/>
        </p:nvPicPr>
        <p:blipFill>
          <a:blip r:embed="rId2"/>
          <a:srcRect l="4547" t="6340" r="4547" b="6915"/>
          <a:stretch>
            <a:fillRect/>
          </a:stretch>
        </p:blipFill>
        <p:spPr>
          <a:xfrm>
            <a:off x="428596" y="357166"/>
            <a:ext cx="8286808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139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3356"/>
                <a:gridCol w="3429024"/>
                <a:gridCol w="233362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Классы пожаров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Загорание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</a:t>
                      </a:r>
                      <a:r>
                        <a:rPr lang="ru-RU" baseline="0" dirty="0" smtClean="0"/>
                        <a:t> – 0,2 га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Малый пожар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2 га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Небольшой пожар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2,1 – 20 га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пожар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 – 200 га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Крупный пожар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 – 2000 га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Катастрофический пожар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 2000 га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9f7d_fb5ac18f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715436" cy="642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Низовой пожар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s_gor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57166"/>
            <a:ext cx="4762525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ььр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642918"/>
            <a:ext cx="4143404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457200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Верховой пожар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-00056582-n-001874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143116"/>
            <a:ext cx="4357718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072066" y="785794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Подземный пожар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2904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4572032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l-oh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8429684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714876" y="5286388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От подземных пожаров выгорают и дороги…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di_pojar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358246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864</Words>
  <Application>Microsoft Office PowerPoint</Application>
  <PresentationFormat>Экран (4:3)</PresentationFormat>
  <Paragraphs>119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</vt:lpstr>
      <vt:lpstr>Слайд 2</vt:lpstr>
      <vt:lpstr>Причины лесных пожаров:</vt:lpstr>
      <vt:lpstr>Слайд 4</vt:lpstr>
      <vt:lpstr>Низовой пожар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Пожары в Нижегородской области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Лесные пожары</dc:title>
  <dc:creator>Admin</dc:creator>
  <cp:lastModifiedBy>Олёша</cp:lastModifiedBy>
  <cp:revision>53</cp:revision>
  <dcterms:created xsi:type="dcterms:W3CDTF">2010-01-03T13:13:31Z</dcterms:created>
  <dcterms:modified xsi:type="dcterms:W3CDTF">2013-02-20T14:30:07Z</dcterms:modified>
</cp:coreProperties>
</file>