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9" r:id="rId4"/>
    <p:sldId id="258" r:id="rId5"/>
    <p:sldId id="270" r:id="rId6"/>
    <p:sldId id="261" r:id="rId7"/>
    <p:sldId id="263" r:id="rId8"/>
    <p:sldId id="271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8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CA171-D990-46D9-9C6E-A7E8E4C2FF32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68DD43-76DE-4D33-9281-C1F45FC9C1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CA171-D990-46D9-9C6E-A7E8E4C2FF32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68DD43-76DE-4D33-9281-C1F45FC9C1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CA171-D990-46D9-9C6E-A7E8E4C2FF32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68DD43-76DE-4D33-9281-C1F45FC9C1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CA171-D990-46D9-9C6E-A7E8E4C2FF32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68DD43-76DE-4D33-9281-C1F45FC9C1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CA171-D990-46D9-9C6E-A7E8E4C2FF32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68DD43-76DE-4D33-9281-C1F45FC9C1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CA171-D990-46D9-9C6E-A7E8E4C2FF32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68DD43-76DE-4D33-9281-C1F45FC9C1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CA171-D990-46D9-9C6E-A7E8E4C2FF32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68DD43-76DE-4D33-9281-C1F45FC9C1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CA171-D990-46D9-9C6E-A7E8E4C2FF32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68DD43-76DE-4D33-9281-C1F45FC9C1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CA171-D990-46D9-9C6E-A7E8E4C2FF32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68DD43-76DE-4D33-9281-C1F45FC9C1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CA171-D990-46D9-9C6E-A7E8E4C2FF32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68DD43-76DE-4D33-9281-C1F45FC9C1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CA171-D990-46D9-9C6E-A7E8E4C2FF32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68DD43-76DE-4D33-9281-C1F45FC9C1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8FCA171-D990-46D9-9C6E-A7E8E4C2FF32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068DD43-76DE-4D33-9281-C1F45FC9C1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6.jpeg"/><Relationship Id="rId2" Type="http://schemas.openxmlformats.org/officeDocument/2006/relationships/hyperlink" Target="http://allforchildren.ru/pictures/showimg/school21/school2160jpg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llforchildren.ru/pictures/showimg/school21/school2161jpg.htm" TargetMode="External"/><Relationship Id="rId5" Type="http://schemas.openxmlformats.org/officeDocument/2006/relationships/image" Target="../media/image15.jpeg"/><Relationship Id="rId4" Type="http://schemas.openxmlformats.org/officeDocument/2006/relationships/hyperlink" Target="http://allforchildren.ru/pictures/showimg/school21/school2154jpg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dparfume.ru/images/question_mark_person.gif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dparfume.ru/images/question_mark_person.gif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dparfume.ru/images/question_mark_person.gif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allforchildren.ru/pictures/showimg/school3/school03004jpg.htm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259632" y="2132856"/>
            <a:ext cx="7406640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effectLst/>
                <a:latin typeface="Cambria" pitchFamily="18" charset="0"/>
              </a:rPr>
              <a:t>Применение </a:t>
            </a:r>
            <a:r>
              <a:rPr lang="ru-RU" dirty="0" smtClean="0">
                <a:effectLst/>
                <a:latin typeface="Cambria" pitchFamily="18" charset="0"/>
              </a:rPr>
              <a:t>кейс – метода на уроках физики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355976" y="4221088"/>
            <a:ext cx="4788024" cy="2304256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Лопушнян Г.А.</a:t>
            </a:r>
          </a:p>
          <a:p>
            <a:pPr algn="r">
              <a:spcBef>
                <a:spcPts val="0"/>
              </a:spcBef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кандидат  педагогических наук,</a:t>
            </a:r>
          </a:p>
          <a:p>
            <a:pPr algn="r">
              <a:spcBef>
                <a:spcPts val="0"/>
              </a:spcBef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учитель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физики</a:t>
            </a:r>
          </a:p>
          <a:p>
            <a:pPr>
              <a:spcBef>
                <a:spcPts val="0"/>
              </a:spcBef>
            </a:pP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</a:pP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4" name="Picture 3" descr="http://corzina.com.ua/products_pictures/1045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15616" y="3573016"/>
            <a:ext cx="2857649" cy="28576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067944" y="623731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2013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4" cstate="email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7596336" y="0"/>
            <a:ext cx="1547664" cy="141277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5536" y="188640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Муниципальное Бюджетное Общеобразовательное Учреждение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гимназии №7 г. Балтийска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260648"/>
            <a:ext cx="712879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Достоинства 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новой 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технологии:</a:t>
            </a:r>
          </a:p>
          <a:p>
            <a:endParaRPr lang="ru-RU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indent="273050">
              <a:buFont typeface="Arial" pitchFamily="34" charset="0"/>
              <a:buChar char="•"/>
            </a:pPr>
            <a:r>
              <a:rPr lang="ru-RU" sz="2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учащийся </a:t>
            </a:r>
            <a:r>
              <a:rPr lang="ru-RU" sz="2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 уроках физики может применить полученные знания не только при решении абстрактных задач из учебника, а разрешить реальную проблему из жизни, которую он, в общем-то, и будет решать после окончания </a:t>
            </a:r>
            <a:r>
              <a:rPr lang="ru-RU" sz="2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обучения;</a:t>
            </a:r>
          </a:p>
          <a:p>
            <a:pPr indent="273050"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разбор </a:t>
            </a:r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кейсов способствует активному усвоению знаний и накоплению определённого багажа практической информации, которая может оказаться в жизни более полезной, нежели теоретические </a:t>
            </a:r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знания;</a:t>
            </a:r>
          </a:p>
          <a:p>
            <a:pPr indent="273050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 </a:t>
            </a: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процессе разбора кейсов развиваются аналитические, творческие и коммуникативные навыки, крайне необходимые в современном мире.</a:t>
            </a:r>
          </a:p>
          <a:p>
            <a:endParaRPr lang="ru-RU" dirty="0"/>
          </a:p>
        </p:txBody>
      </p:sp>
      <p:pic>
        <p:nvPicPr>
          <p:cNvPr id="5122" name="Picture 2" descr="http://t2.gstatic.com/images?q=tbn:ANd9GcRQC91L1J4c2QUOjrALwi-0gdp2FDv0ydEZR4u_43KRWqsVWgR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90520" y="4774614"/>
            <a:ext cx="1653480" cy="20833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260648"/>
            <a:ext cx="7560840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Выделим основные существенные черты учебной ситуации, которую можно разрешить на уроке физики посредством кейс-метода: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latin typeface="Constantia" pitchFamily="18" charset="0"/>
              </a:rPr>
              <a:t> учебная ситуация специально готовится (создается, редактируется, конструируется) с учетом  целей обучения науки «физика»; 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latin typeface="Constantia" pitchFamily="18" charset="0"/>
              </a:rPr>
              <a:t>предлагаемая учебная задача и представленный к ней кейс должны способствовать развитию умений ребенка анализировать конкретную информацию, прослеживать причинно-следственные связи, выделять ключевые проблемы и (или) тенденции, связанные с поставленной  проблемой;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latin typeface="Constantia" pitchFamily="18" charset="0"/>
              </a:rPr>
              <a:t>используемая учебная ситуация  должна создать творческую и одновременно целенаправленную, управляемую атмосферу в процессе обсуждения на получение возможных способов ее разрешения;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latin typeface="Constantia" pitchFamily="18" charset="0"/>
              </a:rPr>
              <a:t>предлагаемый кейс к данной учебной задаче должен соответствовать учебному курсу (программе) по физике; 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latin typeface="Constantia" pitchFamily="18" charset="0"/>
              </a:rPr>
              <a:t>предлагаемый кейс направлен на  формирование  определенных личностных качеств и возможно профессиональных навыков  в контексте конкретного научного мировоззрения.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88640"/>
            <a:ext cx="7848872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Какая ситуация может быть разрешена на уроке физики посредством кейс – метода?</a:t>
            </a:r>
          </a:p>
          <a:p>
            <a:endParaRPr lang="ru-RU" dirty="0" smtClean="0">
              <a:latin typeface="Constantia" pitchFamily="18" charset="0"/>
            </a:endParaRP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это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ситуация, связанная с изучением физики и удовлетворяющая следующим условиям: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latin typeface="Constantia" pitchFamily="18" charset="0"/>
              </a:rPr>
              <a:t>изучение последних научных открытий и возможные направления их применения;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latin typeface="Constantia" pitchFamily="18" charset="0"/>
              </a:rPr>
              <a:t>современная актуальная проблема (разрешение которой в основном связано со знанием физических законов) способная дать продолжение ситуации в будущем; 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latin typeface="Constantia" pitchFamily="18" charset="0"/>
              </a:rPr>
              <a:t>более или менее типичная ситуация, совпадающая в главном – «теории» вопроса; 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latin typeface="Constantia" pitchFamily="18" charset="0"/>
              </a:rPr>
              <a:t>обилие информации, анализ которой не тривиален и требует поиска дополнительной информации. </a:t>
            </a:r>
            <a:endParaRPr lang="ru-RU" dirty="0" smtClean="0">
              <a:latin typeface="Constantia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latin typeface="Constantia" pitchFamily="18" charset="0"/>
              </a:rPr>
              <a:t>на </a:t>
            </a:r>
            <a:r>
              <a:rPr lang="ru-RU" dirty="0" smtClean="0">
                <a:latin typeface="Constantia" pitchFamily="18" charset="0"/>
              </a:rPr>
              <a:t>тех уроках физики,  где требуется анализ большого количества научной литературы и документов. </a:t>
            </a:r>
            <a:endParaRPr lang="ru-RU" dirty="0" smtClean="0">
              <a:latin typeface="Constantia" pitchFamily="18" charset="0"/>
            </a:endParaRPr>
          </a:p>
          <a:p>
            <a:pPr lvl="0"/>
            <a:endParaRPr lang="ru-RU" dirty="0" smtClean="0">
              <a:latin typeface="Constantia" pitchFamily="18" charset="0"/>
            </a:endParaRPr>
          </a:p>
          <a:p>
            <a:pPr lvl="0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качестве примера можно привести следующие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темы уроков: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«Решение энергетической проблемы в районе где вы живете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»,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Современные энергетические источники: преимущества и недостатки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»,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Излучения. Современное применение излучений: польза и вред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другие</a:t>
            </a:r>
            <a:endParaRPr lang="ru-RU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endParaRPr lang="ru-RU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86916"/>
            <a:ext cx="81369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Выбор в пользу применения кейсов на уроках физики учителем должен осуществляться с учётом учебных целей и задач, особенностей учебной группы, их интересов и потребностей, уровня компетентности, регламента и многих других факторов, определяющих возможности внедрения кейс - технологий, их подготовки и проведения.</a:t>
            </a:r>
          </a:p>
          <a:p>
            <a:pPr algn="ctr"/>
            <a:endParaRPr lang="ru-RU" dirty="0"/>
          </a:p>
        </p:txBody>
      </p:sp>
      <p:pic>
        <p:nvPicPr>
          <p:cNvPr id="1027" name="Picture 3" descr="http://allforchildren.ru/pictures/school21_s/school2160.jpg">
            <a:hlinkClick r:id="rId2" tooltip="Нажмите для просмотра полноразмерного изображения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4869160"/>
            <a:ext cx="1403648" cy="1769304"/>
          </a:xfrm>
          <a:prstGeom prst="rect">
            <a:avLst/>
          </a:prstGeom>
          <a:noFill/>
        </p:spPr>
      </p:pic>
      <p:pic>
        <p:nvPicPr>
          <p:cNvPr id="1029" name="Picture 5" descr="http://allforchildren.ru/pictures/school21_s/school2154.jpg">
            <a:hlinkClick r:id="rId4" tooltip="Нажмите для просмотра полноразмерного изображения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224" y="4941168"/>
            <a:ext cx="1164989" cy="1713219"/>
          </a:xfrm>
          <a:prstGeom prst="rect">
            <a:avLst/>
          </a:prstGeom>
          <a:noFill/>
        </p:spPr>
      </p:pic>
      <p:pic>
        <p:nvPicPr>
          <p:cNvPr id="1031" name="Picture 7" descr="http://allforchildren.ru/pictures/school21_s/school2161.jpg">
            <a:hlinkClick r:id="rId6" tooltip="Нажмите для просмотра полноразмерного изображения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95936" y="4759925"/>
            <a:ext cx="1944216" cy="2098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88640"/>
            <a:ext cx="8011616" cy="62083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Cambria" pitchFamily="18" charset="0"/>
              </a:rPr>
              <a:t>История возникновения технологии</a:t>
            </a:r>
            <a:endParaRPr lang="ru-RU" sz="3600" dirty="0">
              <a:latin typeface="Cambr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980728"/>
            <a:ext cx="8172400" cy="4392488"/>
          </a:xfrm>
        </p:spPr>
        <p:txBody>
          <a:bodyPr>
            <a:normAutofit fontScale="92500"/>
          </a:bodyPr>
          <a:lstStyle/>
          <a:p>
            <a:pPr marL="365125" indent="-338138">
              <a:buFont typeface="Arial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Впервые 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кейс-метод  был применён в учебном процессе на факультете права Гарвардского университета в 1920 году. </a:t>
            </a:r>
            <a:endParaRPr lang="ru-RU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125" indent="-338138">
              <a:buFont typeface="Arial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России кейс-метод впервые был опробован в 70-х годах ХХ века в МГУ имени Ломоносова.</a:t>
            </a:r>
            <a:endParaRPr lang="ru-RU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125" indent="-338138">
              <a:buFont typeface="Arial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настоящее время кейс-метод широко используется в обучении за рубежом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365125" indent="-338138">
              <a:buFont typeface="Arial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России эту технологию обучения можно считать молодой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365125" indent="-338138">
              <a:buFont typeface="Arial" pitchFamily="34" charset="0"/>
              <a:buChar char="•"/>
            </a:pP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Кейс-метод относят к одной 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новых форм эффективных технологий проблемно-ситуативного обучения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5" descr="Картинка 2 из 924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36079" cy="1402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620688"/>
            <a:ext cx="82444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/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Кейс (с англ. </a:t>
            </a:r>
            <a:r>
              <a:rPr lang="ru-RU" sz="2000" dirty="0" smtClean="0"/>
              <a:t>«</a:t>
            </a:r>
            <a:r>
              <a:rPr lang="en-US" sz="2000" dirty="0" smtClean="0"/>
              <a:t>case</a:t>
            </a:r>
            <a:r>
              <a:rPr lang="ru-RU" sz="2000" dirty="0" smtClean="0"/>
              <a:t>» 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— 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случай, ситуация) — это разбор ситуации или конкретного случая, деловая игра. </a:t>
            </a:r>
            <a:endParaRPr lang="ru-RU" sz="20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indent="355600"/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Это технологий 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анализа конкретных ситуаций, «частного случая». 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27584" y="0"/>
            <a:ext cx="8011616" cy="62083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Суть кейс технологии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7" name="Picture 5" descr="Картинка 2 из 924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24744"/>
            <a:ext cx="959482" cy="143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115616" y="1988841"/>
            <a:ext cx="802838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Отличительная особенность: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Constantia" pitchFamily="18" charset="0"/>
              </a:rPr>
              <a:t>у</a:t>
            </a:r>
            <a:r>
              <a:rPr lang="ru-RU" sz="2000" dirty="0" smtClean="0">
                <a:solidFill>
                  <a:srgbClr val="002060"/>
                </a:solidFill>
                <a:latin typeface="Constantia" pitchFamily="18" charset="0"/>
              </a:rPr>
              <a:t>своение </a:t>
            </a:r>
            <a:r>
              <a:rPr lang="ru-RU" sz="2000" dirty="0" smtClean="0">
                <a:solidFill>
                  <a:srgbClr val="002060"/>
                </a:solidFill>
                <a:latin typeface="Constantia" pitchFamily="18" charset="0"/>
              </a:rPr>
              <a:t>знаний и формирование умений учащихся есть </a:t>
            </a:r>
            <a:r>
              <a:rPr lang="ru-RU" sz="2000" dirty="0" smtClean="0">
                <a:solidFill>
                  <a:srgbClr val="FF0000"/>
                </a:solidFill>
                <a:latin typeface="Constantia" pitchFamily="18" charset="0"/>
              </a:rPr>
              <a:t>результат активной самостоятельной деятельности  самих учащихся по разрешению противоречий</a:t>
            </a:r>
            <a:r>
              <a:rPr lang="ru-RU" sz="2000" dirty="0" smtClean="0">
                <a:solidFill>
                  <a:srgbClr val="002060"/>
                </a:solidFill>
                <a:latin typeface="Constantia" pitchFamily="18" charset="0"/>
              </a:rPr>
              <a:t>, в результате чего и </a:t>
            </a:r>
            <a:r>
              <a:rPr lang="ru-RU" sz="2000" dirty="0" smtClean="0">
                <a:solidFill>
                  <a:srgbClr val="0070C0"/>
                </a:solidFill>
                <a:latin typeface="Constantia" pitchFamily="18" charset="0"/>
              </a:rPr>
              <a:t>происходит творческое овладение профессиональными знаниями, навыками, умениями и развитие мыслительных способностей. 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115616" y="4005064"/>
            <a:ext cx="756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Кейс представляет собой описание конкретной реальной ситуации, подготовленное по определенному формату и предназначенное для обучения учащихся анализу разных видов информации, ее обобщению, навыкам формулирования проблемы и выработки возможных вариантов ее решения в соответствии с установленными критериями. При составлении кейса нужно помнить, что кейс – это единый информационный комплекс.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948690"/>
            <a:ext cx="792088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Внедрение учебных кейсов в практику российского образования в настоящее время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связано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 решением двух задач:</a:t>
            </a:r>
          </a:p>
          <a:p>
            <a:pPr lvl="0"/>
            <a:r>
              <a:rPr lang="ru-RU" sz="2400" dirty="0" smtClean="0">
                <a:solidFill>
                  <a:srgbClr val="FF0000"/>
                </a:solidFill>
                <a:latin typeface="Constantia" pitchFamily="18" charset="0"/>
              </a:rPr>
              <a:t>1) </a:t>
            </a:r>
            <a:r>
              <a:rPr lang="ru-RU" sz="2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применение </a:t>
            </a:r>
            <a:r>
              <a:rPr lang="ru-RU" sz="2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кейс-метода ориентировано </a:t>
            </a:r>
            <a:r>
              <a:rPr lang="ru-RU" sz="2200" dirty="0" smtClean="0">
                <a:solidFill>
                  <a:srgbClr val="002060"/>
                </a:solidFill>
                <a:latin typeface="Constantia" pitchFamily="18" charset="0"/>
              </a:rPr>
              <a:t>не только на получение конкретных знаний, но и </a:t>
            </a:r>
            <a:r>
              <a:rPr lang="ru-RU" sz="2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на формирование компетентностей, умений и навыков мыслительной деятельности, развитие способностей личности, </a:t>
            </a:r>
            <a:r>
              <a:rPr lang="ru-RU" sz="2200" dirty="0" smtClean="0">
                <a:solidFill>
                  <a:srgbClr val="002060"/>
                </a:solidFill>
                <a:latin typeface="Constantia" pitchFamily="18" charset="0"/>
              </a:rPr>
              <a:t>среди которых особое внимание уделяется </a:t>
            </a:r>
            <a:r>
              <a:rPr lang="ru-RU" sz="2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способности к обучению, умению перерабатывать огромные массивы информации и т.д.;</a:t>
            </a:r>
          </a:p>
          <a:p>
            <a:pPr lvl="0"/>
            <a:r>
              <a:rPr lang="ru-RU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2) </a:t>
            </a:r>
            <a:r>
              <a:rPr lang="ru-RU" sz="2200" dirty="0" smtClean="0">
                <a:solidFill>
                  <a:srgbClr val="002060"/>
                </a:solidFill>
                <a:latin typeface="Constantia" pitchFamily="18" charset="0"/>
              </a:rPr>
              <a:t>применение </a:t>
            </a:r>
            <a:r>
              <a:rPr lang="ru-RU" sz="2200" dirty="0" smtClean="0">
                <a:solidFill>
                  <a:srgbClr val="002060"/>
                </a:solidFill>
                <a:latin typeface="Constantia" pitchFamily="18" charset="0"/>
              </a:rPr>
              <a:t>кейс-метода </a:t>
            </a:r>
            <a:r>
              <a:rPr lang="ru-RU" sz="2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способствует</a:t>
            </a:r>
            <a:r>
              <a:rPr lang="ru-RU" sz="2200" dirty="0" smtClean="0">
                <a:solidFill>
                  <a:srgbClr val="002060"/>
                </a:solidFill>
                <a:latin typeface="Constantia" pitchFamily="18" charset="0"/>
              </a:rPr>
              <a:t> развитию у будущего специалиста способности оптимального </a:t>
            </a:r>
            <a:r>
              <a:rPr lang="ru-RU" sz="2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поведения в различных ситуациях, отличаться системностью и эффективностью действий в условиях непрерывных изменений в общественной, профессиональной и других сферах жизни.</a:t>
            </a:r>
          </a:p>
          <a:p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132384" y="260648"/>
            <a:ext cx="7760096" cy="62083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Причины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 внедрения 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технологии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4" name="Picture 5" descr="Картинка 2 из 924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495195"/>
            <a:ext cx="899592" cy="1347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55576" y="188640"/>
            <a:ext cx="8011616" cy="62083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Теория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1052736"/>
            <a:ext cx="784887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Обратимся к общепринятому определению: </a:t>
            </a:r>
            <a:endParaRPr lang="ru-RU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r>
              <a:rPr lang="ru-RU" sz="2400" dirty="0" smtClean="0">
                <a:latin typeface="Constantia" pitchFamily="18" charset="0"/>
              </a:rPr>
              <a:t>«</a:t>
            </a:r>
            <a:r>
              <a:rPr lang="ru-RU" sz="2400" dirty="0" smtClean="0">
                <a:latin typeface="Constantia" pitchFamily="18" charset="0"/>
              </a:rPr>
              <a:t>кейс-метод - метод активного проблемного, эвристического обучения», суть которого заключается в том, что решаемая практическая задача (проблема) «не имеет однозначного решения</a:t>
            </a:r>
            <a:r>
              <a:rPr lang="ru-RU" sz="2400" dirty="0" smtClean="0">
                <a:latin typeface="Constantia" pitchFamily="18" charset="0"/>
              </a:rPr>
              <a:t>».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Constantia" pitchFamily="18" charset="0"/>
              </a:rPr>
              <a:t>Попытаемся </a:t>
            </a:r>
            <a:r>
              <a:rPr lang="ru-RU" sz="2400" dirty="0" smtClean="0">
                <a:solidFill>
                  <a:srgbClr val="0070C0"/>
                </a:solidFill>
                <a:latin typeface="Constantia" pitchFamily="18" charset="0"/>
              </a:rPr>
              <a:t>определить возможность применение кейс-метода в средней школе на </a:t>
            </a:r>
            <a:r>
              <a:rPr lang="ru-RU" sz="2400" i="1" dirty="0" smtClean="0">
                <a:solidFill>
                  <a:srgbClr val="0070C0"/>
                </a:solidFill>
                <a:latin typeface="Constantia" pitchFamily="18" charset="0"/>
              </a:rPr>
              <a:t>уроках</a:t>
            </a:r>
            <a:r>
              <a:rPr lang="ru-RU" sz="2400" dirty="0" smtClean="0">
                <a:solidFill>
                  <a:srgbClr val="0070C0"/>
                </a:solidFill>
                <a:latin typeface="Constantia" pitchFamily="18" charset="0"/>
              </a:rPr>
              <a:t> физики.</a:t>
            </a:r>
            <a:r>
              <a:rPr lang="ru-RU" sz="2400" dirty="0" smtClean="0">
                <a:solidFill>
                  <a:srgbClr val="0070C0"/>
                </a:solidFill>
                <a:latin typeface="Constantia" pitchFamily="18" charset="0"/>
              </a:rPr>
              <a:t> </a:t>
            </a:r>
          </a:p>
          <a:p>
            <a:endParaRPr lang="ru-RU" sz="2400" dirty="0" smtClean="0">
              <a:solidFill>
                <a:srgbClr val="0070C0"/>
              </a:solidFill>
              <a:latin typeface="Constantia" pitchFamily="18" charset="0"/>
            </a:endParaRP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!!!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Но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, решение задачи по физике (и другим точным наукам) должно иметь четкий алгоритм и однозначный ответ, таким образом можно утверждать, что данный  метод не совсем пригоден для его широкого применения на уроках физики (предметах точного цикла).</a:t>
            </a:r>
          </a:p>
          <a:p>
            <a:endParaRPr lang="ru-RU" dirty="0"/>
          </a:p>
        </p:txBody>
      </p:sp>
      <p:pic>
        <p:nvPicPr>
          <p:cNvPr id="4" name="Picture 5" descr="1317732156_asks-a-ques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0"/>
            <a:ext cx="1403648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755576" y="188640"/>
            <a:ext cx="8011616" cy="62083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mbria" pitchFamily="18" charset="0"/>
                <a:ea typeface="+mj-ea"/>
                <a:cs typeface="+mj-cs"/>
              </a:rPr>
              <a:t>Теория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7" name="Picture 5" descr="821356_blo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47664" cy="1547664"/>
          </a:xfrm>
          <a:prstGeom prst="snip2Same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043608" y="836712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Представим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классификацию</a:t>
            </a: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 кейсов , основу </a:t>
            </a: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которой составляют содержание кейса и степень его воздействия на </a:t>
            </a: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обучающихся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115616" y="1628799"/>
          <a:ext cx="7848873" cy="4267200"/>
        </p:xfrm>
        <a:graphic>
          <a:graphicData uri="http://schemas.openxmlformats.org/drawingml/2006/table">
            <a:tbl>
              <a:tblPr/>
              <a:tblGrid>
                <a:gridCol w="2061320"/>
                <a:gridCol w="1862705"/>
                <a:gridCol w="1962424"/>
                <a:gridCol w="1962424"/>
              </a:tblGrid>
              <a:tr h="11078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latin typeface="Times New Roman"/>
                          <a:ea typeface="Times New Roman"/>
                        </a:rPr>
                        <a:t>Содержание кейса</a:t>
                      </a:r>
                      <a:endParaRPr lang="ru-RU" sz="2000" i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latin typeface="Times New Roman"/>
                          <a:ea typeface="Times New Roman"/>
                        </a:rPr>
                        <a:t>Цель создания кейса </a:t>
                      </a:r>
                      <a:endParaRPr lang="ru-RU" sz="2000" i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latin typeface="Times New Roman"/>
                          <a:ea typeface="Times New Roman"/>
                        </a:rPr>
                        <a:t>Основная обучающая, образовательная задача кейса</a:t>
                      </a:r>
                      <a:endParaRPr lang="ru-RU" sz="2000" i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9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Практический кейс</a:t>
                      </a:r>
                      <a:endParaRPr lang="ru-RU" sz="2000" i="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Жизненные ситуации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Познание, понимание жизни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Тренинг поведения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78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Обучающий кейс</a:t>
                      </a:r>
                      <a:endParaRPr lang="ru-RU" sz="2000" i="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Учебные (условные) ситуации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Понимание типичных характеристик ситуации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Анализ, осмысливание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08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</a:rPr>
                        <a:t>Научно-исследовательский кейс</a:t>
                      </a:r>
                      <a:endParaRPr lang="ru-RU" sz="2000" i="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Исследовательские ситуации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Создание моделей ситуаций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Исследование, проектирование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49038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Constantia" pitchFamily="18" charset="0"/>
              </a:rPr>
              <a:t>Действия педагога</a:t>
            </a:r>
            <a:endParaRPr lang="ru-RU" sz="2800" dirty="0">
              <a:latin typeface="Constant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2287518"/>
            <a:ext cx="7776864" cy="457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созданию </a:t>
            </a:r>
            <a:r>
              <a:rPr lang="ru-RU" sz="2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кейса, </a:t>
            </a:r>
            <a:endParaRPr lang="ru-RU" sz="21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распределение </a:t>
            </a:r>
            <a:r>
              <a:rPr lang="ru-RU" sz="2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учеников по малым группам (4-6 человек</a:t>
            </a:r>
            <a:r>
              <a:rPr lang="ru-RU" sz="2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);</a:t>
            </a:r>
          </a:p>
          <a:p>
            <a:pPr>
              <a:buFont typeface="Arial" pitchFamily="34" charset="0"/>
              <a:buChar char="•"/>
            </a:pPr>
            <a:r>
              <a:rPr lang="ru-RU" sz="2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знакомство </a:t>
            </a:r>
            <a:r>
              <a:rPr lang="ru-RU" sz="2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учащихся с ситуацией, системой оценивания решений проблемы, сроками выполнения заданий; </a:t>
            </a:r>
            <a:endParaRPr lang="ru-RU" sz="21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организация </a:t>
            </a:r>
            <a:r>
              <a:rPr lang="ru-RU" sz="2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работы учащихся в малых группах, определение докладчиков; </a:t>
            </a:r>
            <a:endParaRPr lang="ru-RU" sz="21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работа </a:t>
            </a:r>
            <a:r>
              <a:rPr lang="ru-RU" sz="2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 кейсом; организация презентации решений в малых группах; </a:t>
            </a:r>
            <a:endParaRPr lang="ru-RU" sz="21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организация </a:t>
            </a:r>
            <a:r>
              <a:rPr lang="ru-RU" sz="2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общей дискуссии; </a:t>
            </a:r>
            <a:endParaRPr lang="ru-RU" sz="21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обобщение </a:t>
            </a:r>
            <a:r>
              <a:rPr lang="ru-RU" sz="2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 работе группы над кейсом; оценивание учащихся преподавателем (есть опыт работы, когда оценивание работы групп над кейсом осуществляется учащимися под руководством учителя).</a:t>
            </a:r>
          </a:p>
          <a:p>
            <a:endParaRPr lang="ru-RU" dirty="0"/>
          </a:p>
        </p:txBody>
      </p:sp>
      <p:pic>
        <p:nvPicPr>
          <p:cNvPr id="7170" name="Picture 2" descr="http://prikolnye-smeshnye.ru/kartinky/kartinky/11/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0"/>
            <a:ext cx="1979712" cy="163128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971600" y="1484784"/>
            <a:ext cx="8172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Действия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учителя в кейс –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технологии 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организаторские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и сводятся к: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pic>
        <p:nvPicPr>
          <p:cNvPr id="7172" name="Picture 4" descr="http://allforchildren.ru/pictures/school3_s/school03004.jpg">
            <a:hlinkClick r:id="rId3" tooltip="Нажмите для просмотра полноразмерного изображения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63880" y="0"/>
            <a:ext cx="1080120" cy="13389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1912" y="188640"/>
            <a:ext cx="7962088" cy="576064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Constantia" pitchFamily="18" charset="0"/>
              </a:rPr>
              <a:t>Ценность кейс-метода для естественных наук</a:t>
            </a:r>
            <a:endParaRPr lang="ru-RU" sz="2800" dirty="0">
              <a:latin typeface="Constant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9632" y="1052736"/>
            <a:ext cx="7632848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Ценность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кейс-метода на уроках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физики: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Constantia" pitchFamily="18" charset="0"/>
              </a:rPr>
              <a:t> </a:t>
            </a:r>
            <a:r>
              <a:rPr lang="ru-RU" sz="2000" dirty="0" smtClean="0">
                <a:solidFill>
                  <a:srgbClr val="C00000"/>
                </a:solidFill>
                <a:latin typeface="Constantia" pitchFamily="18" charset="0"/>
              </a:rPr>
              <a:t>данный </a:t>
            </a:r>
            <a:r>
              <a:rPr lang="ru-RU" sz="2000" dirty="0" smtClean="0">
                <a:solidFill>
                  <a:srgbClr val="C00000"/>
                </a:solidFill>
                <a:latin typeface="Constantia" pitchFamily="18" charset="0"/>
              </a:rPr>
              <a:t>метод предполагает не овладение ребенком готовым знанием, а направляет на сотворчество субъектов процесса </a:t>
            </a:r>
            <a:r>
              <a:rPr lang="ru-RU" sz="2000" dirty="0" smtClean="0">
                <a:solidFill>
                  <a:srgbClr val="C00000"/>
                </a:solidFill>
                <a:latin typeface="Constantia" pitchFamily="18" charset="0"/>
              </a:rPr>
              <a:t>обучения;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Constantia" pitchFamily="18" charset="0"/>
              </a:rPr>
              <a:t>  </a:t>
            </a:r>
            <a:r>
              <a:rPr lang="ru-RU" sz="2000" dirty="0" smtClean="0">
                <a:solidFill>
                  <a:srgbClr val="7030A0"/>
                </a:solidFill>
                <a:latin typeface="Constantia" pitchFamily="18" charset="0"/>
              </a:rPr>
              <a:t>способствует развитию умения анализировать ситуации, оценивать альтернативы, выбирать оптимальный вариант и составлять план его осуществления, находить новые практические приемы для решения поставленной проблемы, развивать системы ценностей, жизненных установок, своеобразного мироощущения и </a:t>
            </a:r>
            <a:r>
              <a:rPr lang="ru-RU" sz="2000" dirty="0" smtClean="0">
                <a:solidFill>
                  <a:srgbClr val="7030A0"/>
                </a:solidFill>
                <a:latin typeface="Constantia" pitchFamily="18" charset="0"/>
              </a:rPr>
              <a:t>миропонимания;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B050"/>
                </a:solidFill>
                <a:latin typeface="Constantia" pitchFamily="18" charset="0"/>
              </a:rPr>
              <a:t>ученик </a:t>
            </a:r>
            <a:r>
              <a:rPr lang="ru-RU" sz="2000" dirty="0" smtClean="0">
                <a:solidFill>
                  <a:srgbClr val="00B050"/>
                </a:solidFill>
                <a:latin typeface="Constantia" pitchFamily="18" charset="0"/>
              </a:rPr>
              <a:t>имеет возможность дать собственную оценку рассматриваемому вопросу, аргументировать свою точку зрения.</a:t>
            </a:r>
          </a:p>
          <a:p>
            <a:endParaRPr lang="ru-RU" sz="2000" dirty="0" smtClean="0">
              <a:latin typeface="Constantia" pitchFamily="18" charset="0"/>
            </a:endParaRPr>
          </a:p>
          <a:p>
            <a:pPr algn="r"/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Тем </a:t>
            </a:r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самым кейс – метод позволяет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sz="2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 процессе обучения активизировать каждого школьника </a:t>
            </a:r>
            <a:endParaRPr lang="ru-RU" sz="2000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r"/>
            <a:r>
              <a:rPr lang="ru-RU" sz="2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и </a:t>
            </a:r>
            <a:r>
              <a:rPr lang="ru-RU" sz="2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вовлечь его в процесс анализа </a:t>
            </a:r>
            <a:endParaRPr lang="ru-RU" sz="2000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r"/>
            <a:r>
              <a:rPr lang="ru-RU" sz="2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и </a:t>
            </a:r>
            <a:r>
              <a:rPr lang="ru-RU" sz="2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принятия решений.</a:t>
            </a:r>
            <a:endParaRPr lang="ru-RU" sz="2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endParaRPr lang="ru-RU" dirty="0"/>
          </a:p>
        </p:txBody>
      </p:sp>
      <p:pic>
        <p:nvPicPr>
          <p:cNvPr id="29698" name="Picture 2" descr="http://prikolnye-smeshnye.ru/kartinky/kartinky/11/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227451"/>
            <a:ext cx="2448272" cy="16305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268760"/>
            <a:ext cx="810039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Отличительной особенностью кейс - метода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является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проблемной ситуации на основе фактов из реальной жизни. </a:t>
            </a:r>
            <a:endParaRPr lang="ru-RU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Кейс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предлагает ребенку проблему в открытом виде,  участникам образовательного процесса предстоит вычленить ее из той информации, которая содержится в описании кейса. </a:t>
            </a:r>
            <a:endParaRPr lang="ru-RU" sz="2400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Содержащаяся </a:t>
            </a:r>
            <a:r>
              <a:rPr lang="ru-RU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кейсе проблема не имеет однозначного решения. </a:t>
            </a:r>
            <a:endParaRPr lang="ru-RU" sz="24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Суть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метода в том и состоит, чтобы из множества альтернативных вариантов в соответствии с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выработанными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критериями выбрать наиболее целесообразное решение и разработать </a:t>
            </a:r>
            <a:endParaRPr lang="ru-RU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практическую </a:t>
            </a: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модель его реализации.</a:t>
            </a:r>
          </a:p>
          <a:p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67544" y="188640"/>
            <a:ext cx="8443664" cy="62083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onstantia" pitchFamily="18" charset="0"/>
                <a:ea typeface="+mj-ea"/>
                <a:cs typeface="+mj-cs"/>
              </a:rPr>
              <a:t>Кейс –технология и метод проблемного обучения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onstantia" pitchFamily="18" charset="0"/>
              <a:ea typeface="+mj-ea"/>
              <a:cs typeface="+mj-cs"/>
            </a:endParaRPr>
          </a:p>
        </p:txBody>
      </p:sp>
      <p:pic>
        <p:nvPicPr>
          <p:cNvPr id="6146" name="Picture 2" descr="http://funforkids.ru/pictures/school3/school03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4256" y="5085184"/>
            <a:ext cx="1599744" cy="17728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1488</TotalTime>
  <Words>1152</Words>
  <Application>Microsoft Office PowerPoint</Application>
  <PresentationFormat>Экран (4:3)</PresentationFormat>
  <Paragraphs>96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   Применение кейс – метода на уроках физики  </vt:lpstr>
      <vt:lpstr>История возникновения технологии</vt:lpstr>
      <vt:lpstr>Слайд 3</vt:lpstr>
      <vt:lpstr>Слайд 4</vt:lpstr>
      <vt:lpstr>Слайд 5</vt:lpstr>
      <vt:lpstr>Слайд 6</vt:lpstr>
      <vt:lpstr>Действия педагога</vt:lpstr>
      <vt:lpstr>Ценность кейс-метода для естественных наук</vt:lpstr>
      <vt:lpstr>Слайд 9</vt:lpstr>
      <vt:lpstr>Слайд 10</vt:lpstr>
      <vt:lpstr>Слайд 11</vt:lpstr>
      <vt:lpstr>Слайд 12</vt:lpstr>
      <vt:lpstr>Слайд 13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кейс – метода на уроках физики</dc:title>
  <dc:creator>Герда</dc:creator>
  <cp:lastModifiedBy>Герда</cp:lastModifiedBy>
  <cp:revision>90</cp:revision>
  <dcterms:created xsi:type="dcterms:W3CDTF">2013-03-31T21:41:55Z</dcterms:created>
  <dcterms:modified xsi:type="dcterms:W3CDTF">2013-04-01T22:30:30Z</dcterms:modified>
</cp:coreProperties>
</file>