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67" r:id="rId9"/>
    <p:sldId id="260" r:id="rId10"/>
    <p:sldId id="262" r:id="rId11"/>
    <p:sldId id="261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64" r:id="rId31"/>
    <p:sldId id="290" r:id="rId32"/>
    <p:sldId id="265" r:id="rId33"/>
    <p:sldId id="26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4" d="100"/>
          <a:sy n="64" d="100"/>
        </p:scale>
        <p:origin x="-100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00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44D4-4A80-4985-BADC-8C55AEBD47CF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CAF7-F49E-4E2F-B91C-C2CDD981C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%20&#1084;&#1091;&#1079;&#1099;&#1082;&#1072;&#1083;&#1100;&#1085;&#1072;&#1103;%20&#1075;&#1088;&#1072;&#1084;&#1086;&#1090;&#1072;\DJ-Slon-Leva39s-polka-finskaya-pol_ka-na-russkom-feat-Loituma(muzofon.com)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9;%20&#1088;&#1072;&#1073;&#1086;&#1095;&#1077;&#1075;&#1086;%20&#1089;&#1090;&#1086;&#1083;&#1072;\&#1053;&#1086;&#1074;&#1072;&#1103;%20&#1087;&#1072;&#1087;&#1082;&#1072;\&#1053;&#1054;&#1058;&#1053;&#1040;&#1071;%20&#1043;&#1056;&#1040;&#1052;&#1054;&#1058;&#1040;%205%20&#1050;&#1051;&#1040;&#1057;&#1057;\&#1060;&#1080;&#1083;&#1100;&#1084;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91;&#1088;&#1086;&#1082;%20&#1084;&#1091;&#1079;&#1099;&#1082;&#1072;&#1083;&#1100;&#1085;&#1072;&#1103;%20&#1075;&#1088;&#1072;&#1084;&#1086;&#1090;&#1072;\&#1076;&#1086;-&#1088;&#1077;-&#1084;&#1080;%20----.mp3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Графическое изображение нот на нотном стане</a:t>
            </a:r>
          </a:p>
        </p:txBody>
      </p:sp>
      <p:pic>
        <p:nvPicPr>
          <p:cNvPr id="2051" name="Picture 4" descr="1 мм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3333750" cy="33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1 мм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483100"/>
            <a:ext cx="2374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0225" y="285750"/>
            <a:ext cx="109807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J-Slon-Leva39s-polka-finskaya-pol_ka-na-russkom-feat-Loitum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547367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«Звуки музыки»</a:t>
            </a:r>
            <a:br>
              <a:rPr lang="ru-RU" dirty="0" smtClean="0"/>
            </a:br>
            <a:r>
              <a:rPr lang="ru-RU" dirty="0" err="1" smtClean="0"/>
              <a:t>Р.Рождерс</a:t>
            </a:r>
            <a:endParaRPr lang="ru-RU" dirty="0"/>
          </a:p>
        </p:txBody>
      </p:sp>
      <p:pic>
        <p:nvPicPr>
          <p:cNvPr id="4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7я\Рабочий стол\Звуки музыки\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5454354" cy="3643338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15140" y="357166"/>
            <a:ext cx="198804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652" y="4643446"/>
            <a:ext cx="840711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ВОРОБЫШКА </a:t>
            </a: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до-ре-ми ---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93296"/>
            <a:ext cx="460499" cy="460499"/>
          </a:xfrm>
          <a:prstGeom prst="rect">
            <a:avLst/>
          </a:prstGeom>
        </p:spPr>
      </p:pic>
    </p:spTree>
  </p:cSld>
  <p:clrMapOvr>
    <a:masterClrMapping/>
  </p:clrMapOvr>
  <p:transition advTm="3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5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Documents and Settings\7я\Рабочий стол\Звуки музыки\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500063"/>
            <a:ext cx="5461000" cy="40957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00892" y="500042"/>
            <a:ext cx="17572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857760"/>
            <a:ext cx="76754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ДЕРЕВЬЯ  ВО ДВОРЕ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12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7я\Рабочий стол\Звуки музыки\ми 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571500"/>
            <a:ext cx="5086350" cy="385762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7950" y="571480"/>
            <a:ext cx="230383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86322"/>
            <a:ext cx="7951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КОТЁНКА ПОКОРМИ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34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7я\Рабочий стол\Звуки музыки\1212933458_14919_180_968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85750"/>
            <a:ext cx="3357562" cy="450056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572264" y="571480"/>
            <a:ext cx="205479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72074"/>
            <a:ext cx="847559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 ЛЕСУ КРИЧИТ СОВА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39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7я\Рабочий стол\Звуки музыки\с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28625"/>
            <a:ext cx="4071938" cy="40386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357166"/>
            <a:ext cx="370127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000636"/>
            <a:ext cx="707988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ИГРАЕТ   ДЕТВОРА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2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7я\Рабочий стол\Звуки музыки\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576263"/>
            <a:ext cx="5414963" cy="370998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Documents and Settings\7я\Рабочий стол\Звуки музыки\плане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286000"/>
            <a:ext cx="22129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72264" y="571480"/>
            <a:ext cx="199125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14884"/>
            <a:ext cx="80963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ЗАПЕЛА  ВСЯ  ЗЕМЛЯ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357166"/>
            <a:ext cx="203132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929198"/>
            <a:ext cx="198804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71678"/>
            <a:ext cx="8368894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ПОЁМ  МЫ  ДЛЯ  ТОГО,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  ВНОВЬ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ВЕРНУТЬСЯ    К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ТЕСТ.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600" b="1" dirty="0" smtClean="0"/>
              <a:t>1.Как </a:t>
            </a:r>
            <a:r>
              <a:rPr lang="ru-RU" sz="3600" b="1" dirty="0"/>
              <a:t>называется музыкальный дом, где живут ноты?</a:t>
            </a:r>
          </a:p>
          <a:p>
            <a:pPr>
              <a:buNone/>
            </a:pPr>
            <a:r>
              <a:rPr lang="ru-RU" sz="3600" b="1" dirty="0"/>
              <a:t>А.  Нотный дом.     </a:t>
            </a:r>
            <a:r>
              <a:rPr lang="ru-RU" sz="3600" b="1" dirty="0" smtClean="0"/>
              <a:t>    </a:t>
            </a:r>
            <a:r>
              <a:rPr lang="ru-RU" sz="3600" b="1" dirty="0"/>
              <a:t>Б. Нотный стан.                        </a:t>
            </a:r>
            <a:r>
              <a:rPr lang="ru-RU" sz="3600" b="1" dirty="0" smtClean="0"/>
              <a:t>        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      В</a:t>
            </a:r>
            <a:r>
              <a:rPr lang="ru-RU" sz="3600" b="1" dirty="0"/>
              <a:t>. Нотное общежитие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endParaRPr lang="ru-RU" sz="3600" b="1" dirty="0"/>
          </a:p>
          <a:p>
            <a:pPr>
              <a:buNone/>
            </a:pPr>
            <a:r>
              <a:rPr lang="ru-RU" sz="3600" b="1" dirty="0"/>
              <a:t>2.  Сколько линеек-этажей в этом доме?</a:t>
            </a:r>
          </a:p>
          <a:p>
            <a:pPr>
              <a:buNone/>
            </a:pPr>
            <a:r>
              <a:rPr lang="ru-RU" sz="3600" b="1" dirty="0"/>
              <a:t>А. 5          </a:t>
            </a:r>
            <a:r>
              <a:rPr lang="ru-RU" sz="3600" b="1" dirty="0" smtClean="0"/>
              <a:t>      </a:t>
            </a:r>
            <a:r>
              <a:rPr lang="ru-RU" sz="3600" b="1" dirty="0"/>
              <a:t>Б.10             </a:t>
            </a:r>
            <a:r>
              <a:rPr lang="ru-RU" sz="3600" b="1" dirty="0" smtClean="0"/>
              <a:t>         </a:t>
            </a:r>
            <a:r>
              <a:rPr lang="ru-RU" sz="3600" b="1" dirty="0"/>
              <a:t>В. Много</a:t>
            </a:r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357166"/>
            <a:ext cx="203132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929198"/>
            <a:ext cx="198804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71678"/>
            <a:ext cx="8368894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ПОЁМ  МЫ  ДЛЯ  ТОГО,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  ВНОВЬ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ВЕРНУТЬСЯ    К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7я\Рабочий стол\Звуки музыки\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07212" cy="5214974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643702" y="428604"/>
            <a:ext cx="198804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85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Documents and Settings\7я\Рабочий стол\Звуки музыки\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500063"/>
            <a:ext cx="7286625" cy="546576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6578" y="500042"/>
            <a:ext cx="17572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83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7я\Рабочий стол\Звуки музыки\ми 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428625"/>
            <a:ext cx="7062788" cy="535781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286512" y="428604"/>
            <a:ext cx="230383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82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7я\Рабочий стол\Звуки музыки\1212933458_14919_180_968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500063"/>
            <a:ext cx="4429125" cy="59372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72264" y="428604"/>
            <a:ext cx="205479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8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7я\Рабочий стол\Звуки музыки\с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28625"/>
            <a:ext cx="5929312" cy="58801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6" y="357166"/>
            <a:ext cx="370127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6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7я\Рабочий стол\Звуки музыки\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3" y="2143125"/>
            <a:ext cx="6040437" cy="413861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C:\Documents and Settings\7я\Рабочий стол\Звуки музыки\плане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27828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72264" y="357166"/>
            <a:ext cx="199125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98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4000500" y="2143125"/>
            <a:ext cx="769938" cy="221456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57166"/>
            <a:ext cx="203132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14884"/>
            <a:ext cx="198804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9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69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1207" y="117693"/>
            <a:ext cx="8292759" cy="62478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ДО.   </a:t>
            </a:r>
          </a:p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СИ,       </a:t>
            </a:r>
          </a:p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ЛЯ,            </a:t>
            </a:r>
          </a:p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СОЛЬ,        </a:t>
            </a:r>
          </a:p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ФА,                       </a:t>
            </a:r>
          </a:p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МИ,</a:t>
            </a:r>
          </a:p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РЕ,                                 </a:t>
            </a:r>
          </a:p>
          <a:p>
            <a:pPr>
              <a:defRPr/>
            </a:pPr>
            <a:r>
              <a:rPr lang="ru-RU" sz="5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ДО,                                     </a:t>
            </a:r>
            <a:endParaRPr lang="ru-RU" sz="5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7" name="Рисунок 8" descr="C:\Documents and Settings\КонтрасТ\Local Settings\Temporary Internet Files\Content.IE5\5NZMHE3E\MCj0432654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85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0" descr="C:\Documents and Settings\КонтрасТ\Local Settings\Temporary Internet Files\Content.IE5\5NZMHE3E\MCj03433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643313"/>
            <a:ext cx="2755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74168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</a:rPr>
              <a:t>До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/>
              <a:t> –      воробышка гнездо,</a:t>
            </a:r>
          </a:p>
          <a:p>
            <a:r>
              <a:rPr lang="ru-RU" sz="3200" b="1" dirty="0">
                <a:solidFill>
                  <a:srgbClr val="CC3300"/>
                </a:solidFill>
              </a:rPr>
              <a:t>Ре</a:t>
            </a:r>
            <a:r>
              <a:rPr lang="ru-RU" sz="2400" b="1" dirty="0"/>
              <a:t>  –      деревья во дворе,</a:t>
            </a:r>
          </a:p>
          <a:p>
            <a:r>
              <a:rPr lang="ru-RU" sz="3200" b="1" dirty="0">
                <a:solidFill>
                  <a:srgbClr val="CC3300"/>
                </a:solidFill>
              </a:rPr>
              <a:t>Ми</a:t>
            </a:r>
            <a:r>
              <a:rPr lang="ru-RU" sz="2400" b="1" dirty="0">
                <a:solidFill>
                  <a:srgbClr val="CC3300"/>
                </a:solidFill>
              </a:rPr>
              <a:t> </a:t>
            </a:r>
            <a:r>
              <a:rPr lang="ru-RU" sz="2400" b="1" dirty="0"/>
              <a:t> –     котенка покорми,</a:t>
            </a:r>
          </a:p>
          <a:p>
            <a:r>
              <a:rPr lang="ru-RU" sz="3200" b="1" dirty="0">
                <a:solidFill>
                  <a:srgbClr val="CC3300"/>
                </a:solidFill>
              </a:rPr>
              <a:t>Фа</a:t>
            </a:r>
            <a:r>
              <a:rPr lang="ru-RU" sz="2400" b="1" dirty="0">
                <a:solidFill>
                  <a:srgbClr val="CC3300"/>
                </a:solidFill>
              </a:rPr>
              <a:t> </a:t>
            </a:r>
            <a:r>
              <a:rPr lang="ru-RU" sz="2400" b="1" dirty="0"/>
              <a:t>–      в лесу кричит сова,</a:t>
            </a:r>
          </a:p>
          <a:p>
            <a:r>
              <a:rPr lang="ru-RU" sz="3200" b="1" dirty="0">
                <a:solidFill>
                  <a:srgbClr val="CC3300"/>
                </a:solidFill>
              </a:rPr>
              <a:t>Соль</a:t>
            </a:r>
            <a:r>
              <a:rPr lang="ru-RU" sz="2400" b="1" dirty="0"/>
              <a:t> –  играет детвора,</a:t>
            </a:r>
          </a:p>
          <a:p>
            <a:r>
              <a:rPr lang="ru-RU" sz="3200" b="1" dirty="0">
                <a:solidFill>
                  <a:srgbClr val="CC3300"/>
                </a:solidFill>
              </a:rPr>
              <a:t>Ля</a:t>
            </a:r>
            <a:r>
              <a:rPr lang="ru-RU" sz="2400" b="1" dirty="0">
                <a:solidFill>
                  <a:srgbClr val="CC3300"/>
                </a:solidFill>
              </a:rPr>
              <a:t> </a:t>
            </a:r>
            <a:r>
              <a:rPr lang="ru-RU" sz="2400" b="1" dirty="0"/>
              <a:t>–       запела вся земля,</a:t>
            </a:r>
          </a:p>
          <a:p>
            <a:r>
              <a:rPr lang="ru-RU" sz="3200" b="1" dirty="0">
                <a:solidFill>
                  <a:srgbClr val="CC3300"/>
                </a:solidFill>
              </a:rPr>
              <a:t>Си</a:t>
            </a:r>
            <a:r>
              <a:rPr lang="ru-RU" sz="2400" b="1" dirty="0">
                <a:solidFill>
                  <a:srgbClr val="CC3300"/>
                </a:solidFill>
              </a:rPr>
              <a:t> </a:t>
            </a:r>
            <a:r>
              <a:rPr lang="ru-RU" sz="2400" b="1" dirty="0"/>
              <a:t>–       поем мы для того,</a:t>
            </a:r>
          </a:p>
          <a:p>
            <a:r>
              <a:rPr lang="ru-RU" sz="2400" b="1" dirty="0"/>
              <a:t>Чтобы вновь вернуться к </a:t>
            </a:r>
            <a:r>
              <a:rPr lang="ru-RU" sz="3200" b="1" dirty="0">
                <a:solidFill>
                  <a:srgbClr val="CC3300"/>
                </a:solidFill>
              </a:rPr>
              <a:t>До</a:t>
            </a:r>
          </a:p>
          <a:p>
            <a:pPr algn="ctr"/>
            <a:endParaRPr lang="ru-RU" sz="3200" b="1" dirty="0">
              <a:solidFill>
                <a:srgbClr val="CC3300"/>
              </a:solidFill>
            </a:endParaRPr>
          </a:p>
          <a:p>
            <a:pPr algn="ctr"/>
            <a:r>
              <a:rPr lang="ru-RU" sz="3200" b="1" dirty="0">
                <a:solidFill>
                  <a:srgbClr val="CC3300"/>
                </a:solidFill>
              </a:rPr>
              <a:t>До, Си, Ля, Соль, Фа, Ми, Ре, До,</a:t>
            </a:r>
          </a:p>
          <a:p>
            <a:pPr algn="ctr"/>
            <a:r>
              <a:rPr lang="ru-RU" sz="3200" b="1" dirty="0">
                <a:solidFill>
                  <a:srgbClr val="CC3300"/>
                </a:solidFill>
              </a:rPr>
              <a:t>До, Ре, Ми, Фа, Соль, Ля, Си, До.</a:t>
            </a:r>
          </a:p>
          <a:p>
            <a:pPr algn="ctr"/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90550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Звуки музыки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4056"/>
            <a:ext cx="8568952" cy="6741368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AutoNum type="arabicPeriod" startAt="3"/>
            </a:pPr>
            <a:r>
              <a:rPr lang="ru-RU" sz="5200" b="1" dirty="0" smtClean="0"/>
              <a:t>Чем </a:t>
            </a:r>
            <a:r>
              <a:rPr lang="ru-RU" sz="5200" b="1" dirty="0"/>
              <a:t>открывается наш нотный дом</a:t>
            </a:r>
            <a:r>
              <a:rPr lang="ru-RU" sz="5200" b="1" dirty="0" smtClean="0"/>
              <a:t>?</a:t>
            </a:r>
          </a:p>
          <a:p>
            <a:pPr marL="742950" indent="-742950">
              <a:buNone/>
            </a:pPr>
            <a:endParaRPr lang="ru-RU" sz="5200" b="1" dirty="0"/>
          </a:p>
          <a:p>
            <a:pPr>
              <a:buNone/>
            </a:pPr>
            <a:r>
              <a:rPr lang="ru-RU" sz="5200" b="1" dirty="0"/>
              <a:t>А. </a:t>
            </a:r>
            <a:r>
              <a:rPr lang="ru-RU" sz="5200" b="1" dirty="0" smtClean="0"/>
              <a:t>Скрипичным </a:t>
            </a:r>
            <a:r>
              <a:rPr lang="ru-RU" sz="5200" b="1" dirty="0"/>
              <a:t>ключом     </a:t>
            </a: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Б</a:t>
            </a:r>
            <a:r>
              <a:rPr lang="ru-RU" sz="5200" b="1" dirty="0"/>
              <a:t>.  Фортепианным ключом          </a:t>
            </a: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В</a:t>
            </a:r>
            <a:r>
              <a:rPr lang="ru-RU" sz="5200" b="1" dirty="0"/>
              <a:t>. </a:t>
            </a:r>
            <a:r>
              <a:rPr lang="ru-RU" sz="5200" b="1" dirty="0" smtClean="0"/>
              <a:t> </a:t>
            </a:r>
            <a:r>
              <a:rPr lang="ru-RU" sz="5200" b="1" dirty="0"/>
              <a:t>Маминым ключом </a:t>
            </a:r>
            <a:endParaRPr lang="ru-RU" sz="5200" b="1" dirty="0" smtClean="0"/>
          </a:p>
          <a:p>
            <a:pPr>
              <a:buNone/>
            </a:pPr>
            <a:endParaRPr lang="ru-RU" sz="5200" b="1" dirty="0"/>
          </a:p>
          <a:p>
            <a:pPr>
              <a:buNone/>
            </a:pPr>
            <a:r>
              <a:rPr lang="ru-RU" sz="5200" b="1" dirty="0"/>
              <a:t>4. Сколько разных нот живут на нотном стане?</a:t>
            </a:r>
          </a:p>
          <a:p>
            <a:pPr>
              <a:buNone/>
            </a:pP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А. 7                  Б. 5                                   В. 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</a:rPr>
              <a:t>Спасибо за внимание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6" descr="Songbird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-612775" y="2133600"/>
            <a:ext cx="102981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9221"/>
            <a:ext cx="8568952" cy="6398171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5. Как обозначаются ноты?</a:t>
            </a:r>
          </a:p>
          <a:p>
            <a:pPr>
              <a:buNone/>
            </a:pPr>
            <a:r>
              <a:rPr lang="ru-RU" sz="3600" b="1" dirty="0" smtClean="0"/>
              <a:t>А.                     Б.                               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/>
              <a:t>6. Как считаются линейки-этажи?</a:t>
            </a:r>
          </a:p>
          <a:p>
            <a:pPr>
              <a:buNone/>
            </a:pPr>
            <a:r>
              <a:rPr lang="ru-RU" sz="3600" b="1" dirty="0"/>
              <a:t>А</a:t>
            </a:r>
            <a:r>
              <a:rPr lang="ru-RU" sz="3600" b="1" dirty="0" smtClean="0"/>
              <a:t>.  </a:t>
            </a:r>
            <a:r>
              <a:rPr lang="ru-RU" sz="3600" b="1" dirty="0"/>
              <a:t>Снизу  </a:t>
            </a:r>
            <a:r>
              <a:rPr lang="ru-RU" sz="3600" b="1" dirty="0" smtClean="0"/>
              <a:t>     </a:t>
            </a:r>
            <a:r>
              <a:rPr lang="ru-RU" sz="3600" b="1" dirty="0"/>
              <a:t>Б</a:t>
            </a:r>
            <a:r>
              <a:rPr lang="ru-RU" sz="3600" b="1" dirty="0" smtClean="0"/>
              <a:t>. Сверху       </a:t>
            </a:r>
            <a:r>
              <a:rPr lang="ru-RU" sz="3600" b="1" dirty="0"/>
              <a:t>В. По диагонали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71600" y="1196752"/>
            <a:ext cx="504056" cy="432048"/>
          </a:xfrm>
          <a:prstGeom prst="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35896" y="1196752"/>
            <a:ext cx="576064" cy="504056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7020272" y="1268760"/>
            <a:ext cx="504056" cy="432048"/>
          </a:xfrm>
          <a:prstGeom prst="hear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ТЕСТ.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600" b="1" dirty="0" smtClean="0"/>
              <a:t>1.Как </a:t>
            </a:r>
            <a:r>
              <a:rPr lang="ru-RU" sz="3600" b="1" dirty="0"/>
              <a:t>называется музыкальный дом, где живут ноты?</a:t>
            </a:r>
          </a:p>
          <a:p>
            <a:pPr>
              <a:buNone/>
            </a:pPr>
            <a:r>
              <a:rPr lang="ru-RU" sz="3600" b="1" dirty="0"/>
              <a:t>А.  Нотный дом.     </a:t>
            </a:r>
            <a:r>
              <a:rPr lang="ru-RU" sz="3600" b="1" dirty="0" smtClean="0"/>
              <a:t>    </a:t>
            </a:r>
            <a:r>
              <a:rPr lang="ru-RU" sz="3600" b="1" dirty="0"/>
              <a:t>Б. Нотный стан.                        </a:t>
            </a:r>
            <a:r>
              <a:rPr lang="ru-RU" sz="3600" b="1" dirty="0" smtClean="0"/>
              <a:t>        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      В</a:t>
            </a:r>
            <a:r>
              <a:rPr lang="ru-RU" sz="3600" b="1" dirty="0"/>
              <a:t>. Нотное общежитие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endParaRPr lang="ru-RU" sz="3600" b="1" dirty="0"/>
          </a:p>
          <a:p>
            <a:pPr>
              <a:buNone/>
            </a:pPr>
            <a:r>
              <a:rPr lang="ru-RU" sz="3600" b="1" dirty="0"/>
              <a:t>2.  Сколько линеек-этажей в этом доме?</a:t>
            </a:r>
          </a:p>
          <a:p>
            <a:pPr>
              <a:buNone/>
            </a:pPr>
            <a:r>
              <a:rPr lang="ru-RU" sz="3600" b="1" dirty="0"/>
              <a:t>А. 5          </a:t>
            </a:r>
            <a:r>
              <a:rPr lang="ru-RU" sz="3600" b="1" dirty="0" smtClean="0"/>
              <a:t>      </a:t>
            </a:r>
            <a:r>
              <a:rPr lang="ru-RU" sz="3600" b="1" dirty="0"/>
              <a:t>Б.10             </a:t>
            </a:r>
            <a:r>
              <a:rPr lang="ru-RU" sz="3600" b="1" dirty="0" smtClean="0"/>
              <a:t>         </a:t>
            </a:r>
            <a:r>
              <a:rPr lang="ru-RU" sz="3600" b="1" dirty="0"/>
              <a:t>В. Много</a:t>
            </a:r>
          </a:p>
          <a:p>
            <a:endParaRPr lang="ru-RU" sz="3600" b="1" dirty="0"/>
          </a:p>
        </p:txBody>
      </p:sp>
      <p:sp>
        <p:nvSpPr>
          <p:cNvPr id="4" name="Минус 3"/>
          <p:cNvSpPr/>
          <p:nvPr/>
        </p:nvSpPr>
        <p:spPr>
          <a:xfrm>
            <a:off x="4283968" y="2708920"/>
            <a:ext cx="4032448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539552" y="5373216"/>
            <a:ext cx="1296144" cy="144016"/>
          </a:xfrm>
          <a:prstGeom prst="mathMin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4056"/>
            <a:ext cx="8568952" cy="6741368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AutoNum type="arabicPeriod" startAt="3"/>
            </a:pPr>
            <a:r>
              <a:rPr lang="ru-RU" sz="5200" b="1" dirty="0" smtClean="0"/>
              <a:t>Чем </a:t>
            </a:r>
            <a:r>
              <a:rPr lang="ru-RU" sz="5200" b="1" dirty="0"/>
              <a:t>открывается наш нотный дом</a:t>
            </a:r>
            <a:r>
              <a:rPr lang="ru-RU" sz="5200" b="1" dirty="0" smtClean="0"/>
              <a:t>?</a:t>
            </a:r>
          </a:p>
          <a:p>
            <a:pPr marL="742950" indent="-742950">
              <a:buNone/>
            </a:pPr>
            <a:endParaRPr lang="ru-RU" sz="5200" b="1" dirty="0"/>
          </a:p>
          <a:p>
            <a:pPr>
              <a:buNone/>
            </a:pPr>
            <a:r>
              <a:rPr lang="ru-RU" sz="5200" b="1" dirty="0"/>
              <a:t>А. </a:t>
            </a:r>
            <a:r>
              <a:rPr lang="ru-RU" sz="5200" b="1" dirty="0" smtClean="0"/>
              <a:t>Скрипичным </a:t>
            </a:r>
            <a:r>
              <a:rPr lang="ru-RU" sz="5200" b="1" dirty="0"/>
              <a:t>ключом     </a:t>
            </a: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Б</a:t>
            </a:r>
            <a:r>
              <a:rPr lang="ru-RU" sz="5200" b="1" dirty="0"/>
              <a:t>.  Фортепианным ключом          </a:t>
            </a: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В</a:t>
            </a:r>
            <a:r>
              <a:rPr lang="ru-RU" sz="5200" b="1" dirty="0"/>
              <a:t>. </a:t>
            </a:r>
            <a:r>
              <a:rPr lang="ru-RU" sz="5200" b="1" dirty="0" smtClean="0"/>
              <a:t> </a:t>
            </a:r>
            <a:r>
              <a:rPr lang="ru-RU" sz="5200" b="1" dirty="0"/>
              <a:t>Маминым ключом </a:t>
            </a:r>
            <a:endParaRPr lang="ru-RU" sz="5200" b="1" dirty="0" smtClean="0"/>
          </a:p>
          <a:p>
            <a:pPr>
              <a:buNone/>
            </a:pPr>
            <a:endParaRPr lang="ru-RU" sz="5200" b="1" dirty="0"/>
          </a:p>
          <a:p>
            <a:pPr>
              <a:buNone/>
            </a:pPr>
            <a:r>
              <a:rPr lang="ru-RU" sz="5200" b="1" dirty="0"/>
              <a:t>4. Сколько разных нот живут на нотном стане?</a:t>
            </a:r>
          </a:p>
          <a:p>
            <a:pPr>
              <a:buNone/>
            </a:pPr>
            <a:endParaRPr lang="ru-RU" sz="5200" b="1" dirty="0" smtClean="0"/>
          </a:p>
          <a:p>
            <a:pPr>
              <a:buNone/>
            </a:pPr>
            <a:r>
              <a:rPr lang="ru-RU" sz="5200" b="1" dirty="0" smtClean="0"/>
              <a:t>А. 7                  Б. 5                                   В. 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i="1" dirty="0"/>
          </a:p>
        </p:txBody>
      </p:sp>
      <p:sp>
        <p:nvSpPr>
          <p:cNvPr id="4" name="Минус 3"/>
          <p:cNvSpPr/>
          <p:nvPr/>
        </p:nvSpPr>
        <p:spPr>
          <a:xfrm>
            <a:off x="-324544" y="2060848"/>
            <a:ext cx="6480720" cy="72008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51520" y="5805264"/>
            <a:ext cx="1152128" cy="72008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9221"/>
            <a:ext cx="8568952" cy="6398171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5. Как обозначаются ноты?</a:t>
            </a:r>
          </a:p>
          <a:p>
            <a:pPr>
              <a:buNone/>
            </a:pPr>
            <a:r>
              <a:rPr lang="ru-RU" sz="3600" b="1" dirty="0" smtClean="0"/>
              <a:t>А.                     Б.                               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/>
              <a:t>6. Как считаются линейки-этажи?</a:t>
            </a:r>
          </a:p>
          <a:p>
            <a:pPr>
              <a:buNone/>
            </a:pPr>
            <a:r>
              <a:rPr lang="ru-RU" sz="3600" b="1" dirty="0"/>
              <a:t>А</a:t>
            </a:r>
            <a:r>
              <a:rPr lang="ru-RU" sz="3600" b="1" dirty="0" smtClean="0"/>
              <a:t>.  </a:t>
            </a:r>
            <a:r>
              <a:rPr lang="ru-RU" sz="3600" b="1" dirty="0"/>
              <a:t>Снизу  </a:t>
            </a:r>
            <a:r>
              <a:rPr lang="ru-RU" sz="3600" b="1" dirty="0" smtClean="0"/>
              <a:t>     </a:t>
            </a:r>
            <a:r>
              <a:rPr lang="ru-RU" sz="3600" b="1" dirty="0"/>
              <a:t>Б</a:t>
            </a:r>
            <a:r>
              <a:rPr lang="ru-RU" sz="3600" b="1" dirty="0" smtClean="0"/>
              <a:t>. Сверху       </a:t>
            </a:r>
            <a:r>
              <a:rPr lang="ru-RU" sz="3600" b="1" dirty="0"/>
              <a:t>В. По диагонали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71600" y="1196752"/>
            <a:ext cx="504056" cy="432048"/>
          </a:xfrm>
          <a:prstGeom prst="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35896" y="1196752"/>
            <a:ext cx="576064" cy="504056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7020272" y="1268760"/>
            <a:ext cx="504056" cy="432048"/>
          </a:xfrm>
          <a:prstGeom prst="hear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131840" y="1988840"/>
            <a:ext cx="1512168" cy="45719"/>
          </a:xfrm>
          <a:prstGeom prst="mathMinus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8" name="Минус 7"/>
          <p:cNvSpPr/>
          <p:nvPr/>
        </p:nvSpPr>
        <p:spPr>
          <a:xfrm>
            <a:off x="395536" y="3789040"/>
            <a:ext cx="2160240" cy="144016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тный стан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59"/>
          <a:stretch>
            <a:fillRect/>
          </a:stretch>
        </p:blipFill>
        <p:spPr bwMode="auto">
          <a:xfrm>
            <a:off x="0" y="1412776"/>
            <a:ext cx="889248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692275" y="38608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835150" y="3716338"/>
            <a:ext cx="360363" cy="287337"/>
          </a:xfrm>
          <a:prstGeom prst="ellips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843213" y="3500438"/>
            <a:ext cx="360362" cy="288925"/>
          </a:xfrm>
          <a:prstGeom prst="ellips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708400" y="3357563"/>
            <a:ext cx="360363" cy="288925"/>
          </a:xfrm>
          <a:prstGeom prst="ellips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572000" y="3213100"/>
            <a:ext cx="360363" cy="288925"/>
          </a:xfrm>
          <a:prstGeom prst="ellips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580063" y="3068638"/>
            <a:ext cx="360362" cy="288925"/>
          </a:xfrm>
          <a:prstGeom prst="ellips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6443663" y="2924175"/>
            <a:ext cx="360362" cy="288925"/>
          </a:xfrm>
          <a:prstGeom prst="ellips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7524750" y="2781300"/>
            <a:ext cx="360363" cy="288925"/>
          </a:xfrm>
          <a:prstGeom prst="ellips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063"/>
            <a:ext cx="37084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356100" y="4868863"/>
            <a:ext cx="4787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CC"/>
                </a:solidFill>
              </a:rPr>
              <a:t>Ровно семь цветов у радуги,</a:t>
            </a:r>
          </a:p>
          <a:p>
            <a:r>
              <a:rPr lang="ru-RU" sz="2400" b="1" dirty="0">
                <a:solidFill>
                  <a:srgbClr val="0066CC"/>
                </a:solidFill>
              </a:rPr>
              <a:t>А у музыки -  семь нот.</a:t>
            </a:r>
          </a:p>
          <a:p>
            <a:r>
              <a:rPr lang="ru-RU" sz="2400" b="1" dirty="0">
                <a:solidFill>
                  <a:srgbClr val="0066CC"/>
                </a:solidFill>
              </a:rPr>
              <a:t>На земле для нашей радости</a:t>
            </a:r>
          </a:p>
          <a:p>
            <a:r>
              <a:rPr lang="ru-RU" sz="2400" b="1" dirty="0">
                <a:solidFill>
                  <a:srgbClr val="0066CC"/>
                </a:solidFill>
              </a:rPr>
              <a:t>Вечно музыка живет.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40770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ДО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393305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РЕ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37890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37077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ФА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0072" y="35730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СОЛЬ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2200" y="34917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ЛЯ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0312" y="342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СИ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9572" y="692696"/>
            <a:ext cx="4716724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ЗВУКОРЯД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1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301" grpId="0"/>
      <p:bldP spid="15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421</Words>
  <Application>Microsoft Office PowerPoint</Application>
  <PresentationFormat>Экран (4:3)</PresentationFormat>
  <Paragraphs>112</Paragraphs>
  <Slides>33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Графическое изображение нот на нотном стане</vt:lpstr>
      <vt:lpstr>ТЕСТ. </vt:lpstr>
      <vt:lpstr>Слайд 3</vt:lpstr>
      <vt:lpstr>Слайд 4</vt:lpstr>
      <vt:lpstr>ТЕСТ. </vt:lpstr>
      <vt:lpstr>Слайд 6</vt:lpstr>
      <vt:lpstr>Слайд 7</vt:lpstr>
      <vt:lpstr>Слайд 8</vt:lpstr>
      <vt:lpstr>ИГРА</vt:lpstr>
      <vt:lpstr>Слайд 10</vt:lpstr>
      <vt:lpstr>«Звуки музыки» Р.Рождерс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Спасибо за внимание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Графическое изображение нот на нотном стане</dc:title>
  <dc:creator>User</dc:creator>
  <cp:lastModifiedBy>User</cp:lastModifiedBy>
  <cp:revision>11</cp:revision>
  <dcterms:created xsi:type="dcterms:W3CDTF">2014-10-13T20:55:25Z</dcterms:created>
  <dcterms:modified xsi:type="dcterms:W3CDTF">2014-10-13T22:30:49Z</dcterms:modified>
</cp:coreProperties>
</file>