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14" autoAdjust="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да3"/>
          <p:cNvSpPr/>
          <p:nvPr/>
        </p:nvSpPr>
        <p:spPr>
          <a:xfrm>
            <a:off x="1914" y="5243130"/>
            <a:ext cx="9141714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ебо"/>
          <p:cNvSpPr/>
          <p:nvPr/>
        </p:nvSpPr>
        <p:spPr>
          <a:xfrm>
            <a:off x="1914" y="0"/>
            <a:ext cx="9141714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Вода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74" r="9901"/>
          <a:stretch/>
        </p:blipFill>
        <p:spPr>
          <a:xfrm>
            <a:off x="-1069" y="5497898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Вода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18" r="6356"/>
          <a:stretch/>
        </p:blipFill>
        <p:spPr>
          <a:xfrm flipH="1">
            <a:off x="-1069" y="5221111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-1069" y="5961106"/>
            <a:ext cx="9141714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9404" y="1309047"/>
            <a:ext cx="7202092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9404" y="4038600"/>
            <a:ext cx="72009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236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EB63-C565-448A-AE23-754DA10F7E40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625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440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440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EB63-C565-448A-AE23-754DA10F7E40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865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EB63-C565-448A-AE23-754DA10F7E40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508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0360" y="1309047"/>
            <a:ext cx="7200939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0360" y="4038600"/>
            <a:ext cx="72009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B80A-BE93-4660-B17E-6504CECC903F}" type="datetime1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355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05840" y="1572768"/>
            <a:ext cx="3429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9160" y="1572768"/>
            <a:ext cx="3429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EB63-C565-448A-AE23-754DA10F7E40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937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05840" y="2365861"/>
            <a:ext cx="3429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09160" y="1572768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09160" y="2365861"/>
            <a:ext cx="3429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EB63-C565-448A-AE23-754DA10F7E40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237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EB63-C565-448A-AE23-754DA10F7E40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188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ебо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EB63-C565-448A-AE23-754DA10F7E40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226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310" y="685800"/>
            <a:ext cx="51435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EB63-C565-448A-AE23-754DA10F7E40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389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70310" y="685800"/>
            <a:ext cx="51435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EB63-C565-448A-AE23-754DA10F7E40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661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ru-RU" dirty="0"/>
          </a:p>
        </p:txBody>
      </p:sp>
      <p:sp>
        <p:nvSpPr>
          <p:cNvPr id="8" name="Вода3"/>
          <p:cNvSpPr/>
          <p:nvPr/>
        </p:nvSpPr>
        <p:spPr>
          <a:xfrm>
            <a:off x="1914" y="6064102"/>
            <a:ext cx="9141714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Вода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74" r="9901"/>
          <a:stretch/>
        </p:blipFill>
        <p:spPr>
          <a:xfrm>
            <a:off x="-1069" y="6256182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Вода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18" r="6356"/>
          <a:stretch/>
        </p:blipFill>
        <p:spPr>
          <a:xfrm flipH="1">
            <a:off x="-1069" y="5979395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713232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D65EEB63-C565-448A-AE23-754DA10F7E40}" type="datetimeFigureOut">
              <a:rPr lang="ru-RU" smtClean="0"/>
              <a:pPr/>
              <a:t>25.03.2014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840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pos="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E%D0%BD%D0%B5%D1%86%D0%BA%D0%B0%D1%8F_%D0%BE%D0%B1%D0%BB%D0%B0%D1%81%D1%82%D1%8C" TargetMode="External"/><Relationship Id="rId2" Type="http://schemas.openxmlformats.org/officeDocument/2006/relationships/hyperlink" Target="http://ru.wikipedia.org/wiki/%D0%9A%D1%80%D0%B0%D1%81%D0%BD%D0%BE%D0%B0%D1%80%D0%BC%D0%B5%D0%B9%D1%81%D0%BA%D0%B8%D0%B9_%D1%80%D0%B0%D0%B9%D0%BE%D0%BD_(%D0%94%D0%BE%D0%BD%D0%B5%D1%86%D0%BA%D0%B0%D1%8F_%D0%BE%D0%B1%D0%BB%D0%B0%D1%81%D1%82%D1%8C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8%D0%B5%D1%80%D0%B5%D0%BC%D0%B5%D1%82%D0%B5%D0%B2%D1%8B" TargetMode="External"/><Relationship Id="rId5" Type="http://schemas.openxmlformats.org/officeDocument/2006/relationships/hyperlink" Target="http://ru.wikipedia.org/wiki/%D0%90%D0%B3%D1%80%D0%BE%D0%BD%D0%BE%D0%BC" TargetMode="External"/><Relationship Id="rId4" Type="http://schemas.openxmlformats.org/officeDocument/2006/relationships/hyperlink" Target="http://ru.wikipedia.org/wiki/%D0%A3%D0%BA%D1%80%D0%B0%D0%B8%D0%BD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ru.wikipedia.org/wiki/%D0%9F%D0%B5%D1%82%D0%B5%D1%80%D0%B1%D1%83%D1%80%D0%B3%D1%81%D0%BA%D0%B0%D1%8F_%D0%BA%D0%BE%D0%BD%D1%81%D0%B5%D1%80%D0%B2%D0%B0%D1%82%D0%BE%D1%80%D0%B8%D1%8F" TargetMode="External"/><Relationship Id="rId7" Type="http://schemas.openxmlformats.org/officeDocument/2006/relationships/hyperlink" Target="http://ru.wikipedia.org/wiki/1917_%D0%B3%D0%BE%D0%B4" TargetMode="External"/><Relationship Id="rId2" Type="http://schemas.openxmlformats.org/officeDocument/2006/relationships/hyperlink" Target="http://ru.wikipedia.org/wiki/1904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14_%D0%B3%D0%BE%D0%B4" TargetMode="External"/><Relationship Id="rId5" Type="http://schemas.openxmlformats.org/officeDocument/2006/relationships/hyperlink" Target="http://ru.wikipedia.org/wiki/1909_%D0%B3%D0%BE%D0%B4" TargetMode="External"/><Relationship Id="rId4" Type="http://schemas.openxmlformats.org/officeDocument/2006/relationships/hyperlink" Target="http://ru.wikipedia.org/wiki/%D0%9C%D1%8F%D1%81%D0%BA%D0%BE%D0%B2%D1%81%D0%BA%D0%B8%D0%B9_%D0%9D%D0%B8%D0%BA%D0%BE%D0%BB%D0%B0%D0%B9_%D0%AF%D0%BA%D0%BE%D0%B2%D0%BB%D0%B5%D0%B2%D0%B8%D1%8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0%D1%80%D0%BC%D0%BE%D0%BD%D0%B8%D1%8F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ru.wikipedia.org/wiki/1908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ru.wikipedia.org/wiki/%D0%9D%D0%BE%D0%B2%D0%B0%D1%8F_%D0%B2%D0%B5%D0%BD%D1%81%D0%BA%D0%B0%D1%8F_%D1%88%D0%BA%D0%BE%D0%BB%D0%B0" TargetMode="External"/><Relationship Id="rId4" Type="http://schemas.openxmlformats.org/officeDocument/2006/relationships/hyperlink" Target="http://ru.wikipedia.org/wiki/%D0%A2%D0%BE%D0%BD%D0%B0%D0%BB%D1%8C%D0%BD%D0%BE%D1%81%D1%82%D1%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93%D0%BB%D0%B0%D0%B7%D1%83%D0%BD%D0%BE%D0%B2,_%D0%90%D0%BB%D0%B5%D0%BA%D1%81%D0%B0%D0%BD%D0%B4%D1%80_%D0%9A%D0%BE%D0%BD%D1%81%D1%82%D0%B0%D0%BD%D1%82%D0%B8%D0%BD%D0%BE%D0%B2%D0%B8%D1%8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E%D0%BA%D0%B8%D0%BE" TargetMode="External"/><Relationship Id="rId2" Type="http://schemas.openxmlformats.org/officeDocument/2006/relationships/hyperlink" Target="http://ru.wikipedia.org/wiki/1918_%D0%B3%D0%BE%D0%B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E%D1%81%D0%BA%D0%BE%D0%B2%D1%81%D0%BA%D0%B0%D1%8F_%D0%B3%D0%BE%D1%81%D1%83%D0%B4%D0%B0%D1%80%D1%81%D1%82%D0%B2%D0%B5%D0%BD%D0%BD%D0%B0%D1%8F_%D0%BA%D0%BE%D0%BD%D1%81%D0%B5%D1%80%D0%B2%D0%B0%D1%82%D0%BE%D1%80%D0%B8%D1%8F_%D0%B8%D0%BC%D0%B5%D0%BD%D0%B8_%D0%9F._%D0%98._%D0%A7%D0%B0%D0%B9%D0%BA%D0%BE%D0%B2%D1%81%D0%BA%D0%BE%D0%B3%D0%BE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ru.wikipedia.org/wiki/1933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48_%D0%B3%D0%BE%D0%B4" TargetMode="External"/><Relationship Id="rId5" Type="http://schemas.openxmlformats.org/officeDocument/2006/relationships/hyperlink" Target="http://ru.wikipedia.org/wiki/15_%D1%8F%D0%BD%D0%B2%D0%B0%D1%80%D1%8F" TargetMode="External"/><Relationship Id="rId4" Type="http://schemas.openxmlformats.org/officeDocument/2006/relationships/hyperlink" Target="http://ru.wikipedia.org/wiki/1941_%D0%B3%D0%BE%D0%B4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E%D1%81%D0%BA%D0%B2%D0%B0" TargetMode="External"/><Relationship Id="rId13" Type="http://schemas.openxmlformats.org/officeDocument/2006/relationships/hyperlink" Target="http://ru.wikipedia.org/wiki/%D0%9F%D1%80%D0%BE%D0%BA%D0%BE%D1%84%D1%8C%D0%B5%D0%B2,_%D0%A1%D0%B5%D1%80%D0%B3%D0%B5%D0%B9_%D0%A1%D0%B5%D1%80%D0%B3%D0%B5%D0%B5%D0%B2%D0%B8%D1%87#cite_note-9" TargetMode="External"/><Relationship Id="rId3" Type="http://schemas.openxmlformats.org/officeDocument/2006/relationships/hyperlink" Target="http://ru.wikipedia.org/wiki/%D0%98%D0%B2%D0%B0%D0%BD_%D0%93%D1%80%D0%BE%D0%B7%D0%BD%D1%8B%D0%B9_(%D1%84%D0%B8%D0%BB%D1%8C%D0%BC)" TargetMode="External"/><Relationship Id="rId7" Type="http://schemas.openxmlformats.org/officeDocument/2006/relationships/hyperlink" Target="http://ru.wikipedia.org/w/index.php?title=%D0%9D%D0%B0_%D1%81%D1%82%D1%80%D0%B0%D0%B6%D0%B5_%D0%BC%D0%B8%D1%80%D0%B0&amp;action=edit&amp;redlink=1" TargetMode="External"/><Relationship Id="rId12" Type="http://schemas.openxmlformats.org/officeDocument/2006/relationships/hyperlink" Target="http://ru.wikipedia.org/wiki/%D0%A1%D0%BC%D0%B5%D1%80%D1%82%D1%8C_%D0%A1%D1%82%D0%B0%D0%BB%D0%B8%D0%BD%D0%B0" TargetMode="External"/><Relationship Id="rId2" Type="http://schemas.openxmlformats.org/officeDocument/2006/relationships/hyperlink" Target="http://ru.wikipedia.org/wiki/%D0%90%D0%BB%D0%B5%D0%BA%D1%81%D0%B0%D0%BD%D0%B4%D1%80_%D0%9D%D0%B5%D0%B2%D1%81%D0%BA%D0%B8%D0%B9_(%D1%84%D0%B8%D0%BB%D1%8C%D0%BC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49_%D0%B3%D0%BE%D0%B4" TargetMode="External"/><Relationship Id="rId11" Type="http://schemas.openxmlformats.org/officeDocument/2006/relationships/hyperlink" Target="http://ru.wikipedia.org/wiki/1953_%D0%B3%D0%BE%D0%B4" TargetMode="External"/><Relationship Id="rId5" Type="http://schemas.openxmlformats.org/officeDocument/2006/relationships/hyperlink" Target="http://ru.wikipedia.org/wiki/%D0%A4%D0%BE%D1%80%D0%BC%D0%B0%D0%BB%D0%B8%D0%B7%D0%BC_(%D0%B8%D1%81%D0%BA%D1%83%D1%81%D1%81%D1%82%D0%B2%D0%BE)" TargetMode="External"/><Relationship Id="rId10" Type="http://schemas.openxmlformats.org/officeDocument/2006/relationships/hyperlink" Target="http://ru.wikipedia.org/wiki/5_%D0%BC%D0%B0%D1%80%D1%82%D0%B0" TargetMode="External"/><Relationship Id="rId4" Type="http://schemas.openxmlformats.org/officeDocument/2006/relationships/hyperlink" Target="http://ru.wikipedia.org/wiki/1948_%D0%B3%D0%BE%D0%B4" TargetMode="External"/><Relationship Id="rId9" Type="http://schemas.openxmlformats.org/officeDocument/2006/relationships/hyperlink" Target="http://ru.wikipedia.org/wiki/%D0%9A%D0%B0%D0%BC%D0%B5%D1%80%D0%B3%D0%B5%D1%80%D1%81%D0%BA%D0%B8%D0%B9_%D0%BF%D0%B5%D1%80%D0%B5%D1%83%D0%BB%D0%BE%D0%B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9D%D0%BE%D0%B2%D0%BE%D0%B4%D0%B5%D0%B2%D0%B8%D1%87%D1%8C%D0%B5_%D0%BA%D0%BB%D0%B0%D0%B4%D0%B1%D0%B8%D1%89%D0%B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9404" y="142853"/>
            <a:ext cx="7202092" cy="1857387"/>
          </a:xfrm>
        </p:spPr>
        <p:txBody>
          <a:bodyPr/>
          <a:lstStyle/>
          <a:p>
            <a:r>
              <a:rPr lang="ru-RU" dirty="0" smtClean="0"/>
              <a:t>Сергей Сергеевич</a:t>
            </a:r>
            <a:br>
              <a:rPr lang="ru-RU" dirty="0" smtClean="0"/>
            </a:br>
            <a:r>
              <a:rPr lang="ru-RU" dirty="0" smtClean="0"/>
              <a:t>Прокофьев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9404" y="2000240"/>
            <a:ext cx="7200900" cy="642942"/>
          </a:xfrm>
        </p:spPr>
        <p:txBody>
          <a:bodyPr/>
          <a:lstStyle/>
          <a:p>
            <a:r>
              <a:rPr lang="ru-RU" dirty="0" smtClean="0"/>
              <a:t>11 апреля 1891 – 5 марта 1953</a:t>
            </a:r>
          </a:p>
          <a:p>
            <a:r>
              <a:rPr lang="ru-RU" dirty="0" smtClean="0"/>
              <a:t>(61 год)</a:t>
            </a:r>
            <a:endParaRPr lang="ru-RU" dirty="0"/>
          </a:p>
        </p:txBody>
      </p:sp>
      <p:pic>
        <p:nvPicPr>
          <p:cNvPr id="13314" name="Picture 2" descr="http://www.chaskor.ru/posts_images/392_300_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643182"/>
            <a:ext cx="4714908" cy="3608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B0F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2768"/>
            <a:ext cx="7209498" cy="4356562"/>
          </a:xfrm>
        </p:spPr>
        <p:txBody>
          <a:bodyPr>
            <a:normAutofit/>
          </a:bodyPr>
          <a:lstStyle/>
          <a:p>
            <a:r>
              <a:rPr lang="ru-RU" dirty="0" smtClean="0"/>
              <a:t>Сергей Прокофьев родился в селе Сонцовка (ныне село Красное </a:t>
            </a:r>
            <a:r>
              <a:rPr lang="ru-RU" dirty="0" smtClean="0">
                <a:hlinkClick r:id="rId2" tooltip="Красноармейский район (Донецкая область)"/>
              </a:rPr>
              <a:t>Красноармейского района</a:t>
            </a:r>
            <a:r>
              <a:rPr lang="ru-RU" dirty="0" smtClean="0"/>
              <a:t> </a:t>
            </a:r>
            <a:r>
              <a:rPr lang="ru-RU" dirty="0" smtClean="0">
                <a:hlinkClick r:id="rId3" tooltip="Донецкая область"/>
              </a:rPr>
              <a:t>Донецкой области</a:t>
            </a:r>
            <a:r>
              <a:rPr lang="ru-RU" dirty="0" smtClean="0"/>
              <a:t> </a:t>
            </a:r>
            <a:r>
              <a:rPr lang="ru-RU" dirty="0" smtClean="0">
                <a:hlinkClick r:id="rId4" tooltip="Украина"/>
              </a:rPr>
              <a:t>Украины</a:t>
            </a:r>
            <a:r>
              <a:rPr lang="ru-RU" dirty="0" smtClean="0"/>
              <a:t>) в семье учёного-</a:t>
            </a:r>
            <a:r>
              <a:rPr lang="ru-RU" dirty="0" smtClean="0">
                <a:hlinkClick r:id="rId5" tooltip="Агроном"/>
              </a:rPr>
              <a:t>агронома</a:t>
            </a:r>
            <a:r>
              <a:rPr lang="ru-RU" dirty="0" smtClean="0"/>
              <a:t> Сергея Алексеевича Прокофьева. Воспитание сына взяла на себя мать Мария, которая была хорошей пианисткой. Она происходила из крепостных </a:t>
            </a:r>
            <a:r>
              <a:rPr lang="ru-RU" dirty="0" smtClean="0">
                <a:hlinkClick r:id="rId6" tooltip="Шереметевы"/>
              </a:rPr>
              <a:t>Шереметевых</a:t>
            </a:r>
            <a:r>
              <a:rPr lang="ru-RU" dirty="0" smtClean="0"/>
              <a:t>, где с самого раннего детства учили, причём на самом высоком уровне, театральным искусствам и музыке. Мальчик начал заниматься музыкой с 5 лет и уже тогда проявлял интерес к сочинительству. Мать записывала сочинённые им пьесы: рондо, вальсы, песенки, «Индийский галоп». В возрасте 9—10 лет мальчик-композитор написал 2 оперы: «Великан» и «На пустынных островах». В 1902—1903 годах брал частные уроки теории.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 </a:t>
            </a:r>
            <a:r>
              <a:rPr lang="ru-RU" dirty="0">
                <a:hlinkClick r:id="rId2" tooltip="1904 год"/>
              </a:rPr>
              <a:t>1904 года</a:t>
            </a:r>
            <a:r>
              <a:rPr lang="ru-RU" dirty="0"/>
              <a:t> учился в </a:t>
            </a:r>
            <a:r>
              <a:rPr lang="ru-RU" dirty="0">
                <a:hlinkClick r:id="rId3" tooltip="Петербургская консерватория"/>
              </a:rPr>
              <a:t>Петербургской </a:t>
            </a:r>
            <a:r>
              <a:rPr lang="ru-RU" dirty="0" smtClean="0">
                <a:hlinkClick r:id="rId3" tooltip="Петербургская консерватория"/>
              </a:rPr>
              <a:t>консерватории</a:t>
            </a:r>
            <a:r>
              <a:rPr lang="ru-RU" dirty="0" smtClean="0"/>
              <a:t>. В </a:t>
            </a:r>
            <a:r>
              <a:rPr lang="ru-RU" dirty="0"/>
              <a:t>годы учёбы в консерватории завязал дружеские отношения </a:t>
            </a:r>
            <a:r>
              <a:rPr lang="ru-RU" dirty="0" smtClean="0"/>
              <a:t>с композитором</a:t>
            </a:r>
            <a:r>
              <a:rPr lang="ru-RU" dirty="0"/>
              <a:t> </a:t>
            </a:r>
            <a:r>
              <a:rPr lang="ru-RU" dirty="0">
                <a:hlinkClick r:id="rId4" tooltip="Мясковский Николай Яковлевич"/>
              </a:rPr>
              <a:t>Николаем Мясковским</a:t>
            </a:r>
            <a:r>
              <a:rPr lang="ru-RU" dirty="0"/>
              <a:t>. Окончил консерваторию: как композитор — в </a:t>
            </a:r>
            <a:r>
              <a:rPr lang="ru-RU" dirty="0">
                <a:hlinkClick r:id="rId5" tooltip="1909 год"/>
              </a:rPr>
              <a:t>1909 году</a:t>
            </a:r>
            <a:r>
              <a:rPr lang="ru-RU" dirty="0"/>
              <a:t>, как пианист — в </a:t>
            </a:r>
            <a:r>
              <a:rPr lang="ru-RU" dirty="0">
                <a:hlinkClick r:id="rId6" tooltip="1914 год"/>
              </a:rPr>
              <a:t>1914 году</a:t>
            </a:r>
            <a:r>
              <a:rPr lang="ru-RU" dirty="0"/>
              <a:t>. Ему присудили золотую медаль и премию им. А. Рубинштейна — рояль. По </a:t>
            </a:r>
            <a:r>
              <a:rPr lang="ru-RU" dirty="0">
                <a:hlinkClick r:id="rId7" tooltip="1917 год"/>
              </a:rPr>
              <a:t>1917 год</a:t>
            </a:r>
            <a:r>
              <a:rPr lang="ru-RU" dirty="0"/>
              <a:t> включительно продолжал занятия в консерватории по классу органа.</a:t>
            </a:r>
          </a:p>
        </p:txBody>
      </p:sp>
      <p:pic>
        <p:nvPicPr>
          <p:cNvPr id="16386" name="Picture 2" descr="http://www.olgasleeps.ru/100velikih/compositors/images/01_34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28" y="2285992"/>
            <a:ext cx="6286543" cy="4324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4714908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С </a:t>
            </a:r>
            <a:r>
              <a:rPr lang="ru-RU" dirty="0" smtClean="0">
                <a:hlinkClick r:id="rId2" tooltip="1908 год"/>
              </a:rPr>
              <a:t>1908 года</a:t>
            </a:r>
            <a:r>
              <a:rPr lang="ru-RU" dirty="0" smtClean="0"/>
              <a:t> выступал в качестве солиста, исполняя собственные произведения. Прокофьев вошёл в историю как новатор музыкального языка. Своеобразие Прокофьева наиболее заметно в области </a:t>
            </a:r>
            <a:r>
              <a:rPr lang="ru-RU" dirty="0" smtClean="0">
                <a:hlinkClick r:id="rId3" tooltip="Гармония"/>
              </a:rPr>
              <a:t>гармонии</a:t>
            </a:r>
            <a:r>
              <a:rPr lang="ru-RU" dirty="0" smtClean="0"/>
              <a:t>. Притом что Прокофьев остался приверженцем расширенной мажорно-минорной </a:t>
            </a:r>
            <a:r>
              <a:rPr lang="ru-RU" dirty="0" smtClean="0">
                <a:hlinkClick r:id="rId4" tooltip="Тональность"/>
              </a:rPr>
              <a:t>тональности</a:t>
            </a:r>
            <a:r>
              <a:rPr lang="ru-RU" dirty="0" smtClean="0"/>
              <a:t> и не разделил радикализма </a:t>
            </a:r>
            <a:r>
              <a:rPr lang="ru-RU" dirty="0" smtClean="0">
                <a:hlinkClick r:id="rId5" tooltip="Новая венская школа"/>
              </a:rPr>
              <a:t>нововенской школы</a:t>
            </a:r>
            <a:r>
              <a:rPr lang="ru-RU" dirty="0" smtClean="0"/>
              <a:t>, «прокофьевский» новаторский стиль гармонии безошибочно опознаётся на слух.</a:t>
            </a:r>
            <a:endParaRPr lang="ru-RU" dirty="0"/>
          </a:p>
        </p:txBody>
      </p:sp>
      <p:pic>
        <p:nvPicPr>
          <p:cNvPr id="15362" name="Picture 2" descr="http://propianino.ru/wp-content/uploads/2013/04/prokofiev120_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285728"/>
            <a:ext cx="3143272" cy="3000396"/>
          </a:xfrm>
          <a:prstGeom prst="rect">
            <a:avLst/>
          </a:prstGeom>
          <a:noFill/>
        </p:spPr>
      </p:pic>
      <p:pic>
        <p:nvPicPr>
          <p:cNvPr id="15364" name="Picture 4" descr="http://s48.radikal.ru/i120/1106/f0/c665edece4d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56" y="3500438"/>
            <a:ext cx="3214710" cy="3143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428604"/>
            <a:ext cx="3714776" cy="5643602"/>
          </a:xfrm>
        </p:spPr>
        <p:txBody>
          <a:bodyPr>
            <a:normAutofit/>
          </a:bodyPr>
          <a:lstStyle/>
          <a:p>
            <a:r>
              <a:rPr lang="ru-RU" dirty="0" smtClean="0"/>
              <a:t>Композитор добился новых сверхмощных звучаний, основанных на диссонирующих медных духовых и сложных полифонических узорах струнной группы. Новаторство Прокофьева не всегда находило понимание у публики. Так, во время премьеры Скифской сюиты зал наполовину опустел. Среди покинувших зал был известный композитор, директор Петербургской консерватории </a:t>
            </a:r>
            <a:r>
              <a:rPr lang="ru-RU" dirty="0" smtClean="0">
                <a:hlinkClick r:id="rId2" tooltip="Глазунов, Александр Константинович"/>
              </a:rPr>
              <a:t>А. К. Глазунов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http://artnow.ru/img/657000/657258.jpg"/>
          <p:cNvPicPr>
            <a:picLocks noChangeAspect="1" noChangeArrowheads="1"/>
          </p:cNvPicPr>
          <p:nvPr/>
        </p:nvPicPr>
        <p:blipFill>
          <a:blip r:embed="rId3"/>
          <a:srcRect l="33000" r="5999"/>
          <a:stretch>
            <a:fillRect/>
          </a:stretch>
        </p:blipFill>
        <p:spPr bwMode="auto">
          <a:xfrm>
            <a:off x="357158" y="285728"/>
            <a:ext cx="4357718" cy="55721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4429156" cy="535783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конце 1917 года Прокофьев задумался об отъезде из России. 7 мая </a:t>
            </a:r>
            <a:r>
              <a:rPr lang="ru-RU" dirty="0" smtClean="0">
                <a:hlinkClick r:id="rId2" tooltip="1918 год"/>
              </a:rPr>
              <a:t>1918 года</a:t>
            </a:r>
            <a:r>
              <a:rPr lang="ru-RU" dirty="0" smtClean="0"/>
              <a:t> Прокофьев выехал Сибирским экспрессом из Москвы и 1 июня прибыл в </a:t>
            </a:r>
            <a:r>
              <a:rPr lang="ru-RU" dirty="0" smtClean="0">
                <a:hlinkClick r:id="rId3" tooltip="Токио"/>
              </a:rPr>
              <a:t>Токио</a:t>
            </a:r>
            <a:r>
              <a:rPr lang="ru-RU" dirty="0" smtClean="0"/>
              <a:t>; два месяца добивался американской визы и 2 августа отплыл в США. Прокофьев выступал в Америке и Европе, в СССР. С начала 1930-х годов музыкальный стиль Прокофьева стал более умеренным, сочетая в себе модернизм, импрессионизм и поздний романтизм. Композитор уменьшил долю резких и мрачных звучаний в своих сочинениях. Музыка стала более светлой и мелодичной, сочетая в себе как новаторские, так и традиционные приёмы композиции.</a:t>
            </a:r>
          </a:p>
        </p:txBody>
      </p:sp>
      <p:pic>
        <p:nvPicPr>
          <p:cNvPr id="17410" name="Picture 2" descr="File:Sergei Prokofiev 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85728"/>
            <a:ext cx="3228975" cy="5705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214290"/>
            <a:ext cx="5143536" cy="57150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 </a:t>
            </a:r>
            <a:r>
              <a:rPr lang="ru-RU" dirty="0" smtClean="0">
                <a:hlinkClick r:id="rId2" tooltip="1933 год"/>
              </a:rPr>
              <a:t>1933 года</a:t>
            </a:r>
            <a:r>
              <a:rPr lang="ru-RU" dirty="0" smtClean="0"/>
              <a:t> был почётным профессором </a:t>
            </a:r>
            <a:r>
              <a:rPr lang="ru-RU" u="sng" dirty="0" smtClean="0">
                <a:hlinkClick r:id="rId3" tooltip="Московская государственная консерватория имени П. И. Чайковского"/>
              </a:rPr>
              <a:t>Московской Государственной Консерватории имени П. И. Чайковского</a:t>
            </a:r>
            <a:r>
              <a:rPr lang="ru-RU" dirty="0" smtClean="0"/>
              <a:t>. Во время Великой Отечественной войны Прокофьев много работал над балетом «Золушка», 5-ой симфонией, сонатами для фортепиано №№ 7, 8, 9, сонатой для флейты и фортепиано. Важнейшим сочинением военного периода стала грандиозная опера по роману Льва Толстого «Война и мир». С </a:t>
            </a:r>
            <a:r>
              <a:rPr lang="ru-RU" dirty="0" smtClean="0">
                <a:hlinkClick r:id="rId4" tooltip="1941 год"/>
              </a:rPr>
              <a:t>1941 года</a:t>
            </a:r>
            <a:r>
              <a:rPr lang="ru-RU" dirty="0" smtClean="0"/>
              <a:t> Сергей Прокофьев жил уже отдельно от семьи. Через несколько лет советское правительство объявило его брак недействительным, и без оформления развода </a:t>
            </a:r>
            <a:r>
              <a:rPr lang="ru-RU" dirty="0" smtClean="0">
                <a:hlinkClick r:id="rId5" tooltip="15 января"/>
              </a:rPr>
              <a:t>15 января</a:t>
            </a:r>
            <a:r>
              <a:rPr lang="ru-RU" dirty="0" smtClean="0">
                <a:hlinkClick r:id="rId6" tooltip="1948 год"/>
              </a:rPr>
              <a:t>1948 года</a:t>
            </a:r>
            <a:r>
              <a:rPr lang="ru-RU" dirty="0" smtClean="0"/>
              <a:t> композитор официально женился на Мире Абрамовне Мендельсон. В том же году его первая супруга была арестована и сослана. В 1956 году она была реабилитирована и освобождена, позднее выехала из СССР.</a:t>
            </a:r>
            <a:endParaRPr lang="ru-RU" dirty="0"/>
          </a:p>
        </p:txBody>
      </p:sp>
      <p:pic>
        <p:nvPicPr>
          <p:cNvPr id="19458" name="Picture 2" descr="http://100oper.ru/wp-content/uploads/2012/09/prokofiev.jpg"/>
          <p:cNvPicPr>
            <a:picLocks noChangeAspect="1" noChangeArrowheads="1"/>
          </p:cNvPicPr>
          <p:nvPr/>
        </p:nvPicPr>
        <p:blipFill>
          <a:blip r:embed="rId7"/>
          <a:srcRect l="8621" r="20690"/>
          <a:stretch>
            <a:fillRect/>
          </a:stretch>
        </p:blipFill>
        <p:spPr bwMode="auto">
          <a:xfrm>
            <a:off x="500034" y="357166"/>
            <a:ext cx="2928958" cy="54328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143932" cy="61436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Прокофьев написал музыку к фильмам «</a:t>
            </a:r>
            <a:r>
              <a:rPr lang="ru-RU" dirty="0" smtClean="0">
                <a:hlinkClick r:id="rId2" tooltip="Александр Невский (фильм)"/>
              </a:rPr>
              <a:t>Александр Невский</a:t>
            </a:r>
            <a:r>
              <a:rPr lang="ru-RU" dirty="0" smtClean="0"/>
              <a:t>» и «</a:t>
            </a:r>
            <a:r>
              <a:rPr lang="ru-RU" dirty="0" smtClean="0">
                <a:hlinkClick r:id="rId3" tooltip="Иван Грозный (фильм)"/>
              </a:rPr>
              <a:t>Иван Грозный</a:t>
            </a:r>
            <a:r>
              <a:rPr lang="ru-RU" dirty="0" smtClean="0"/>
              <a:t>, свидетельствующую о его исключительно высоком композиционном мастерстве и умении писать в разных академических стилях. В </a:t>
            </a:r>
            <a:r>
              <a:rPr lang="ru-RU" dirty="0" smtClean="0">
                <a:hlinkClick r:id="rId4" tooltip="1948 год"/>
              </a:rPr>
              <a:t>1948 году</a:t>
            </a:r>
            <a:r>
              <a:rPr lang="ru-RU" dirty="0" smtClean="0"/>
              <a:t> Прокофьев подвергся разгромной критике за </a:t>
            </a:r>
            <a:r>
              <a:rPr lang="ru-RU" dirty="0" smtClean="0">
                <a:hlinkClick r:id="rId5" tooltip="Формализм (искусство)"/>
              </a:rPr>
              <a:t>формализм</a:t>
            </a:r>
            <a:r>
              <a:rPr lang="ru-RU" dirty="0" smtClean="0"/>
              <a:t>. Его 6-я симфония и опера «Повесть о настоящем человеке» подверглись резкой критике, как не соответствующие концепции социалистического реализма. Если 6-я симфония со временем получила признание Прокофьевского шедевра, то «Повесть о настоящем человеке», опера нестандартная и экспериментальная, остается недооцененной; полная версия оперы не ставилась на сцене и не записывалась. С </a:t>
            </a:r>
            <a:r>
              <a:rPr lang="ru-RU" dirty="0" smtClean="0">
                <a:hlinkClick r:id="rId6" tooltip="1949 год"/>
              </a:rPr>
              <a:t>1949 года</a:t>
            </a:r>
            <a:r>
              <a:rPr lang="ru-RU" dirty="0" smtClean="0"/>
              <a:t> Сергей Сергеевич почти не выезжал с дачи, но даже при строжайшем медицинском режиме писал сонату для виолончели и фортепиано, балет «Сказ о каменном цветке», симфонию-концерт для виолончели с оркестром, ораторию «</a:t>
            </a:r>
            <a:r>
              <a:rPr lang="ru-RU" dirty="0" smtClean="0">
                <a:hlinkClick r:id="rId7" tooltip="На страже мира (страница отсутствует)"/>
              </a:rPr>
              <a:t>На страже мира</a:t>
            </a:r>
            <a:r>
              <a:rPr lang="ru-RU" dirty="0" smtClean="0"/>
              <a:t>» и многое другое. Последним сочинением, которое довелось композитору услышать в концертном зале, стала Седьмая симфония (1952). Сергей Сергеевич скончался в </a:t>
            </a:r>
            <a:r>
              <a:rPr lang="ru-RU" dirty="0" smtClean="0">
                <a:hlinkClick r:id="rId8" tooltip="Москва"/>
              </a:rPr>
              <a:t>Москве</a:t>
            </a:r>
            <a:r>
              <a:rPr lang="ru-RU" dirty="0" smtClean="0"/>
              <a:t> в коммунальной квартире в </a:t>
            </a:r>
            <a:r>
              <a:rPr lang="ru-RU" dirty="0" smtClean="0">
                <a:hlinkClick r:id="rId9" tooltip="Камергерский переулок"/>
              </a:rPr>
              <a:t>Камергерском переулке</a:t>
            </a:r>
            <a:r>
              <a:rPr lang="ru-RU" dirty="0" smtClean="0"/>
              <a:t> от гипертонического криза </a:t>
            </a:r>
            <a:r>
              <a:rPr lang="ru-RU" dirty="0" smtClean="0">
                <a:hlinkClick r:id="rId10" tooltip="5 марта"/>
              </a:rPr>
              <a:t>5 марта</a:t>
            </a:r>
            <a:r>
              <a:rPr lang="ru-RU" dirty="0" smtClean="0"/>
              <a:t> </a:t>
            </a:r>
            <a:r>
              <a:rPr lang="ru-RU" dirty="0" smtClean="0">
                <a:hlinkClick r:id="rId11" tooltip="1953 год"/>
              </a:rPr>
              <a:t>1953 года</a:t>
            </a:r>
            <a:r>
              <a:rPr lang="ru-RU" dirty="0" smtClean="0"/>
              <a:t>. Так как он умер в день </a:t>
            </a:r>
            <a:r>
              <a:rPr lang="ru-RU" dirty="0" smtClean="0">
                <a:hlinkClick r:id="rId12" tooltip="Смерть Сталина"/>
              </a:rPr>
              <a:t>смерти Сталина</a:t>
            </a:r>
            <a:r>
              <a:rPr lang="ru-RU" dirty="0" smtClean="0"/>
              <a:t>, его кончина осталась почти незамеченной, а близкие и коллеги композитора столкнулись в организации похорон с большими трудностями</a:t>
            </a:r>
            <a:r>
              <a:rPr lang="ru-RU" baseline="30000" dirty="0" smtClean="0">
                <a:hlinkClick r:id="rId13"/>
              </a:rPr>
              <a:t>[9]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3571900" cy="3929090"/>
          </a:xfrm>
        </p:spPr>
        <p:txBody>
          <a:bodyPr/>
          <a:lstStyle/>
          <a:p>
            <a:r>
              <a:rPr lang="ru-RU" dirty="0" smtClean="0"/>
              <a:t>С. С. Прокофьев похоронен в Москве на </a:t>
            </a:r>
            <a:r>
              <a:rPr lang="ru-RU" dirty="0" smtClean="0">
                <a:hlinkClick r:id="rId2" tooltip="Новодевичье кладбище"/>
              </a:rPr>
              <a:t>Новодевичьем кладбище</a:t>
            </a:r>
            <a:r>
              <a:rPr lang="ru-RU" dirty="0" smtClean="0"/>
              <a:t> (участок № 3). В память о композиторе на доме в Камергерском переулке установлена мемориальная доска </a:t>
            </a:r>
            <a:endParaRPr lang="ru-RU" dirty="0"/>
          </a:p>
        </p:txBody>
      </p:sp>
      <p:pic>
        <p:nvPicPr>
          <p:cNvPr id="21506" name="Picture 2" descr="File:Novodevicij Cemetery Sergei Prokofie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290"/>
            <a:ext cx="4286250" cy="5715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1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569</TotalTime>
  <Words>122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Сергей Сергеевич Прокофьев</vt:lpstr>
      <vt:lpstr>Биография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Сергеевич Прокофьев</dc:title>
  <dc:creator>Натали</dc:creator>
  <cp:lastModifiedBy>Натали</cp:lastModifiedBy>
  <cp:revision>58</cp:revision>
  <dcterms:created xsi:type="dcterms:W3CDTF">2014-03-23T11:34:52Z</dcterms:created>
  <dcterms:modified xsi:type="dcterms:W3CDTF">2014-03-25T08:17:55Z</dcterms:modified>
</cp:coreProperties>
</file>