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215370" cy="1470025"/>
          </a:xfrm>
        </p:spPr>
        <p:txBody>
          <a:bodyPr>
            <a:noAutofit/>
          </a:bodyPr>
          <a:lstStyle/>
          <a:p>
            <a:r>
              <a:rPr lang="ru-RU" b="1" i="1" dirty="0" smtClean="0">
                <a:ln w="28575">
                  <a:solidFill>
                    <a:srgbClr val="FFC000"/>
                  </a:solidFill>
                </a:ln>
                <a:solidFill>
                  <a:srgbClr val="FF0000"/>
                </a:solidFill>
              </a:rPr>
              <a:t>«ПРАВИЛЬНОЕ ПИТАНИЕ – ПУТЬ К ЗДОРОВЬЮ ЧЕЛОВЕКА»</a:t>
            </a:r>
            <a:endParaRPr lang="ru-RU" dirty="0">
              <a:ln w="28575">
                <a:solidFill>
                  <a:srgbClr val="FFC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ИГРА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 для учащихся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5-х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классов 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5857892"/>
            <a:ext cx="38284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Североуральск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СОШ№11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Варенникова Галина Владимировна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920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ОБЖ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КОНКУРС «ВИТАМИНКА»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1214422"/>
            <a:ext cx="685804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сенокос горька,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в мороз сладка.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за ягода такая?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lang="ru-RU" sz="2800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Круглый-круглый, сладкий-сладкий,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полосатой кожей гладкой.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разрежешь – посмотри: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Красный 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красный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он внутри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5038407125_1bb0429ec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032" y="1142984"/>
            <a:ext cx="2928958" cy="2143140"/>
          </a:xfrm>
          <a:prstGeom prst="rect">
            <a:avLst/>
          </a:prstGeom>
        </p:spPr>
      </p:pic>
      <p:pic>
        <p:nvPicPr>
          <p:cNvPr id="8" name="Рисунок 7" descr="1350727_a19a92d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429132"/>
            <a:ext cx="2788633" cy="2110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35743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Georgia" pitchFamily="18" charset="0"/>
              </a:rPr>
              <a:t>МОЛОДЦЫ!</a:t>
            </a:r>
            <a:endParaRPr lang="ru-RU" sz="5400" b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6578" y="3786190"/>
            <a:ext cx="14287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  <a:endParaRPr lang="ru-RU" sz="115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28604"/>
            <a:ext cx="142876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FFC000"/>
                </a:solidFill>
                <a:sym typeface="Wingdings" pitchFamily="2" charset="2"/>
              </a:rPr>
              <a:t></a:t>
            </a:r>
            <a:endParaRPr lang="ru-RU" sz="115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642918"/>
            <a:ext cx="792961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ИГРЫ: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Закрепить знания учащихся о полноценном питании как важном факторе нормального роста и развития школьника, его здоровья.</a:t>
            </a: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Стимулирование познавательной активности </a:t>
            </a:r>
            <a:r>
              <a:rPr kumimoji="0" lang="ru-RU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конкурсностью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соревновательным характером игры.</a:t>
            </a:r>
            <a:endParaRPr kumimoji="0" 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Активизация мыслительной деятельности учащихся.</a:t>
            </a:r>
            <a:endParaRPr kumimoji="0" 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     Совершенствование навыков, необходимых для повышения  творческой активности.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КОНКУРС «ЗНАТОКИ»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Люди, предпочитающие растительную пищу (12).               </a:t>
            </a:r>
          </a:p>
          <a:p>
            <a:pPr lvl="0"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/>
              </a:rPr>
              <a:t>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вегетарианцы</a:t>
            </a:r>
            <a:endParaRPr lang="ru-RU" sz="24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Пищевая ценность продуктов питания (12).</a:t>
            </a:r>
          </a:p>
          <a:p>
            <a:pPr>
              <a:buNone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калорийность</a:t>
            </a:r>
          </a:p>
          <a:p>
            <a:pPr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Утренний прием пищи (7)</a:t>
            </a:r>
          </a:p>
          <a:p>
            <a:pPr>
              <a:buNone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завтрак</a:t>
            </a:r>
          </a:p>
          <a:p>
            <a:pPr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Помещение в школе, предназначенное для приема пищи (8).       </a:t>
            </a:r>
          </a:p>
          <a:p>
            <a:pPr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                          столовая</a:t>
            </a:r>
            <a:endParaRPr lang="ru-RU" sz="24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КОНКУРС «ЗНАТОКИ»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Она должна быть разнообразной и полезной (4).</a:t>
            </a:r>
            <a:r>
              <a:rPr lang="ru-RU" sz="2400" dirty="0" smtClean="0">
                <a:latin typeface="Times New Roman"/>
                <a:ea typeface="Times New Roman"/>
              </a:rPr>
              <a:t>                                                        </a:t>
            </a:r>
          </a:p>
          <a:p>
            <a:pPr>
              <a:buNone/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      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пища</a:t>
            </a:r>
            <a:endParaRPr lang="ru-RU" sz="24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Одна из основных потребностей организма (7).</a:t>
            </a:r>
          </a:p>
          <a:p>
            <a:pPr>
              <a:buNone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питание</a:t>
            </a:r>
          </a:p>
          <a:p>
            <a:pPr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Избыточная масса тела (8).     </a:t>
            </a:r>
          </a:p>
          <a:p>
            <a:pPr>
              <a:buNone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ожирение</a:t>
            </a:r>
          </a:p>
          <a:p>
            <a:pPr lvl="0">
              <a:buNone/>
              <a:tabLst>
                <a:tab pos="457200" algn="l"/>
              </a:tabLst>
            </a:pPr>
            <a:endParaRPr lang="ru-RU" sz="2400" dirty="0" smtClean="0">
              <a:latin typeface="Times New Roman"/>
              <a:ea typeface="Times New Roman"/>
            </a:endParaRPr>
          </a:p>
          <a:p>
            <a:pPr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Привычка, приводящая к ожирению (10).</a:t>
            </a:r>
            <a:endParaRPr lang="ru-RU" sz="2400" dirty="0" smtClean="0"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dirty="0" smtClean="0">
                <a:latin typeface="Times New Roman"/>
                <a:ea typeface="Times New Roman"/>
              </a:rPr>
              <a:t>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переедание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КОНКУРС «ЗНАТОКИ»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Он приходит во время еды (7).</a:t>
            </a:r>
            <a:r>
              <a:rPr lang="ru-RU" sz="2400" dirty="0" smtClean="0">
                <a:latin typeface="Times New Roman"/>
                <a:ea typeface="Times New Roman"/>
              </a:rPr>
              <a:t>     </a:t>
            </a:r>
          </a:p>
          <a:p>
            <a:pPr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аппетит</a:t>
            </a:r>
            <a:endParaRPr lang="ru-RU" sz="24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228600">
              <a:buNone/>
            </a:pPr>
            <a:r>
              <a:rPr lang="ru-RU" dirty="0" smtClean="0">
                <a:latin typeface="Times New Roman"/>
                <a:ea typeface="Times New Roman"/>
              </a:rPr>
              <a:t>2. Составляется с учетом возрастных потребностей человека (6).           </a:t>
            </a:r>
          </a:p>
          <a:p>
            <a:pPr marL="22860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                                   рацион</a:t>
            </a:r>
            <a:endParaRPr lang="ru-RU" sz="24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22860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3. Одно из основных источников белка (4).</a:t>
            </a:r>
          </a:p>
          <a:p>
            <a:pPr marL="22860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                                                        мясо</a:t>
            </a:r>
          </a:p>
          <a:p>
            <a:pPr marL="228600">
              <a:buNone/>
            </a:pPr>
            <a:r>
              <a:rPr lang="ru-RU" dirty="0" smtClean="0">
                <a:latin typeface="Times New Roman"/>
                <a:ea typeface="Times New Roman"/>
              </a:rPr>
              <a:t>4. Одно из коварных инфекционных заболеваний, вызванное возбудителем «</a:t>
            </a:r>
            <a:r>
              <a:rPr lang="en-US" dirty="0" err="1" smtClean="0">
                <a:latin typeface="Times New Roman"/>
                <a:ea typeface="Times New Roman"/>
              </a:rPr>
              <a:t>botulinum</a:t>
            </a:r>
            <a:r>
              <a:rPr lang="ru-RU" dirty="0" smtClean="0">
                <a:latin typeface="Times New Roman"/>
                <a:ea typeface="Times New Roman"/>
              </a:rPr>
              <a:t>», что в переводе с латыни значит «колбаса» (8).</a:t>
            </a:r>
            <a:r>
              <a:rPr lang="ru-RU" sz="2400" dirty="0" smtClean="0">
                <a:latin typeface="Times New Roman"/>
                <a:ea typeface="Times New Roman"/>
              </a:rPr>
              <a:t>                                        </a:t>
            </a:r>
          </a:p>
          <a:p>
            <a:pPr marL="228600"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                  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ботулизм</a:t>
            </a:r>
            <a:endParaRPr lang="ru-RU" sz="2400" b="1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КОНКУРС «ЧАСТОКОЛ»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1428760"/>
          </a:xfrm>
        </p:spPr>
        <p:txBody>
          <a:bodyPr/>
          <a:lstStyle/>
          <a:p>
            <a:r>
              <a:rPr lang="ru-RU" sz="2800" dirty="0" smtClean="0"/>
              <a:t>Разбери частокол, начиная с самой высокой буквы до самой маленькой и прочитай полезный совет.</a:t>
            </a:r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35743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80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6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500" b="1" i="0" u="none" strike="noStrike" cap="none" normalizeH="0" baseline="0" dirty="0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50" b="1" i="0" u="none" strike="noStrike" cap="none" normalizeH="0" baseline="0" dirty="0" err="1" smtClean="0">
                <a:ln>
                  <a:noFill/>
                </a:ln>
                <a:solidFill>
                  <a:srgbClr val="CC00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rgbClr val="CC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5214950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Питайся правильно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537D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build="allAtOnce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4786346" cy="78581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КОНКУРС «РИФМОПЛЕТ»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500042"/>
            <a:ext cx="3614734" cy="5626121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Вставь в стихотворение пропущенные слова из домика:</a:t>
            </a:r>
          </a:p>
          <a:p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829048" cy="5643602"/>
          </a:xfrm>
        </p:spPr>
        <p:txBody>
          <a:bodyPr>
            <a:normAutofit fontScale="92500"/>
          </a:bodyPr>
          <a:lstStyle/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Подведем теперь итог:</a:t>
            </a:r>
          </a:p>
          <a:p>
            <a:r>
              <a:rPr lang="ru-RU" sz="2000" dirty="0" smtClean="0">
                <a:latin typeface="Times New Roman"/>
                <a:ea typeface="Times New Roman"/>
              </a:rPr>
              <a:t>Чтоб расти – нужен ___________. </a:t>
            </a: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Для защиты и тепла</a:t>
            </a:r>
          </a:p>
          <a:p>
            <a:r>
              <a:rPr lang="ru-RU" sz="2000" dirty="0" smtClean="0">
                <a:latin typeface="Times New Roman"/>
                <a:ea typeface="Times New Roman"/>
              </a:rPr>
              <a:t>_____ природа создала.</a:t>
            </a: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Как будильник без завода</a:t>
            </a: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Не пойдет ни тик, ни так,</a:t>
            </a:r>
          </a:p>
          <a:p>
            <a:r>
              <a:rPr lang="ru-RU" sz="2000" dirty="0" smtClean="0">
                <a:latin typeface="Times New Roman"/>
                <a:ea typeface="Times New Roman"/>
              </a:rPr>
              <a:t>Так и мы без _____ </a:t>
            </a:r>
            <a:endParaRPr lang="ru-RU" sz="2000" dirty="0" smtClean="0">
              <a:latin typeface="Times New Roman"/>
            </a:endParaRP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Не обходимся никак.</a:t>
            </a:r>
          </a:p>
          <a:p>
            <a:r>
              <a:rPr lang="ru-RU" sz="2000" dirty="0" smtClean="0">
                <a:latin typeface="Times New Roman"/>
                <a:ea typeface="Times New Roman"/>
              </a:rPr>
              <a:t>___________  – просто чудо!</a:t>
            </a: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Столько радости несут:</a:t>
            </a: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Все болезни и простуды</a:t>
            </a: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Перед ними отвернут.</a:t>
            </a: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Вот поэтому всегда</a:t>
            </a:r>
          </a:p>
          <a:p>
            <a:pPr marL="228600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Для нашего здоровья</a:t>
            </a:r>
          </a:p>
          <a:p>
            <a:r>
              <a:rPr lang="ru-RU" sz="2000" dirty="0" smtClean="0">
                <a:latin typeface="Times New Roman"/>
                <a:ea typeface="Times New Roman"/>
              </a:rPr>
              <a:t>Полноценная _____ –</a:t>
            </a:r>
          </a:p>
          <a:p>
            <a:r>
              <a:rPr lang="ru-RU" sz="2000" dirty="0" smtClean="0">
                <a:latin typeface="Times New Roman"/>
                <a:ea typeface="Times New Roman"/>
              </a:rPr>
              <a:t>Важнейшее условие.</a:t>
            </a:r>
            <a:endParaRPr lang="ru-RU" sz="2000" dirty="0"/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5072066" y="2643182"/>
            <a:ext cx="3286148" cy="3071834"/>
            <a:chOff x="2061" y="10041"/>
            <a:chExt cx="7380" cy="5329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2781" y="10041"/>
              <a:ext cx="720" cy="19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2061" y="12669"/>
              <a:ext cx="1980" cy="1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БЕЛОК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4761" y="12669"/>
              <a:ext cx="1980" cy="1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ЖИР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7461" y="12669"/>
              <a:ext cx="1980" cy="14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УГЛЕВОДЫ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2061" y="14649"/>
              <a:ext cx="7380" cy="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ЕДА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2061" y="10221"/>
              <a:ext cx="7380" cy="208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ВИТАМИНЫ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857488" y="1285860"/>
            <a:ext cx="978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белок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200024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жир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28794" y="3000372"/>
            <a:ext cx="1548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углеводов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58" y="3714752"/>
            <a:ext cx="1560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витамины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00232" y="5786454"/>
            <a:ext cx="667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еда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КОНКУРС «ВИТАМИНКА»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132873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Times New Roman"/>
              </a:rPr>
              <a:t>Маленькие клады витаминов – ягоды. Важно есть разные ягоды, ведь в каждой из них есть что-то свое, особенное.</a:t>
            </a:r>
            <a:endParaRPr lang="ru-RU" sz="1800" dirty="0" smtClean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000240"/>
            <a:ext cx="259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rgbClr val="00B050"/>
                </a:solidFill>
                <a:latin typeface="Times New Roman"/>
                <a:ea typeface="Times New Roman"/>
              </a:rPr>
              <a:t>Отгадай загадки 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2500306"/>
            <a:ext cx="3929090" cy="394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красна, я кисла,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болоте я росла,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Дозревала под снежком,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Ну-ка, кто со мной знаком?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2.Черных ягод пышный куст –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Хороши они на вкус: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 компоте, в киселе,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 варенье на столе.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cur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285992"/>
            <a:ext cx="3071834" cy="2018634"/>
          </a:xfrm>
          <a:prstGeom prst="rect">
            <a:avLst/>
          </a:prstGeom>
        </p:spPr>
      </p:pic>
      <p:pic>
        <p:nvPicPr>
          <p:cNvPr id="11" name="Рисунок 10" descr="6a0133f19c506c970b0133f49708db970b-500w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4572008"/>
            <a:ext cx="2571768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КОНКУРС «ВИТАМИНКА»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3.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Вкус у ягоды хорош,</a:t>
            </a:r>
            <a:endParaRPr lang="ru-RU" sz="20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Но сорви ее поди-ка,</a:t>
            </a:r>
            <a:endParaRPr lang="ru-RU" sz="20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Куст в колючках, будто еж,-</a:t>
            </a:r>
            <a:endParaRPr lang="ru-RU" sz="20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Вот и назван …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4. </a:t>
            </a:r>
            <a:r>
              <a:rPr lang="ru-RU" dirty="0" smtClean="0">
                <a:solidFill>
                  <a:srgbClr val="002060"/>
                </a:solidFill>
              </a:rPr>
              <a:t>Бусы красные висят,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Из куста на нас глядят.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Очень любят бусы эти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Дети, птицы и медведи.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spcAft>
                <a:spcPts val="0"/>
              </a:spcAft>
              <a:buNone/>
            </a:pPr>
            <a:endParaRPr lang="ru-RU" sz="2000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714488"/>
            <a:ext cx="2466975" cy="1847850"/>
          </a:xfrm>
          <a:prstGeom prst="rect">
            <a:avLst/>
          </a:prstGeom>
        </p:spPr>
      </p:pic>
      <p:pic>
        <p:nvPicPr>
          <p:cNvPr id="5" name="Рисунок 4" descr="1335715299_kyst-zemlyani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929066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202</TotalTime>
  <Words>519</Words>
  <PresentationFormat>Экран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Тема6</vt:lpstr>
      <vt:lpstr>«ПРАВИЛЬНОЕ ПИТАНИЕ – ПУТЬ К ЗДОРОВЬЮ ЧЕЛОВЕКА»</vt:lpstr>
      <vt:lpstr>Слайд 2</vt:lpstr>
      <vt:lpstr>КОНКУРС «ЗНАТОКИ»</vt:lpstr>
      <vt:lpstr>КОНКУРС «ЗНАТОКИ»</vt:lpstr>
      <vt:lpstr>КОНКУРС «ЗНАТОКИ»</vt:lpstr>
      <vt:lpstr>КОНКУРС «ЧАСТОКОЛ»</vt:lpstr>
      <vt:lpstr>КОНКУРС «РИФМОПЛЕТ»</vt:lpstr>
      <vt:lpstr>КОНКУРС «ВИТАМИНКА»</vt:lpstr>
      <vt:lpstr>КОНКУРС «ВИТАМИНКА»</vt:lpstr>
      <vt:lpstr>КОНКУРС «ВИТАМИНКА»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«ПРАВИЛЬНОЕ ПИТАНИЕ – ПУТЬ К ЗДОРОВЬЮ ЧЕЛОВЕКА» </dc:title>
  <dc:creator>Galina</dc:creator>
  <cp:lastModifiedBy>USER</cp:lastModifiedBy>
  <cp:revision>28</cp:revision>
  <dcterms:created xsi:type="dcterms:W3CDTF">2012-09-16T14:53:55Z</dcterms:created>
  <dcterms:modified xsi:type="dcterms:W3CDTF">2013-02-24T13:20:04Z</dcterms:modified>
</cp:coreProperties>
</file>