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8" r:id="rId2"/>
    <p:sldId id="256" r:id="rId3"/>
    <p:sldId id="259" r:id="rId4"/>
    <p:sldId id="261" r:id="rId5"/>
    <p:sldId id="262" r:id="rId6"/>
    <p:sldId id="257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3DD"/>
    <a:srgbClr val="4D4D4D"/>
    <a:srgbClr val="FF6600"/>
    <a:srgbClr val="D9EFFF"/>
    <a:srgbClr val="6699FF"/>
    <a:srgbClr val="CC0066"/>
    <a:srgbClr val="FFCCFF"/>
    <a:srgbClr val="122D4E"/>
    <a:srgbClr val="3399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AB4F-A67D-4F3D-83AB-AE0C385052A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88A0B-3EF1-4E6F-B932-979AF03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педсовет ноябрь 2013\650_a24b1bf464dae8e43859d6cb969c8d5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908720"/>
            <a:ext cx="8002257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348880"/>
            <a:ext cx="8036175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  <a:ea typeface="Segoe UI" pitchFamily="34" charset="0"/>
                <a:cs typeface="Segoe UI" pitchFamily="34" charset="0"/>
              </a:rPr>
              <a:t>Мотивация обучающегося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  <a:ea typeface="Segoe UI" pitchFamily="34" charset="0"/>
                <a:cs typeface="Segoe UI" pitchFamily="34" charset="0"/>
              </a:rPr>
              <a:t> на уроках обществознания</a:t>
            </a:r>
            <a:endParaRPr lang="ru-RU" sz="6000" dirty="0">
              <a:solidFill>
                <a:schemeClr val="bg1"/>
              </a:solidFill>
              <a:latin typeface="Monotype Corsiva" pitchFamily="66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Лина\Downloads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36912"/>
            <a:ext cx="1872208" cy="2080231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3" cstate="screen"/>
          <a:srcRect t="12960" r="16841"/>
          <a:stretch>
            <a:fillRect/>
          </a:stretch>
        </p:blipFill>
        <p:spPr bwMode="auto">
          <a:xfrm>
            <a:off x="7092280" y="4437112"/>
            <a:ext cx="1944216" cy="21367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1093995" flipH="1">
            <a:off x="6653537" y="3627664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5733256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8" name="AutoShape 2" descr="http://img.religo.ru/2009/12/pluralism-ia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C:\Users\Лина\Downloads\032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2564904"/>
            <a:ext cx="4074954" cy="2940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06054" y="1268760"/>
            <a:ext cx="83342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Проведение аналогий </a:t>
            </a:r>
          </a:p>
          <a:p>
            <a:pPr algn="ctr"/>
            <a:r>
              <a:rPr lang="ru-RU" sz="2800" b="1" dirty="0" smtClean="0"/>
              <a:t>с произведения художественной литературы</a:t>
            </a:r>
            <a:endParaRPr lang="ru-RU" sz="28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2" cstate="screen"/>
          <a:srcRect t="12960" r="16841"/>
          <a:stretch>
            <a:fillRect/>
          </a:stretch>
        </p:blipFill>
        <p:spPr bwMode="auto">
          <a:xfrm>
            <a:off x="7092280" y="4721291"/>
            <a:ext cx="1944216" cy="21367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1093995" flipH="1">
            <a:off x="6581529" y="3987704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5733256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8" name="AutoShape 2" descr="http://img.religo.ru/2009/12/pluralism-ia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51720" y="1124744"/>
            <a:ext cx="699666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i="1" dirty="0" smtClean="0"/>
              <a:t>	</a:t>
            </a:r>
            <a:r>
              <a:rPr lang="ru-RU" sz="2800" dirty="0" smtClean="0"/>
              <a:t>Афоризмы и цитаты известных людей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1988840"/>
            <a:ext cx="66247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Малое знание дает людям гордыню, великое – дает смирение: так пустые колосья поднимают к небу надменные головы, полные зерном склоняют их долу к земле, своей матери.</a:t>
            </a:r>
          </a:p>
          <a:p>
            <a:pPr algn="r"/>
            <a:r>
              <a:rPr lang="ru-RU" b="1" dirty="0" smtClean="0">
                <a:solidFill>
                  <a:srgbClr val="3013DD"/>
                </a:solidFill>
                <a:latin typeface="Monotype Corsiva" pitchFamily="66" charset="0"/>
              </a:rPr>
              <a:t>Дмитрий Мережковский</a:t>
            </a:r>
            <a:endParaRPr lang="ru-RU" b="1" dirty="0">
              <a:solidFill>
                <a:srgbClr val="3013DD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C:\Users\Лина\Downloads\260px-Merezhkovskiy_in_NNovgoro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52736"/>
            <a:ext cx="2247984" cy="2611120"/>
          </a:xfrm>
          <a:prstGeom prst="ellipse">
            <a:avLst/>
          </a:prstGeom>
          <a:noFill/>
        </p:spPr>
      </p:pic>
      <p:pic>
        <p:nvPicPr>
          <p:cNvPr id="25603" name="Picture 3" descr="C:\Users\Лина\Downloads\reWalls.com_650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3284984"/>
            <a:ext cx="3923926" cy="2207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2" cstate="screen"/>
          <a:srcRect t="12960" r="16841"/>
          <a:stretch>
            <a:fillRect/>
          </a:stretch>
        </p:blipFill>
        <p:spPr bwMode="auto">
          <a:xfrm>
            <a:off x="7092280" y="4721291"/>
            <a:ext cx="1944216" cy="21367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1093995" flipH="1">
            <a:off x="6581528" y="3843687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5733256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8" name="AutoShape 2" descr="http://img.religo.ru/2009/12/pluralism-ia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980728"/>
            <a:ext cx="7073027" cy="95410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013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Творческий портрет идеального политика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013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(госслужащего и т.д.)</a:t>
            </a:r>
            <a:endParaRPr lang="ru-RU" sz="3600" b="1" dirty="0" smtClean="0">
              <a:solidFill>
                <a:srgbClr val="3013D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Лина\Downloads\4258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132856"/>
            <a:ext cx="4454860" cy="2969907"/>
          </a:xfrm>
          <a:prstGeom prst="rect">
            <a:avLst/>
          </a:prstGeom>
          <a:noFill/>
        </p:spPr>
      </p:pic>
      <p:pic>
        <p:nvPicPr>
          <p:cNvPr id="26630" name="Picture 6" descr="C:\Users\Лина\Downloads\putin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060848"/>
            <a:ext cx="3624009" cy="27134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752" y="5949280"/>
            <a:ext cx="410445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-й этап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cs typeface="Arial" pitchFamily="34" charset="0"/>
              </a:rPr>
              <a:t>Мотивация 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завершения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29" name="AutoShape 5" descr="http://img-fotki.yandex.ru/get/6408/147370780.2b/0_96a7b_a908fe6c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D:\педсовет ноябрь 2013\0_96a7b_a908fe6c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4331469"/>
            <a:ext cx="1424963" cy="2526531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7812360" y="3140968"/>
            <a:ext cx="1331640" cy="1080120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Хочу еще больше знать!</a:t>
            </a:r>
            <a:endParaRPr lang="ru-RU" sz="14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28674" name="Picture 2" descr="C:\Users\Лина\Downloads\1337604373_vg9o0fin2kynbq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412776"/>
            <a:ext cx="6090613" cy="408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17314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ВНЕУРОЧНАЯ ДЕЯТЕЛЬНОСТЬ</a:t>
            </a:r>
            <a:endParaRPr lang="ru-RU" sz="3600" dirty="0">
              <a:solidFill>
                <a:srgbClr val="C00000"/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9698" name="Picture 2" descr="C:\Users\Лина\Pictures\Новая папка\IMG_06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5" name="AutoShape 9" descr="http://domgimnaziya5.ru/assets/components/gallery/files/72/1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Лина\Pictures\IMG_0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052736"/>
            <a:ext cx="4391472" cy="29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Лина\Pictures\pNxb78gQpic.jpg"/>
          <p:cNvPicPr>
            <a:picLocks noChangeAspect="1" noChangeArrowheads="1"/>
          </p:cNvPicPr>
          <p:nvPr/>
        </p:nvPicPr>
        <p:blipFill>
          <a:blip r:embed="rId4" cstate="screen"/>
          <a:srcRect b="12435"/>
          <a:stretch>
            <a:fillRect/>
          </a:stretch>
        </p:blipFill>
        <p:spPr bwMode="auto">
          <a:xfrm>
            <a:off x="2411760" y="3861048"/>
            <a:ext cx="48067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945" y="188640"/>
            <a:ext cx="887454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МЫ ПОМНИМ, ТАК НАЧИНАЛАСЬ ВОЙНА…</a:t>
            </a:r>
            <a:endParaRPr lang="ru-RU" sz="2800" dirty="0">
              <a:solidFill>
                <a:srgbClr val="C00000"/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705" name="AutoShape 9" descr="http://domgimnaziya5.ru/assets/components/gallery/files/72/1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domgimnaziya5.ru/assets/components/gallery/files/72/15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domgimnaziya5.ru/assets/components/gallery/files/44/8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1" name="AutoShape 11" descr="http://domgimnaziya5.ru/assets/components/gallery/files/44/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://domgimnaziya5.ru/assets/components/gallery/files/70/1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ина\Downloads\15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3933056"/>
            <a:ext cx="3672408" cy="2754306"/>
          </a:xfrm>
          <a:prstGeom prst="rect">
            <a:avLst/>
          </a:prstGeom>
          <a:noFill/>
        </p:spPr>
      </p:pic>
      <p:sp>
        <p:nvSpPr>
          <p:cNvPr id="32773" name="AutoShape 5" descr="http://domgimnaziya5.ru/assets/components/gallery/files/70/1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C:\Users\Лина\Downloads\15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78127">
            <a:off x="300378" y="984124"/>
            <a:ext cx="3912435" cy="2934326"/>
          </a:xfrm>
          <a:prstGeom prst="rect">
            <a:avLst/>
          </a:prstGeom>
          <a:noFill/>
        </p:spPr>
      </p:pic>
      <p:pic>
        <p:nvPicPr>
          <p:cNvPr id="32776" name="Picture 8" descr="D:\Desktop\белорусь\IMG_0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61359">
            <a:off x="5113785" y="1188743"/>
            <a:ext cx="3696410" cy="27723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AutoShape 9" descr="http://domgimnaziya5.ru/assets/components/gallery/files/72/1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domgimnaziya5.ru/assets/components/gallery/files/72/15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domgimnaziya5.ru/assets/components/gallery/files/44/8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1" name="AutoShape 11" descr="http://domgimnaziya5.ru/assets/components/gallery/files/44/8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0" name="AutoShape 2" descr="http://domgimnaziya5.ru/assets/components/gallery/files/70/15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3" name="AutoShape 5" descr="http://domgimnaziya5.ru/assets/components/gallery/files/70/15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 descr="C:\Users\Лина\Downloads\023926330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2060848"/>
            <a:ext cx="4535681" cy="39844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03830" y="188640"/>
            <a:ext cx="7645043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3013D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Segoe UI" pitchFamily="34" charset="0"/>
                <a:cs typeface="Segoe UI" pitchFamily="34" charset="0"/>
              </a:rPr>
              <a:t>ВПЕРЕД ЗА ЗНАНИЯМИ!!!</a:t>
            </a:r>
            <a:endParaRPr lang="ru-RU" sz="4000" b="1" spc="50" dirty="0">
              <a:ln w="11430"/>
              <a:solidFill>
                <a:srgbClr val="3013D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772816"/>
            <a:ext cx="35810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5+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6093296"/>
            <a:ext cx="8568952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013DD"/>
                </a:solidFill>
                <a:latin typeface="Monotype Corsiva" pitchFamily="66" charset="0"/>
                <a:ea typeface="Segoe UI" pitchFamily="34" charset="0"/>
                <a:cs typeface="Segoe UI" pitchFamily="34" charset="0"/>
              </a:rPr>
              <a:t>БЛАГОДАРЮ ВСЕХ ЗА ВНИМАНИЕ!</a:t>
            </a:r>
            <a:endParaRPr lang="ru-RU" sz="4000" b="1" dirty="0">
              <a:solidFill>
                <a:srgbClr val="3013DD"/>
              </a:solidFill>
              <a:latin typeface="Monotype Corsiva" pitchFamily="66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i039.radikal.ru/1012/47/4accd45d2e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039.radikal.ru/1012/47/4accd45d2e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039.radikal.ru/1012/47/4accd45d2e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rnns.ru/uploads/posts/2010-10/thumbs/1287469067_12445821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rnns.ru/uploads/posts/2010-10/thumbs/1287469067_12445821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://gorod.tomsk.ru/posts-files/70/866/i/s6218_129006912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D:\педсовет ноябрь 2013\s6218_1290069121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2649583" cy="3843493"/>
          </a:xfrm>
          <a:prstGeom prst="rect">
            <a:avLst/>
          </a:prstGeom>
          <a:noFill/>
        </p:spPr>
      </p:pic>
      <p:sp>
        <p:nvSpPr>
          <p:cNvPr id="2" name="AutoShape 2" descr="http://infosmi.net/images/stories/articles/2012/Zdorovie/10-2012/02/nedosupanieee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im2.asset.yvimg.kz/userimages/activist-weekdays/Om75c9EnALT1XdAty47k3zSP9aSL6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www.hqoboi.com/img/other/shkolnik-foto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6021289"/>
            <a:ext cx="43924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ТАК ДОЛЖНО БЫТЬ!!!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8" descr="D:\педсовет ноябрь 2013\24783_650x3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1628800"/>
            <a:ext cx="3600400" cy="337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679504" y="908720"/>
            <a:ext cx="44644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ПРОМОТИВИРУЙТЕ МЕНЯ!!!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6228184" y="5157192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ЕГЭ?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975759">
            <a:off x="4718736" y="5467839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АТТЕСТАТ?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719653">
            <a:off x="7491931" y="554747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АВТОРИТЕТ?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96693" y="18864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ДЛЯ РОДИНЫ!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9799388">
            <a:off x="28857" y="439091"/>
            <a:ext cx="1306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ДЛЯ СЕБЯ! </a:t>
            </a:r>
          </a:p>
        </p:txBody>
      </p:sp>
      <p:sp>
        <p:nvSpPr>
          <p:cNvPr id="21" name="Прямоугольник 20"/>
          <p:cNvSpPr/>
          <p:nvPr/>
        </p:nvSpPr>
        <p:spPr>
          <a:xfrm rot="12531733" flipH="1" flipV="1">
            <a:off x="3169000" y="511585"/>
            <a:ext cx="1517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ДЛЯ СЕМЬИ! </a:t>
            </a:r>
            <a:endParaRPr lang="ru-RU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39952" y="1149569"/>
            <a:ext cx="417646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1-й этап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Возникновение мотивации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3922604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15816" y="5733256"/>
            <a:ext cx="4104456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-й этап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cs typeface="Arial" pitchFamily="34" charset="0"/>
              </a:rPr>
              <a:t>Мотивация 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завершения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29" name="AutoShape 5" descr="http://img-fotki.yandex.ru/get/6408/147370780.2b/0_96a7b_a908fe6c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D:\педсовет ноябрь 2013\0_96a7b_a908fe6c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4149080"/>
            <a:ext cx="1424963" cy="2526531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7812360" y="2996952"/>
            <a:ext cx="1331640" cy="1080120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Хочу еще больше знать!</a:t>
            </a:r>
            <a:endParaRPr lang="ru-RU" sz="14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027" name="Picture 3" descr="D:\педсовет ноябрь 2013\ia issledovatel kartinka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340768"/>
            <a:ext cx="2115480" cy="2383557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20379888">
            <a:off x="2888717" y="171786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4" cstate="screen"/>
          <a:srcRect t="12960" r="16841"/>
          <a:stretch>
            <a:fillRect/>
          </a:stretch>
        </p:blipFill>
        <p:spPr bwMode="auto">
          <a:xfrm>
            <a:off x="5004048" y="2708920"/>
            <a:ext cx="2060332" cy="2264321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 rot="19727879" flipH="1">
            <a:off x="242815" y="936784"/>
            <a:ext cx="1481694" cy="936104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Хочу знать!</a:t>
            </a:r>
            <a:endParaRPr lang="ru-RU" sz="14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283968" y="422108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-облако 16"/>
          <p:cNvSpPr/>
          <p:nvPr/>
        </p:nvSpPr>
        <p:spPr>
          <a:xfrm rot="19727879" flipH="1">
            <a:off x="4439811" y="2087246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092280" y="587727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D:\педсовет ноябрь 2013\650_a24b1bf464dae8e43859d6cb969c8d5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062623"/>
            <a:ext cx="5971403" cy="40300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3" descr="D:\педсовет ноябрь 2013\ia issledovatel kartinka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271792" y="4925398"/>
            <a:ext cx="1872208" cy="1932602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 rot="1408600" flipH="1">
            <a:off x="7988329" y="3888682"/>
            <a:ext cx="1033657" cy="827338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Хочу знать!</a:t>
            </a:r>
            <a:endParaRPr lang="ru-RU" sz="11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9752" y="1124744"/>
            <a:ext cx="4536504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1-й этап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Возникновение мотивации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23728" y="2204864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D9EFFF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- Мы хорошо поработали над предыдущей темой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9EFFF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D9EFFF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67744" y="3140968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D9EFFF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- Но не усвоили  еще одну важную сторону этой темы.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9EFFF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9EFFF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67744" y="4437112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D9EFFF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- А между тем это вам понадобится в таких-то ситуациях...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D9EFFF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8438" name="AutoShape 6" descr="http://static.freepik.com/foto-gratuito/chalk-board-clip-art_4247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2" cstate="screen"/>
          <a:srcRect t="12960" r="16841"/>
          <a:stretch>
            <a:fillRect/>
          </a:stretch>
        </p:blipFill>
        <p:spPr bwMode="auto">
          <a:xfrm>
            <a:off x="6804248" y="4437112"/>
            <a:ext cx="2060332" cy="2264321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19996911" flipH="1">
            <a:off x="6218034" y="3779596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11760" y="5589240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492896"/>
            <a:ext cx="728596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Ситуативная методика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 descr="http://www.verhovenstvo.com/public/pictures/2012/12/26/25974926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1" name="AutoShape 5" descr="http://www.foto-list.ru/images/cities/cities03_01b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86" name="Picture 10" descr="D:\педсовет ноябрь 2013\vaterlo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852936"/>
            <a:ext cx="8496944" cy="383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385" name="AutoShape 9" descr="http://topxlist.ru/wp-content/uploads/2013/02/vaterloo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1387" name="Picture 11" descr="D:\педсовет ноябрь 2013\Nathan_Rothschil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9666" y="764704"/>
            <a:ext cx="1514334" cy="1751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388" name="Picture 12" descr="D:\педсовет ноябрь 2013\Amschel_Mayer_Rothschil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692696"/>
            <a:ext cx="1440160" cy="1737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1389" name="Picture 13" descr="D:\педсовет ноябрь 2013\Smart birds- Pigeons are trainable and have been used as messengers during times of war. 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912" y="404664"/>
            <a:ext cx="1584176" cy="1246218"/>
          </a:xfrm>
          <a:prstGeom prst="rect">
            <a:avLst/>
          </a:prstGeom>
          <a:noFill/>
        </p:spPr>
      </p:pic>
      <p:pic>
        <p:nvPicPr>
          <p:cNvPr id="13" name="Picture 13" descr="D:\педсовет ноябрь 2013\Smart birds- Pigeons are trainable and have been used as messengers during times of war. 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508104" y="404664"/>
            <a:ext cx="1656184" cy="1246218"/>
          </a:xfrm>
          <a:prstGeom prst="rect">
            <a:avLst/>
          </a:prstGeom>
          <a:noFill/>
        </p:spPr>
      </p:pic>
      <p:pic>
        <p:nvPicPr>
          <p:cNvPr id="14" name="Picture 13" descr="D:\педсовет ноябрь 2013\Smart birds- Pigeons are trainable and have been used as messengers during times of war. 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1979712" y="476672"/>
            <a:ext cx="1656184" cy="12462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149080"/>
            <a:ext cx="842493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  <a:cs typeface="FrankRuehl" pitchFamily="34" charset="-79"/>
              </a:rPr>
              <a:t>«Кто владеет информацией,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  <a:cs typeface="FrankRuehl" pitchFamily="34" charset="-79"/>
              </a:rPr>
              <a:t>тот владеет миром» </a:t>
            </a:r>
            <a:endParaRPr lang="ru-RU" sz="3600" b="1" dirty="0">
              <a:solidFill>
                <a:schemeClr val="bg1"/>
              </a:solidFill>
              <a:latin typeface="Georgia" pitchFamily="18" charset="0"/>
              <a:cs typeface="FrankRuehl" pitchFamily="34" charset="-79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2" cstate="screen"/>
          <a:srcRect t="12960" r="16841"/>
          <a:stretch>
            <a:fillRect/>
          </a:stretch>
        </p:blipFill>
        <p:spPr bwMode="auto">
          <a:xfrm>
            <a:off x="6948264" y="4437112"/>
            <a:ext cx="1944216" cy="21367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19727879" flipH="1">
            <a:off x="6290931" y="3821910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7624" y="4941168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3"/>
            <a:ext cx="87849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Использование нескольких терминов или понятий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60025">
            <a:off x="2281405" y="2239502"/>
            <a:ext cx="205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многопартийность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083092">
            <a:off x="1900446" y="3358922"/>
            <a:ext cx="1765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народовластие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8450697">
            <a:off x="-291285" y="3230687"/>
            <a:ext cx="2252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разделения властей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331640" y="1916832"/>
            <a:ext cx="1008112" cy="864096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ЧТО ЭТО?</a:t>
            </a:r>
            <a:endParaRPr lang="ru-RU" sz="1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556824">
            <a:off x="24267" y="2326603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плюрализм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098" name="AutoShape 2" descr="http://img.religo.ru/2009/12/pluralism-ia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2564904"/>
            <a:ext cx="381700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ДЕМОКРАТИЯ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2" cstate="screen"/>
          <a:srcRect t="12960" r="16841"/>
          <a:stretch>
            <a:fillRect/>
          </a:stretch>
        </p:blipFill>
        <p:spPr bwMode="auto">
          <a:xfrm>
            <a:off x="6948264" y="4437112"/>
            <a:ext cx="1944216" cy="21367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1093995" flipH="1">
            <a:off x="6434947" y="3533877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776" y="5661248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124744"/>
            <a:ext cx="568863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Интерактивные  методики:</a:t>
            </a:r>
          </a:p>
          <a:p>
            <a:pPr algn="ctr"/>
            <a:r>
              <a:rPr lang="ru-RU" sz="2800" b="1" dirty="0" smtClean="0">
                <a:solidFill>
                  <a:srgbClr val="3013DD"/>
                </a:solidFill>
                <a:latin typeface="Constantia" pitchFamily="18" charset="0"/>
              </a:rPr>
              <a:t>  «Пропущенная фраза или слово»</a:t>
            </a:r>
            <a:endParaRPr lang="ru-RU" sz="2800" b="1" dirty="0">
              <a:solidFill>
                <a:srgbClr val="3013DD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8" name="AutoShape 2" descr="http://img.religo.ru/2009/12/pluralism-ia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2332330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Равенство … не в том, что все ими  пользуются,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в том, что они всем предоставляются» (Сенека)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8214" y="188640"/>
            <a:ext cx="765626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МОТИВАЦИОННЫЙ ЦИКЛ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10" descr="D:\педсовет ноябрь 2013\0010-031-Kak-ja-otvechaju-na-uroke.png"/>
          <p:cNvPicPr>
            <a:picLocks noChangeAspect="1" noChangeArrowheads="1"/>
          </p:cNvPicPr>
          <p:nvPr/>
        </p:nvPicPr>
        <p:blipFill>
          <a:blip r:embed="rId2" cstate="screen"/>
          <a:srcRect t="12960" r="16841"/>
          <a:stretch>
            <a:fillRect/>
          </a:stretch>
        </p:blipFill>
        <p:spPr bwMode="auto">
          <a:xfrm>
            <a:off x="6948264" y="4437112"/>
            <a:ext cx="1944216" cy="21367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rot="21093995" flipH="1">
            <a:off x="6434947" y="3533877"/>
            <a:ext cx="1802669" cy="1023581"/>
          </a:xfrm>
          <a:prstGeom prst="cloudCallout">
            <a:avLst/>
          </a:prstGeom>
          <a:solidFill>
            <a:srgbClr val="D9E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Segoe Print" pitchFamily="2" charset="0"/>
                <a:cs typeface="Arial" pitchFamily="34" charset="0"/>
              </a:rPr>
              <a:t>А это интересно!</a:t>
            </a:r>
            <a:endParaRPr lang="ru-RU" sz="1300" b="1" dirty="0">
              <a:solidFill>
                <a:srgbClr val="002060"/>
              </a:solidFill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55776" y="5661248"/>
            <a:ext cx="403244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Segoe Print" pitchFamily="2" charset="0"/>
              </a:rPr>
              <a:t>2-й этап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Подкрепление и усиление возникшей мотивации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1124744"/>
            <a:ext cx="511256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nstantia" pitchFamily="18" charset="0"/>
              </a:rPr>
              <a:t>Интерактивные  методики:</a:t>
            </a:r>
          </a:p>
          <a:p>
            <a:pPr algn="ctr"/>
            <a:r>
              <a:rPr lang="ru-RU" sz="2800" b="1" dirty="0" smtClean="0">
                <a:solidFill>
                  <a:srgbClr val="3013DD"/>
                </a:solidFill>
                <a:latin typeface="Constantia" pitchFamily="18" charset="0"/>
              </a:rPr>
              <a:t>   «Абракадабра»</a:t>
            </a:r>
            <a:endParaRPr lang="ru-RU" sz="2800" b="1" dirty="0">
              <a:solidFill>
                <a:srgbClr val="3013DD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6369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98" name="AutoShape 2" descr="http://img.religo.ru/2009/12/pluralism-ia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348880"/>
            <a:ext cx="442903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/>
              <a:t>Ран-тно-ле-то-сть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3212976"/>
            <a:ext cx="4147289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За-ма-гу-ни-я-ци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149080"/>
            <a:ext cx="5394425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</a:rPr>
              <a:t>Фес-про-си-зм-ли-она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2492896"/>
            <a:ext cx="223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ТОЛЕРАНТНОСТЬ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356992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ГУМАНИЗАЦИЯ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229200"/>
            <a:ext cx="254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ПРОФЕССОНАЛИЗМ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603</TotalTime>
  <Words>342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Лина</dc:creator>
  <cp:lastModifiedBy>Лина</cp:lastModifiedBy>
  <cp:revision>87</cp:revision>
  <dcterms:created xsi:type="dcterms:W3CDTF">2013-11-06T16:34:57Z</dcterms:created>
  <dcterms:modified xsi:type="dcterms:W3CDTF">2013-12-02T20:27:47Z</dcterms:modified>
</cp:coreProperties>
</file>