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63F475-F546-41F0-8A0F-0251E79BD56A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5E8AED-00A3-4699-85B3-C08189A20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Смешанное обучение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 французского языка </a:t>
            </a:r>
          </a:p>
          <a:p>
            <a:r>
              <a:rPr lang="ru-RU" dirty="0" smtClean="0"/>
              <a:t>Труханова Оксана Владимировна</a:t>
            </a:r>
          </a:p>
          <a:p>
            <a:r>
              <a:rPr lang="ru-RU" dirty="0" smtClean="0"/>
              <a:t>МБОУ ООШ№10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 </a:t>
            </a:r>
            <a:r>
              <a:rPr lang="ru-RU" dirty="0" smtClean="0"/>
              <a:t>Балаково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97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рекомендации, как сделать смешанное обучение эффективным.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r>
              <a:rPr lang="ru-RU" sz="1800" dirty="0" smtClean="0"/>
              <a:t>1. Смешанное обучение всегда должно быть четко целенаправленным.</a:t>
            </a:r>
          </a:p>
          <a:p>
            <a:r>
              <a:rPr lang="ru-RU" sz="1800" dirty="0" smtClean="0"/>
              <a:t>2. В основе разработки смешанного обучения должен лежать системный подход.</a:t>
            </a:r>
          </a:p>
          <a:p>
            <a:r>
              <a:rPr lang="ru-RU" sz="1800" dirty="0" smtClean="0"/>
              <a:t>3. Нужно с самого начала продумывать стратегию, с помощью которой будет оцениваться эффективность обучения.</a:t>
            </a:r>
          </a:p>
          <a:p>
            <a:r>
              <a:rPr lang="ru-RU" sz="1800" dirty="0" smtClean="0"/>
              <a:t>4. Нужно хорошо понимать свою аудиторию.</a:t>
            </a:r>
          </a:p>
          <a:p>
            <a:r>
              <a:rPr lang="ru-RU" sz="1800" dirty="0" smtClean="0"/>
              <a:t>5. Лучше использовать такие методы, как </a:t>
            </a:r>
            <a:r>
              <a:rPr lang="ru-RU" sz="1800" dirty="0" err="1" smtClean="0"/>
              <a:t>коучинг</a:t>
            </a:r>
            <a:r>
              <a:rPr lang="ru-RU" sz="1800" dirty="0" smtClean="0"/>
              <a:t>, практические очные мастерские, онлайновые симуляции, обмен лучшими практиками, совместную работу и постоянную оценку результатов.</a:t>
            </a:r>
          </a:p>
          <a:p>
            <a:r>
              <a:rPr lang="ru-RU" sz="1800" dirty="0" smtClean="0"/>
              <a:t>6. Оптимальное </a:t>
            </a:r>
            <a:r>
              <a:rPr lang="ru-RU" sz="1800" smtClean="0"/>
              <a:t>соотношение методов</a:t>
            </a:r>
            <a:r>
              <a:rPr lang="ru-RU" sz="1800" dirty="0" smtClean="0"/>
              <a:t>:</a:t>
            </a:r>
            <a:r>
              <a:rPr lang="ru-RU" sz="1800" smtClean="0"/>
              <a:t> </a:t>
            </a:r>
            <a:r>
              <a:rPr lang="ru-RU" sz="1800" dirty="0" smtClean="0"/>
              <a:t>10% формального обучения и </a:t>
            </a:r>
            <a:r>
              <a:rPr lang="ru-RU" sz="1800" smtClean="0"/>
              <a:t>самостоятельного чтения; </a:t>
            </a:r>
            <a:r>
              <a:rPr lang="ru-RU" sz="1800" dirty="0" smtClean="0"/>
              <a:t>20% обратной связи и 70% неформального обучения и </a:t>
            </a:r>
            <a:r>
              <a:rPr lang="ru-RU" sz="1800" smtClean="0"/>
              <a:t>практических заданий.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это интеграция электронного и традиционного обучения, которой присуща </a:t>
            </a:r>
            <a:r>
              <a:rPr lang="ru-RU" dirty="0" err="1" smtClean="0"/>
              <a:t>запланированность</a:t>
            </a:r>
            <a:r>
              <a:rPr lang="ru-RU" dirty="0" smtClean="0"/>
              <a:t> и педагогическая ценность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это такой метод обучения, который комбинирует различные ресурсы, в частности, элементы очных учебных сессий и электронного обучения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смешанного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это различные варианты сочетания методов электронного и очного обучения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электронные курсы, практическое обучение, работа над конкретными проектами, служебная ротация, электронные книги, мобильное обучение, </a:t>
            </a:r>
            <a:r>
              <a:rPr lang="ru-RU" dirty="0" err="1" smtClean="0"/>
              <a:t>коучинг</a:t>
            </a:r>
            <a:r>
              <a:rPr lang="ru-RU" dirty="0" smtClean="0"/>
              <a:t>, </a:t>
            </a:r>
            <a:r>
              <a:rPr lang="ru-RU" dirty="0" err="1" smtClean="0"/>
              <a:t>подкасты</a:t>
            </a:r>
            <a:r>
              <a:rPr lang="ru-RU" dirty="0" smtClean="0"/>
              <a:t>, очные курсы, учебные игры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смешанного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единый, целостный учебный процесс, предполагающий, что часть познавательной деятельности учащихся проводится на уроке под непосредственным руководством учителя, а часть деятельности учащихся, выносится на дистанционную форму, с преобладанием самостоятельных видов работ индивидуально или совместно с партнерами в малой группе сотрудничества.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преимущества смешанного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Каждый обучающийся получает возможность освоить нужные знания и умения в удобном формате.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Преподаватели могут извлечь максимум из возможностей планирования и преподавания.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компонента технологии смешанного 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Компонент традиционного прямого личного взаимодействия участников образовательного процесса.</a:t>
            </a:r>
          </a:p>
          <a:p>
            <a:r>
              <a:rPr lang="ru-RU" dirty="0" smtClean="0"/>
              <a:t>2. Компонент самообразования.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3. Компонент интерактивного взаимодействия, опосредованного компьютерными телекоммуникационными технологиями и электронными информационно­-образовательными </a:t>
            </a:r>
            <a:r>
              <a:rPr lang="ru-RU" dirty="0" err="1" smtClean="0"/>
              <a:t>онлайн</a:t>
            </a:r>
            <a:r>
              <a:rPr lang="ru-RU" dirty="0" smtClean="0"/>
              <a:t> ресурсами.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50099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Смешанное обучение позволяет решить ряд задач: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822369"/>
            <a:ext cx="807246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расширить образовательные возможности обучающихся за счёт увеличения доступности и гибкости образования, учёта их индивидуальных образовательных потребностей, а также темпа и ритма освоения учебного материала;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стимулировать формирование субъектной позиции обучающегося;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трансформировать стиль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персонализировать образовательный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Шесть моделей смешанного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Модель «</a:t>
            </a:r>
            <a:r>
              <a:rPr lang="ru-RU" dirty="0" err="1" smtClean="0"/>
              <a:t>Face</a:t>
            </a:r>
            <a:r>
              <a:rPr lang="ru-RU" dirty="0" smtClean="0"/>
              <a:t>­ </a:t>
            </a:r>
            <a:r>
              <a:rPr lang="ru-RU" dirty="0" err="1" smtClean="0"/>
              <a:t>to­Face</a:t>
            </a:r>
            <a:r>
              <a:rPr lang="ru-RU" dirty="0" smtClean="0"/>
              <a:t> </a:t>
            </a:r>
            <a:r>
              <a:rPr lang="ru-RU" dirty="0" err="1" smtClean="0"/>
              <a:t>Driver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sz="1600" dirty="0" smtClean="0"/>
              <a:t>Электронное обучение используется в качестве дополнения к основной программе</a:t>
            </a:r>
          </a:p>
          <a:p>
            <a:r>
              <a:rPr lang="ru-RU" dirty="0" smtClean="0"/>
              <a:t>2. Модель «</a:t>
            </a:r>
            <a:r>
              <a:rPr lang="ru-RU" dirty="0" err="1" smtClean="0"/>
              <a:t>Rotation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sz="1600" dirty="0" err="1" smtClean="0"/>
              <a:t>Индивидуальныое</a:t>
            </a:r>
            <a:r>
              <a:rPr lang="ru-RU" sz="1600" dirty="0" smtClean="0"/>
              <a:t> электронное обучение и обучение в классе вместе с учителем</a:t>
            </a:r>
          </a:p>
          <a:p>
            <a:r>
              <a:rPr lang="ru-RU" dirty="0" smtClean="0"/>
              <a:t>3. Модель «</a:t>
            </a:r>
            <a:r>
              <a:rPr lang="ru-RU" dirty="0" err="1" smtClean="0"/>
              <a:t>Flex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sz="1600" dirty="0" smtClean="0"/>
              <a:t>Большая часть учебной программы осваивается в условиях электронного обучения. </a:t>
            </a:r>
          </a:p>
          <a:p>
            <a:r>
              <a:rPr lang="ru-RU" dirty="0" smtClean="0"/>
              <a:t>4. Модель «</a:t>
            </a:r>
            <a:r>
              <a:rPr lang="ru-RU" dirty="0" err="1" smtClean="0"/>
              <a:t>Online</a:t>
            </a:r>
            <a:r>
              <a:rPr lang="ru-RU" dirty="0" smtClean="0"/>
              <a:t> </a:t>
            </a:r>
            <a:r>
              <a:rPr lang="ru-RU" dirty="0" err="1" smtClean="0"/>
              <a:t>Lab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sz="1700" dirty="0" smtClean="0"/>
              <a:t>Учебная программа осваивается в условиях электронного обучения, которое организовано в стенах школ.</a:t>
            </a:r>
          </a:p>
          <a:p>
            <a:r>
              <a:rPr lang="ru-RU" dirty="0" smtClean="0"/>
              <a:t>5. Модель «</a:t>
            </a:r>
            <a:r>
              <a:rPr lang="ru-RU" dirty="0" err="1" smtClean="0"/>
              <a:t>Self­blend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sz="1700" dirty="0" smtClean="0"/>
              <a:t>Выбор дополнительных к основному образованию курсов.</a:t>
            </a:r>
          </a:p>
          <a:p>
            <a:r>
              <a:rPr lang="ru-RU" dirty="0" smtClean="0"/>
              <a:t>6. Модель «</a:t>
            </a:r>
            <a:r>
              <a:rPr lang="ru-RU" dirty="0" err="1" smtClean="0"/>
              <a:t>Online</a:t>
            </a:r>
            <a:r>
              <a:rPr lang="ru-RU" dirty="0" smtClean="0"/>
              <a:t> </a:t>
            </a:r>
            <a:r>
              <a:rPr lang="ru-RU" dirty="0" err="1" smtClean="0"/>
              <a:t>Driver</a:t>
            </a:r>
            <a:r>
              <a:rPr lang="ru-RU" dirty="0" smtClean="0"/>
              <a:t>». </a:t>
            </a:r>
          </a:p>
          <a:p>
            <a:pPr>
              <a:buNone/>
            </a:pPr>
            <a:r>
              <a:rPr lang="ru-RU" sz="1700" dirty="0" smtClean="0"/>
              <a:t>Большая часть учебной программы осваивается с помощью электронных ресурсов </a:t>
            </a:r>
            <a:r>
              <a:rPr lang="ru-RU" sz="1700" dirty="0" err="1" smtClean="0"/>
              <a:t>информационно­образовательной</a:t>
            </a:r>
            <a:r>
              <a:rPr lang="ru-RU" sz="1700" dirty="0" smtClean="0"/>
              <a:t> среды. </a:t>
            </a:r>
            <a:endParaRPr lang="ru-RU" sz="1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Комбинированное обучение формирует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1)умение самостоятельно планировать деятельность;</a:t>
            </a:r>
          </a:p>
          <a:p>
            <a:r>
              <a:rPr lang="ru-RU" dirty="0" smtClean="0"/>
              <a:t>2)умение эффективно организовывать деятельность, ориентируя ее на конечный результат;</a:t>
            </a:r>
          </a:p>
          <a:p>
            <a:r>
              <a:rPr lang="ru-RU" dirty="0" smtClean="0"/>
              <a:t>3)умение принимать решения, делать осознанный выбор и нести за него ответственность;</a:t>
            </a:r>
          </a:p>
          <a:p>
            <a:r>
              <a:rPr lang="ru-RU" dirty="0" smtClean="0"/>
              <a:t>4)умение работать в информационном пространстве:</a:t>
            </a:r>
          </a:p>
          <a:p>
            <a:r>
              <a:rPr lang="ru-RU" dirty="0" smtClean="0"/>
              <a:t>а) отбирать информацию в соответствии с темой;</a:t>
            </a:r>
          </a:p>
          <a:p>
            <a:r>
              <a:rPr lang="ru-RU" dirty="0" smtClean="0"/>
              <a:t>б) навык самостоятельной поисковой деятельности.</a:t>
            </a:r>
          </a:p>
          <a:p>
            <a:r>
              <a:rPr lang="ru-RU" dirty="0" smtClean="0"/>
              <a:t>5) навык аналитической деятельности – умение структурировать полученную информацию и использовать адекватно поставленной задаче;</a:t>
            </a:r>
          </a:p>
          <a:p>
            <a:r>
              <a:rPr lang="ru-RU" dirty="0" smtClean="0"/>
              <a:t>6) навык презентации результатов деятельности с использованием различных информационных технологий;</a:t>
            </a:r>
          </a:p>
          <a:p>
            <a:r>
              <a:rPr lang="ru-RU" dirty="0" smtClean="0"/>
              <a:t>7) навык рефлексии, способствующий успешному функционированию субъекта в любой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395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Смешанное обучение </vt:lpstr>
      <vt:lpstr>Смешанное обучение</vt:lpstr>
      <vt:lpstr>Формат смешанного обучения</vt:lpstr>
      <vt:lpstr>модель смешанного обучения</vt:lpstr>
      <vt:lpstr>Основные преимущества смешанного обучения</vt:lpstr>
      <vt:lpstr>Три компонента технологии смешанного обучения</vt:lpstr>
      <vt:lpstr>Смешанное обучение позволяет решить ряд задач: </vt:lpstr>
      <vt:lpstr>Шесть моделей смешанного обучения</vt:lpstr>
      <vt:lpstr>Комбинированное обучение формирует</vt:lpstr>
      <vt:lpstr>Общие рекомендации, как сделать смешанное обучение эффективным.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Смешанное обучение </dc:title>
  <dc:creator>Преподаватель</dc:creator>
  <cp:lastModifiedBy>Преподаватель</cp:lastModifiedBy>
  <cp:revision>9</cp:revision>
  <dcterms:created xsi:type="dcterms:W3CDTF">2013-12-30T08:28:01Z</dcterms:created>
  <dcterms:modified xsi:type="dcterms:W3CDTF">2013-12-30T09:46:41Z</dcterms:modified>
</cp:coreProperties>
</file>