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7" r:id="rId9"/>
    <p:sldId id="263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76" r:id="rId18"/>
    <p:sldId id="277" r:id="rId19"/>
    <p:sldId id="279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65" d="100"/>
          <a:sy n="65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11D13E-3F59-4FAB-80B6-B20929132F4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9B33C8-F06D-476B-92B4-6D6EBF3FD7DD}">
      <dgm:prSet phldrT="[Текст]"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1400" b="1" dirty="0" smtClean="0">
              <a:ln w="3175">
                <a:solidFill>
                  <a:schemeClr val="tx1"/>
                </a:solidFill>
              </a:ln>
            </a:rPr>
            <a:t>Понимание высказывания</a:t>
          </a:r>
          <a:endParaRPr lang="ru-RU" sz="1400" b="1" dirty="0">
            <a:ln w="3175">
              <a:solidFill>
                <a:schemeClr val="tx1"/>
              </a:solidFill>
            </a:ln>
          </a:endParaRPr>
        </a:p>
      </dgm:t>
    </dgm:pt>
    <dgm:pt modelId="{92964BC5-D8F0-4F4D-A7A7-517EC14478D1}" type="parTrans" cxnId="{A9FC2AAC-CD69-4E67-B4E8-F55CA11AD8C7}">
      <dgm:prSet/>
      <dgm:spPr/>
      <dgm:t>
        <a:bodyPr/>
        <a:lstStyle/>
        <a:p>
          <a:endParaRPr lang="ru-RU"/>
        </a:p>
      </dgm:t>
    </dgm:pt>
    <dgm:pt modelId="{F456ED87-59E0-4C65-B9CB-134C22DEC57F}" type="sibTrans" cxnId="{A9FC2AAC-CD69-4E67-B4E8-F55CA11AD8C7}">
      <dgm:prSet/>
      <dgm:spPr/>
      <dgm:t>
        <a:bodyPr/>
        <a:lstStyle/>
        <a:p>
          <a:endParaRPr lang="ru-RU"/>
        </a:p>
      </dgm:t>
    </dgm:pt>
    <dgm:pt modelId="{2EC90143-6B05-4AA2-8BB0-C8C8849C664D}">
      <dgm:prSet phldrT="[Текст]" custT="1"/>
      <dgm:spPr>
        <a:noFill/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1400" b="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Должно быть четко и ясно выражено. Не стоит дословно повторять это утверждение. Важно так раскрыть его основную мысль, чтобы стал очевиден контекст, который определяет его содержание и сущность.</a:t>
          </a:r>
          <a:endParaRPr lang="ru-RU" sz="1400" b="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FA4D64B3-D366-4944-945A-4ED1C746070C}" type="parTrans" cxnId="{7A23BBA5-2D9F-4216-BC52-7C6DCB139A4D}">
      <dgm:prSet/>
      <dgm:spPr/>
      <dgm:t>
        <a:bodyPr/>
        <a:lstStyle/>
        <a:p>
          <a:endParaRPr lang="ru-RU"/>
        </a:p>
      </dgm:t>
    </dgm:pt>
    <dgm:pt modelId="{E2191C38-F9D0-453D-8C3A-8E0A0133D598}" type="sibTrans" cxnId="{7A23BBA5-2D9F-4216-BC52-7C6DCB139A4D}">
      <dgm:prSet/>
      <dgm:spPr/>
      <dgm:t>
        <a:bodyPr/>
        <a:lstStyle/>
        <a:p>
          <a:endParaRPr lang="ru-RU"/>
        </a:p>
      </dgm:t>
    </dgm:pt>
    <dgm:pt modelId="{E1B2E94D-0096-47C8-B112-F48BABE59EDB}">
      <dgm:prSet phldrT="[Текст]"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1400" b="1" dirty="0" smtClean="0">
              <a:ln w="3175">
                <a:solidFill>
                  <a:schemeClr val="tx1"/>
                </a:solidFill>
              </a:ln>
            </a:rPr>
            <a:t>Определение  личной позиции по выбранному высказыванию</a:t>
          </a:r>
          <a:endParaRPr lang="ru-RU" sz="1400" b="1" dirty="0">
            <a:ln w="3175">
              <a:solidFill>
                <a:schemeClr val="tx1"/>
              </a:solidFill>
            </a:ln>
          </a:endParaRPr>
        </a:p>
      </dgm:t>
    </dgm:pt>
    <dgm:pt modelId="{97145284-4363-4D85-9149-BD756C28669A}" type="parTrans" cxnId="{056FA029-D8F5-4146-895A-1C8D47D88D61}">
      <dgm:prSet/>
      <dgm:spPr/>
      <dgm:t>
        <a:bodyPr/>
        <a:lstStyle/>
        <a:p>
          <a:endParaRPr lang="ru-RU"/>
        </a:p>
      </dgm:t>
    </dgm:pt>
    <dgm:pt modelId="{C4614780-6D05-494F-8DED-CEC92F1AA63C}" type="sibTrans" cxnId="{056FA029-D8F5-4146-895A-1C8D47D88D61}">
      <dgm:prSet/>
      <dgm:spPr/>
      <dgm:t>
        <a:bodyPr/>
        <a:lstStyle/>
        <a:p>
          <a:endParaRPr lang="ru-RU"/>
        </a:p>
      </dgm:t>
    </dgm:pt>
    <dgm:pt modelId="{FDAE982F-8DF3-4953-90D2-0E5B1AEDE719}">
      <dgm:prSet phldrT="[Текст]" custT="1"/>
      <dgm:spPr>
        <a:noFill/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14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«Я согласен(на) с данным мнением», «Я не могу присоединиться к этому утверждению, «В данном высказывании есть то, с чем я согласен(на), и то,  что кажется мне спорным, </a:t>
          </a:r>
          <a:r>
            <a:rPr lang="ru-RU" sz="1400" b="1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потому что…</a:t>
          </a:r>
          <a:endParaRPr lang="ru-RU" sz="1400" b="1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ED03C5C4-3935-410A-B6E4-8BFAE4453BD9}" type="parTrans" cxnId="{09FBFE0A-28A3-4D9C-83F2-F211E17EFBA9}">
      <dgm:prSet/>
      <dgm:spPr/>
      <dgm:t>
        <a:bodyPr/>
        <a:lstStyle/>
        <a:p>
          <a:endParaRPr lang="ru-RU"/>
        </a:p>
      </dgm:t>
    </dgm:pt>
    <dgm:pt modelId="{8AACE013-E2C7-4B3A-9663-2851E3A93AB1}" type="sibTrans" cxnId="{09FBFE0A-28A3-4D9C-83F2-F211E17EFBA9}">
      <dgm:prSet/>
      <dgm:spPr/>
      <dgm:t>
        <a:bodyPr/>
        <a:lstStyle/>
        <a:p>
          <a:endParaRPr lang="ru-RU"/>
        </a:p>
      </dgm:t>
    </dgm:pt>
    <dgm:pt modelId="{D3AD00AF-3BE9-454D-87D6-788906CC8E58}">
      <dgm:prSet phldrT="[Текст]"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1400" b="1" dirty="0" smtClean="0">
              <a:ln w="3175">
                <a:solidFill>
                  <a:schemeClr val="tx1"/>
                </a:solidFill>
              </a:ln>
            </a:rPr>
            <a:t>Основная часть эссе</a:t>
          </a:r>
          <a:endParaRPr lang="ru-RU" sz="1400" b="1" dirty="0">
            <a:ln w="3175">
              <a:solidFill>
                <a:schemeClr val="tx1"/>
              </a:solidFill>
            </a:ln>
          </a:endParaRPr>
        </a:p>
      </dgm:t>
    </dgm:pt>
    <dgm:pt modelId="{84E97B1F-17EF-4117-9119-37FF60D782BF}" type="parTrans" cxnId="{8879766D-F1F8-42B7-B79B-19EC8A6585F3}">
      <dgm:prSet/>
      <dgm:spPr/>
      <dgm:t>
        <a:bodyPr/>
        <a:lstStyle/>
        <a:p>
          <a:endParaRPr lang="ru-RU"/>
        </a:p>
      </dgm:t>
    </dgm:pt>
    <dgm:pt modelId="{A8DB517F-561C-4699-8463-1F49E4F90C54}" type="sibTrans" cxnId="{8879766D-F1F8-42B7-B79B-19EC8A6585F3}">
      <dgm:prSet/>
      <dgm:spPr/>
      <dgm:t>
        <a:bodyPr/>
        <a:lstStyle/>
        <a:p>
          <a:endParaRPr lang="ru-RU"/>
        </a:p>
      </dgm:t>
    </dgm:pt>
    <dgm:pt modelId="{67ABC78E-EB7A-4116-9058-9B477200254B}">
      <dgm:prSet phldrT="[Текст]" custT="1"/>
      <dgm:spPr>
        <a:noFill/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14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Представлены:</a:t>
          </a:r>
          <a:endParaRPr lang="ru-RU" sz="14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148DED59-0BF6-46E2-B601-64C158BF2780}" type="parTrans" cxnId="{10B7002D-8746-48AA-AD4A-36463CF46381}">
      <dgm:prSet/>
      <dgm:spPr/>
      <dgm:t>
        <a:bodyPr/>
        <a:lstStyle/>
        <a:p>
          <a:endParaRPr lang="ru-RU"/>
        </a:p>
      </dgm:t>
    </dgm:pt>
    <dgm:pt modelId="{93CF7885-47E1-41D2-B3D8-A0BC09FD9C98}" type="sibTrans" cxnId="{10B7002D-8746-48AA-AD4A-36463CF46381}">
      <dgm:prSet/>
      <dgm:spPr/>
      <dgm:t>
        <a:bodyPr/>
        <a:lstStyle/>
        <a:p>
          <a:endParaRPr lang="ru-RU"/>
        </a:p>
      </dgm:t>
    </dgm:pt>
    <dgm:pt modelId="{89BF8A6F-D302-4E05-8FAB-84A9C6942B39}">
      <dgm:prSet phldrT="[Текст]" custT="1"/>
      <dgm:spPr>
        <a:noFill/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14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Доказательства, т.е. факты и примеры, поддерживающие суждения, точку зрения;</a:t>
          </a:r>
          <a:endParaRPr lang="ru-RU" sz="14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DEFDAFE7-0C64-4025-982B-70DA97509AC9}" type="parTrans" cxnId="{10D201B7-D3EA-4735-95FE-466AD3B4A2EC}">
      <dgm:prSet/>
      <dgm:spPr/>
      <dgm:t>
        <a:bodyPr/>
        <a:lstStyle/>
        <a:p>
          <a:endParaRPr lang="ru-RU"/>
        </a:p>
      </dgm:t>
    </dgm:pt>
    <dgm:pt modelId="{9B644F1A-4C5B-4743-9AAE-1E95B5F5B245}" type="sibTrans" cxnId="{10D201B7-D3EA-4735-95FE-466AD3B4A2EC}">
      <dgm:prSet/>
      <dgm:spPr/>
      <dgm:t>
        <a:bodyPr/>
        <a:lstStyle/>
        <a:p>
          <a:endParaRPr lang="ru-RU"/>
        </a:p>
      </dgm:t>
    </dgm:pt>
    <dgm:pt modelId="{57FF4617-36F0-4C18-8BB5-6A8CDA4B3A5F}">
      <dgm:prSet phldrT="[Текст]" custT="1"/>
      <dgm:spPr>
        <a:noFill/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14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Суждения (аргументы), определение ключевых обществоведческих понятий, помогающих раскрытию темы;</a:t>
          </a:r>
          <a:endParaRPr lang="ru-RU" sz="14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8045E03D-F2DB-4831-8D37-E7CDEF826E83}" type="parTrans" cxnId="{DD8A3BA2-104B-412D-BAF7-A98E16668286}">
      <dgm:prSet/>
      <dgm:spPr/>
      <dgm:t>
        <a:bodyPr/>
        <a:lstStyle/>
        <a:p>
          <a:endParaRPr lang="ru-RU"/>
        </a:p>
      </dgm:t>
    </dgm:pt>
    <dgm:pt modelId="{5F5E23CC-4E13-433B-9282-B1549CBAE7F6}" type="sibTrans" cxnId="{DD8A3BA2-104B-412D-BAF7-A98E16668286}">
      <dgm:prSet/>
      <dgm:spPr/>
      <dgm:t>
        <a:bodyPr/>
        <a:lstStyle/>
        <a:p>
          <a:endParaRPr lang="ru-RU"/>
        </a:p>
      </dgm:t>
    </dgm:pt>
    <dgm:pt modelId="{515DC1F7-1C76-4A88-8FE4-52AB489618A2}">
      <dgm:prSet phldrT="[Текст]" custT="1"/>
      <dgm:spPr>
        <a:noFill/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14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Рассмотрение и опровержение контраргументов.</a:t>
          </a:r>
          <a:endParaRPr lang="ru-RU" sz="14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2EB9CBA6-8CCF-43C3-85CC-5EA7DCE21015}" type="parTrans" cxnId="{88998E85-5467-4DB1-9E9F-8A80B2CD5C86}">
      <dgm:prSet/>
      <dgm:spPr/>
      <dgm:t>
        <a:bodyPr/>
        <a:lstStyle/>
        <a:p>
          <a:endParaRPr lang="ru-RU"/>
        </a:p>
      </dgm:t>
    </dgm:pt>
    <dgm:pt modelId="{6634870A-BCD7-4707-BEF4-3F83F003C177}" type="sibTrans" cxnId="{88998E85-5467-4DB1-9E9F-8A80B2CD5C86}">
      <dgm:prSet/>
      <dgm:spPr/>
      <dgm:t>
        <a:bodyPr/>
        <a:lstStyle/>
        <a:p>
          <a:endParaRPr lang="ru-RU"/>
        </a:p>
      </dgm:t>
    </dgm:pt>
    <dgm:pt modelId="{3F2720F4-A9B5-4177-BB45-0091CC6CFBE6}">
      <dgm:prSet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1400" b="1" dirty="0" smtClean="0">
              <a:ln w="3175">
                <a:solidFill>
                  <a:schemeClr val="tx1"/>
                </a:solidFill>
              </a:ln>
            </a:rPr>
            <a:t>Вывод</a:t>
          </a:r>
          <a:endParaRPr lang="ru-RU" sz="1400" b="1" dirty="0">
            <a:ln w="3175">
              <a:solidFill>
                <a:schemeClr val="tx1"/>
              </a:solidFill>
            </a:ln>
          </a:endParaRPr>
        </a:p>
      </dgm:t>
    </dgm:pt>
    <dgm:pt modelId="{0F2C8EA9-9696-4ACE-8678-2A7EC09A465C}" type="parTrans" cxnId="{3B5C1FEE-1D1F-49D1-840A-B722D09D7F96}">
      <dgm:prSet/>
      <dgm:spPr/>
      <dgm:t>
        <a:bodyPr/>
        <a:lstStyle/>
        <a:p>
          <a:endParaRPr lang="ru-RU"/>
        </a:p>
      </dgm:t>
    </dgm:pt>
    <dgm:pt modelId="{7B794E13-BA73-4B31-BE1A-76992E234E9B}" type="sibTrans" cxnId="{3B5C1FEE-1D1F-49D1-840A-B722D09D7F96}">
      <dgm:prSet/>
      <dgm:spPr/>
      <dgm:t>
        <a:bodyPr/>
        <a:lstStyle/>
        <a:p>
          <a:endParaRPr lang="ru-RU"/>
        </a:p>
      </dgm:t>
    </dgm:pt>
    <dgm:pt modelId="{2D72C4A8-65A6-4278-A887-152C4BBA0ADD}">
      <dgm:prSet custT="1"/>
      <dgm:spPr>
        <a:noFill/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14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Вывод кратко подводит итог размышлениям и рассуждениям;</a:t>
          </a:r>
          <a:endParaRPr lang="ru-RU" sz="14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40BA177B-F192-4A9A-8D0B-4571D7179DFA}" type="parTrans" cxnId="{E589902B-33A8-432F-869C-0C4EE2EAB095}">
      <dgm:prSet/>
      <dgm:spPr/>
      <dgm:t>
        <a:bodyPr/>
        <a:lstStyle/>
        <a:p>
          <a:endParaRPr lang="ru-RU"/>
        </a:p>
      </dgm:t>
    </dgm:pt>
    <dgm:pt modelId="{A433D708-3D58-48CD-A36C-D6A73CA9F969}" type="sibTrans" cxnId="{E589902B-33A8-432F-869C-0C4EE2EAB095}">
      <dgm:prSet/>
      <dgm:spPr/>
      <dgm:t>
        <a:bodyPr/>
        <a:lstStyle/>
        <a:p>
          <a:endParaRPr lang="ru-RU"/>
        </a:p>
      </dgm:t>
    </dgm:pt>
    <dgm:pt modelId="{FD4B8FDC-347B-48DA-B624-01FEE985FD57}">
      <dgm:prSet custT="1"/>
      <dgm:spPr>
        <a:noFill/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14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Заключение может содержать повторение основного суждения; краткий обзор аргументации в защиту главного вывода.</a:t>
          </a:r>
          <a:endParaRPr lang="ru-RU" sz="14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2493CA58-1609-47FB-BD3F-EE03F67444E4}" type="parTrans" cxnId="{5207EBF9-E0A6-40D6-9F5E-DD818B905A15}">
      <dgm:prSet/>
      <dgm:spPr/>
      <dgm:t>
        <a:bodyPr/>
        <a:lstStyle/>
        <a:p>
          <a:endParaRPr lang="ru-RU"/>
        </a:p>
      </dgm:t>
    </dgm:pt>
    <dgm:pt modelId="{B6EE716B-75D0-439B-B7D9-7A720A153F7B}" type="sibTrans" cxnId="{5207EBF9-E0A6-40D6-9F5E-DD818B905A15}">
      <dgm:prSet/>
      <dgm:spPr/>
      <dgm:t>
        <a:bodyPr/>
        <a:lstStyle/>
        <a:p>
          <a:endParaRPr lang="ru-RU"/>
        </a:p>
      </dgm:t>
    </dgm:pt>
    <dgm:pt modelId="{A27E71CE-6D15-4DF6-BA1A-6C20D8B2024F}" type="pres">
      <dgm:prSet presAssocID="{3F11D13E-3F59-4FAB-80B6-B20929132F4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8E9D75-B42E-4CBB-BE44-3C9812633EA4}" type="pres">
      <dgm:prSet presAssocID="{1E9B33C8-F06D-476B-92B4-6D6EBF3FD7DD}" presName="parentLin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74E43227-289C-4EC9-833C-6C438DA5128F}" type="pres">
      <dgm:prSet presAssocID="{1E9B33C8-F06D-476B-92B4-6D6EBF3FD7D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61801F8-2587-422B-86B4-BC05E970A759}" type="pres">
      <dgm:prSet presAssocID="{1E9B33C8-F06D-476B-92B4-6D6EBF3FD7D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D7CF0-0E76-49EB-B67D-E491B8C38C4F}" type="pres">
      <dgm:prSet presAssocID="{1E9B33C8-F06D-476B-92B4-6D6EBF3FD7DD}" presName="negativeSpac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28A50746-3623-4393-8302-F35F0190D356}" type="pres">
      <dgm:prSet presAssocID="{1E9B33C8-F06D-476B-92B4-6D6EBF3FD7DD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CDB4A8-5568-4658-B112-47C58E2F97D8}" type="pres">
      <dgm:prSet presAssocID="{F456ED87-59E0-4C65-B9CB-134C22DEC57F}" presName="spaceBetweenRectangles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5B91FF7E-5FBA-414D-84A6-622AC21692C5}" type="pres">
      <dgm:prSet presAssocID="{E1B2E94D-0096-47C8-B112-F48BABE59EDB}" presName="parentLin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79933752-6DD1-4B61-8EEC-A1628650B08E}" type="pres">
      <dgm:prSet presAssocID="{E1B2E94D-0096-47C8-B112-F48BABE59ED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32B98F0-4399-4B1C-983E-00F275F3B824}" type="pres">
      <dgm:prSet presAssocID="{E1B2E94D-0096-47C8-B112-F48BABE59ED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3FBDE-ADE1-4DF8-8B7F-CF60304F2D0C}" type="pres">
      <dgm:prSet presAssocID="{E1B2E94D-0096-47C8-B112-F48BABE59EDB}" presName="negativeSpac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8BE30534-F06D-4BB7-BCCF-6EB5D5088608}" type="pres">
      <dgm:prSet presAssocID="{E1B2E94D-0096-47C8-B112-F48BABE59EDB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64D53E-1269-432A-BE51-42B1BF37842D}" type="pres">
      <dgm:prSet presAssocID="{C4614780-6D05-494F-8DED-CEC92F1AA63C}" presName="spaceBetweenRectangles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5E44B9FF-7FB6-4539-B98B-2470568E2113}" type="pres">
      <dgm:prSet presAssocID="{D3AD00AF-3BE9-454D-87D6-788906CC8E58}" presName="parentLin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CE21539-5EF4-4B6A-8668-93B33DBFCDE7}" type="pres">
      <dgm:prSet presAssocID="{D3AD00AF-3BE9-454D-87D6-788906CC8E58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CB86B24E-3006-4B31-8993-04E7F13F57BC}" type="pres">
      <dgm:prSet presAssocID="{D3AD00AF-3BE9-454D-87D6-788906CC8E5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61CD7-27FE-4269-9D98-3B2EF61821AC}" type="pres">
      <dgm:prSet presAssocID="{D3AD00AF-3BE9-454D-87D6-788906CC8E58}" presName="negativeSpac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694A6E5D-B1CA-474F-BD07-1CD1D9449FE7}" type="pres">
      <dgm:prSet presAssocID="{D3AD00AF-3BE9-454D-87D6-788906CC8E58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FAB56-5F55-4D01-B1A2-B344A39E8FAB}" type="pres">
      <dgm:prSet presAssocID="{A8DB517F-561C-4699-8463-1F49E4F90C54}" presName="spaceBetweenRectangles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F9604586-1895-4717-BDD4-B7B201277E1B}" type="pres">
      <dgm:prSet presAssocID="{3F2720F4-A9B5-4177-BB45-0091CC6CFBE6}" presName="parentLin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349C8652-C576-4F51-8E32-EF1FDCC26F30}" type="pres">
      <dgm:prSet presAssocID="{3F2720F4-A9B5-4177-BB45-0091CC6CFBE6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B27B7919-84EA-49F3-8768-61E1EACFA3F0}" type="pres">
      <dgm:prSet presAssocID="{3F2720F4-A9B5-4177-BB45-0091CC6CFBE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01D75-2BD0-4DD2-94C8-BEE60AFE2B13}" type="pres">
      <dgm:prSet presAssocID="{3F2720F4-A9B5-4177-BB45-0091CC6CFBE6}" presName="negativeSpac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633F601E-068C-4E57-9720-687089C32BF1}" type="pres">
      <dgm:prSet presAssocID="{3F2720F4-A9B5-4177-BB45-0091CC6CFBE6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F4B002-C128-4678-A088-7F4390A35D13}" type="presOf" srcId="{89BF8A6F-D302-4E05-8FAB-84A9C6942B39}" destId="{694A6E5D-B1CA-474F-BD07-1CD1D9449FE7}" srcOrd="0" destOrd="2" presId="urn:microsoft.com/office/officeart/2005/8/layout/list1"/>
    <dgm:cxn modelId="{E7ABB6E9-D760-4291-B8B6-F663185776CA}" type="presOf" srcId="{FD4B8FDC-347B-48DA-B624-01FEE985FD57}" destId="{633F601E-068C-4E57-9720-687089C32BF1}" srcOrd="0" destOrd="1" presId="urn:microsoft.com/office/officeart/2005/8/layout/list1"/>
    <dgm:cxn modelId="{E29AFB6C-3E1E-4C93-8242-AB459FE1CC59}" type="presOf" srcId="{D3AD00AF-3BE9-454D-87D6-788906CC8E58}" destId="{4CE21539-5EF4-4B6A-8668-93B33DBFCDE7}" srcOrd="0" destOrd="0" presId="urn:microsoft.com/office/officeart/2005/8/layout/list1"/>
    <dgm:cxn modelId="{3D0CD1DA-D8A4-4C74-9749-A7CD4C88D084}" type="presOf" srcId="{E1B2E94D-0096-47C8-B112-F48BABE59EDB}" destId="{F32B98F0-4399-4B1C-983E-00F275F3B824}" srcOrd="1" destOrd="0" presId="urn:microsoft.com/office/officeart/2005/8/layout/list1"/>
    <dgm:cxn modelId="{EFBF23D1-04A9-41CB-859B-0BBC50A3F457}" type="presOf" srcId="{1E9B33C8-F06D-476B-92B4-6D6EBF3FD7DD}" destId="{461801F8-2587-422B-86B4-BC05E970A759}" srcOrd="1" destOrd="0" presId="urn:microsoft.com/office/officeart/2005/8/layout/list1"/>
    <dgm:cxn modelId="{67BF3758-A70F-446F-A237-0C871A4CDD52}" type="presOf" srcId="{67ABC78E-EB7A-4116-9058-9B477200254B}" destId="{694A6E5D-B1CA-474F-BD07-1CD1D9449FE7}" srcOrd="0" destOrd="0" presId="urn:microsoft.com/office/officeart/2005/8/layout/list1"/>
    <dgm:cxn modelId="{57AF1627-C1F9-46E9-9F3E-536D3C7D9711}" type="presOf" srcId="{1E9B33C8-F06D-476B-92B4-6D6EBF3FD7DD}" destId="{74E43227-289C-4EC9-833C-6C438DA5128F}" srcOrd="0" destOrd="0" presId="urn:microsoft.com/office/officeart/2005/8/layout/list1"/>
    <dgm:cxn modelId="{E589902B-33A8-432F-869C-0C4EE2EAB095}" srcId="{3F2720F4-A9B5-4177-BB45-0091CC6CFBE6}" destId="{2D72C4A8-65A6-4278-A887-152C4BBA0ADD}" srcOrd="0" destOrd="0" parTransId="{40BA177B-F192-4A9A-8D0B-4571D7179DFA}" sibTransId="{A433D708-3D58-48CD-A36C-D6A73CA9F969}"/>
    <dgm:cxn modelId="{1584F692-A9C0-4C11-B595-9CD94D55BEBC}" type="presOf" srcId="{515DC1F7-1C76-4A88-8FE4-52AB489618A2}" destId="{694A6E5D-B1CA-474F-BD07-1CD1D9449FE7}" srcOrd="0" destOrd="3" presId="urn:microsoft.com/office/officeart/2005/8/layout/list1"/>
    <dgm:cxn modelId="{3B5C1FEE-1D1F-49D1-840A-B722D09D7F96}" srcId="{3F11D13E-3F59-4FAB-80B6-B20929132F4F}" destId="{3F2720F4-A9B5-4177-BB45-0091CC6CFBE6}" srcOrd="3" destOrd="0" parTransId="{0F2C8EA9-9696-4ACE-8678-2A7EC09A465C}" sibTransId="{7B794E13-BA73-4B31-BE1A-76992E234E9B}"/>
    <dgm:cxn modelId="{09FBFE0A-28A3-4D9C-83F2-F211E17EFBA9}" srcId="{E1B2E94D-0096-47C8-B112-F48BABE59EDB}" destId="{FDAE982F-8DF3-4953-90D2-0E5B1AEDE719}" srcOrd="0" destOrd="0" parTransId="{ED03C5C4-3935-410A-B6E4-8BFAE4453BD9}" sibTransId="{8AACE013-E2C7-4B3A-9663-2851E3A93AB1}"/>
    <dgm:cxn modelId="{67AC28D2-CBE2-44E4-B9B8-728C19749A5D}" type="presOf" srcId="{2D72C4A8-65A6-4278-A887-152C4BBA0ADD}" destId="{633F601E-068C-4E57-9720-687089C32BF1}" srcOrd="0" destOrd="0" presId="urn:microsoft.com/office/officeart/2005/8/layout/list1"/>
    <dgm:cxn modelId="{6A35D2E9-45BF-498B-BD03-BC60D956D6C2}" type="presOf" srcId="{FDAE982F-8DF3-4953-90D2-0E5B1AEDE719}" destId="{8BE30534-F06D-4BB7-BCCF-6EB5D5088608}" srcOrd="0" destOrd="0" presId="urn:microsoft.com/office/officeart/2005/8/layout/list1"/>
    <dgm:cxn modelId="{88998E85-5467-4DB1-9E9F-8A80B2CD5C86}" srcId="{D3AD00AF-3BE9-454D-87D6-788906CC8E58}" destId="{515DC1F7-1C76-4A88-8FE4-52AB489618A2}" srcOrd="3" destOrd="0" parTransId="{2EB9CBA6-8CCF-43C3-85CC-5EA7DCE21015}" sibTransId="{6634870A-BCD7-4707-BEF4-3F83F003C177}"/>
    <dgm:cxn modelId="{E413DB04-909D-4711-81DB-0F851D8769E8}" type="presOf" srcId="{E1B2E94D-0096-47C8-B112-F48BABE59EDB}" destId="{79933752-6DD1-4B61-8EEC-A1628650B08E}" srcOrd="0" destOrd="0" presId="urn:microsoft.com/office/officeart/2005/8/layout/list1"/>
    <dgm:cxn modelId="{C83C06E9-2BC3-4FB6-BFA2-60CD115408BF}" type="presOf" srcId="{3F11D13E-3F59-4FAB-80B6-B20929132F4F}" destId="{A27E71CE-6D15-4DF6-BA1A-6C20D8B2024F}" srcOrd="0" destOrd="0" presId="urn:microsoft.com/office/officeart/2005/8/layout/list1"/>
    <dgm:cxn modelId="{8CD499BD-1D7A-483E-AB9D-04E003AA7C76}" type="presOf" srcId="{2EC90143-6B05-4AA2-8BB0-C8C8849C664D}" destId="{28A50746-3623-4393-8302-F35F0190D356}" srcOrd="0" destOrd="0" presId="urn:microsoft.com/office/officeart/2005/8/layout/list1"/>
    <dgm:cxn modelId="{DD8A3BA2-104B-412D-BAF7-A98E16668286}" srcId="{D3AD00AF-3BE9-454D-87D6-788906CC8E58}" destId="{57FF4617-36F0-4C18-8BB5-6A8CDA4B3A5F}" srcOrd="1" destOrd="0" parTransId="{8045E03D-F2DB-4831-8D37-E7CDEF826E83}" sibTransId="{5F5E23CC-4E13-433B-9282-B1549CBAE7F6}"/>
    <dgm:cxn modelId="{056FA029-D8F5-4146-895A-1C8D47D88D61}" srcId="{3F11D13E-3F59-4FAB-80B6-B20929132F4F}" destId="{E1B2E94D-0096-47C8-B112-F48BABE59EDB}" srcOrd="1" destOrd="0" parTransId="{97145284-4363-4D85-9149-BD756C28669A}" sibTransId="{C4614780-6D05-494F-8DED-CEC92F1AA63C}"/>
    <dgm:cxn modelId="{9CA31A3E-5591-4C4A-B7DF-94C2E0575ABC}" type="presOf" srcId="{D3AD00AF-3BE9-454D-87D6-788906CC8E58}" destId="{CB86B24E-3006-4B31-8993-04E7F13F57BC}" srcOrd="1" destOrd="0" presId="urn:microsoft.com/office/officeart/2005/8/layout/list1"/>
    <dgm:cxn modelId="{10D201B7-D3EA-4735-95FE-466AD3B4A2EC}" srcId="{D3AD00AF-3BE9-454D-87D6-788906CC8E58}" destId="{89BF8A6F-D302-4E05-8FAB-84A9C6942B39}" srcOrd="2" destOrd="0" parTransId="{DEFDAFE7-0C64-4025-982B-70DA97509AC9}" sibTransId="{9B644F1A-4C5B-4743-9AAE-1E95B5F5B245}"/>
    <dgm:cxn modelId="{3B54F968-4AE0-4874-9D06-F9D119533A74}" type="presOf" srcId="{57FF4617-36F0-4C18-8BB5-6A8CDA4B3A5F}" destId="{694A6E5D-B1CA-474F-BD07-1CD1D9449FE7}" srcOrd="0" destOrd="1" presId="urn:microsoft.com/office/officeart/2005/8/layout/list1"/>
    <dgm:cxn modelId="{7A23BBA5-2D9F-4216-BC52-7C6DCB139A4D}" srcId="{1E9B33C8-F06D-476B-92B4-6D6EBF3FD7DD}" destId="{2EC90143-6B05-4AA2-8BB0-C8C8849C664D}" srcOrd="0" destOrd="0" parTransId="{FA4D64B3-D366-4944-945A-4ED1C746070C}" sibTransId="{E2191C38-F9D0-453D-8C3A-8E0A0133D598}"/>
    <dgm:cxn modelId="{8879766D-F1F8-42B7-B79B-19EC8A6585F3}" srcId="{3F11D13E-3F59-4FAB-80B6-B20929132F4F}" destId="{D3AD00AF-3BE9-454D-87D6-788906CC8E58}" srcOrd="2" destOrd="0" parTransId="{84E97B1F-17EF-4117-9119-37FF60D782BF}" sibTransId="{A8DB517F-561C-4699-8463-1F49E4F90C54}"/>
    <dgm:cxn modelId="{DD77D56A-FC03-4C7B-9171-8DD9C64DF5D5}" type="presOf" srcId="{3F2720F4-A9B5-4177-BB45-0091CC6CFBE6}" destId="{B27B7919-84EA-49F3-8768-61E1EACFA3F0}" srcOrd="1" destOrd="0" presId="urn:microsoft.com/office/officeart/2005/8/layout/list1"/>
    <dgm:cxn modelId="{A9FC2AAC-CD69-4E67-B4E8-F55CA11AD8C7}" srcId="{3F11D13E-3F59-4FAB-80B6-B20929132F4F}" destId="{1E9B33C8-F06D-476B-92B4-6D6EBF3FD7DD}" srcOrd="0" destOrd="0" parTransId="{92964BC5-D8F0-4F4D-A7A7-517EC14478D1}" sibTransId="{F456ED87-59E0-4C65-B9CB-134C22DEC57F}"/>
    <dgm:cxn modelId="{AE07141C-427F-43DF-ACEC-E212D811A0C4}" type="presOf" srcId="{3F2720F4-A9B5-4177-BB45-0091CC6CFBE6}" destId="{349C8652-C576-4F51-8E32-EF1FDCC26F30}" srcOrd="0" destOrd="0" presId="urn:microsoft.com/office/officeart/2005/8/layout/list1"/>
    <dgm:cxn modelId="{10B7002D-8746-48AA-AD4A-36463CF46381}" srcId="{D3AD00AF-3BE9-454D-87D6-788906CC8E58}" destId="{67ABC78E-EB7A-4116-9058-9B477200254B}" srcOrd="0" destOrd="0" parTransId="{148DED59-0BF6-46E2-B601-64C158BF2780}" sibTransId="{93CF7885-47E1-41D2-B3D8-A0BC09FD9C98}"/>
    <dgm:cxn modelId="{5207EBF9-E0A6-40D6-9F5E-DD818B905A15}" srcId="{3F2720F4-A9B5-4177-BB45-0091CC6CFBE6}" destId="{FD4B8FDC-347B-48DA-B624-01FEE985FD57}" srcOrd="1" destOrd="0" parTransId="{2493CA58-1609-47FB-BD3F-EE03F67444E4}" sibTransId="{B6EE716B-75D0-439B-B7D9-7A720A153F7B}"/>
    <dgm:cxn modelId="{2ABF23A4-ED53-492F-B80B-DA04A5F08A15}" type="presParOf" srcId="{A27E71CE-6D15-4DF6-BA1A-6C20D8B2024F}" destId="{D38E9D75-B42E-4CBB-BE44-3C9812633EA4}" srcOrd="0" destOrd="0" presId="urn:microsoft.com/office/officeart/2005/8/layout/list1"/>
    <dgm:cxn modelId="{966C457A-2872-4D22-81F3-D6B18DBEF811}" type="presParOf" srcId="{D38E9D75-B42E-4CBB-BE44-3C9812633EA4}" destId="{74E43227-289C-4EC9-833C-6C438DA5128F}" srcOrd="0" destOrd="0" presId="urn:microsoft.com/office/officeart/2005/8/layout/list1"/>
    <dgm:cxn modelId="{2670EAFB-FB11-41DD-AD76-328266C3A749}" type="presParOf" srcId="{D38E9D75-B42E-4CBB-BE44-3C9812633EA4}" destId="{461801F8-2587-422B-86B4-BC05E970A759}" srcOrd="1" destOrd="0" presId="urn:microsoft.com/office/officeart/2005/8/layout/list1"/>
    <dgm:cxn modelId="{1C006156-AD3D-4A51-B582-DE9EC2128490}" type="presParOf" srcId="{A27E71CE-6D15-4DF6-BA1A-6C20D8B2024F}" destId="{C06D7CF0-0E76-49EB-B67D-E491B8C38C4F}" srcOrd="1" destOrd="0" presId="urn:microsoft.com/office/officeart/2005/8/layout/list1"/>
    <dgm:cxn modelId="{C23AA011-16CB-40D5-9D99-1D21DDAB7632}" type="presParOf" srcId="{A27E71CE-6D15-4DF6-BA1A-6C20D8B2024F}" destId="{28A50746-3623-4393-8302-F35F0190D356}" srcOrd="2" destOrd="0" presId="urn:microsoft.com/office/officeart/2005/8/layout/list1"/>
    <dgm:cxn modelId="{6340EE5A-6307-4364-A17D-AD46A3D498FA}" type="presParOf" srcId="{A27E71CE-6D15-4DF6-BA1A-6C20D8B2024F}" destId="{52CDB4A8-5568-4658-B112-47C58E2F97D8}" srcOrd="3" destOrd="0" presId="urn:microsoft.com/office/officeart/2005/8/layout/list1"/>
    <dgm:cxn modelId="{9BD87710-9FED-45DC-8F8E-711720319566}" type="presParOf" srcId="{A27E71CE-6D15-4DF6-BA1A-6C20D8B2024F}" destId="{5B91FF7E-5FBA-414D-84A6-622AC21692C5}" srcOrd="4" destOrd="0" presId="urn:microsoft.com/office/officeart/2005/8/layout/list1"/>
    <dgm:cxn modelId="{C6DD80B2-3EC0-4056-82FA-73A60B8D321E}" type="presParOf" srcId="{5B91FF7E-5FBA-414D-84A6-622AC21692C5}" destId="{79933752-6DD1-4B61-8EEC-A1628650B08E}" srcOrd="0" destOrd="0" presId="urn:microsoft.com/office/officeart/2005/8/layout/list1"/>
    <dgm:cxn modelId="{12C7A4B5-6B00-48CC-BB8C-A74C424099FD}" type="presParOf" srcId="{5B91FF7E-5FBA-414D-84A6-622AC21692C5}" destId="{F32B98F0-4399-4B1C-983E-00F275F3B824}" srcOrd="1" destOrd="0" presId="urn:microsoft.com/office/officeart/2005/8/layout/list1"/>
    <dgm:cxn modelId="{154B0D03-35EB-4444-B755-B6FB72B15E1B}" type="presParOf" srcId="{A27E71CE-6D15-4DF6-BA1A-6C20D8B2024F}" destId="{CC93FBDE-ADE1-4DF8-8B7F-CF60304F2D0C}" srcOrd="5" destOrd="0" presId="urn:microsoft.com/office/officeart/2005/8/layout/list1"/>
    <dgm:cxn modelId="{7F50447B-4A05-4AAA-BD42-EE94718D58A0}" type="presParOf" srcId="{A27E71CE-6D15-4DF6-BA1A-6C20D8B2024F}" destId="{8BE30534-F06D-4BB7-BCCF-6EB5D5088608}" srcOrd="6" destOrd="0" presId="urn:microsoft.com/office/officeart/2005/8/layout/list1"/>
    <dgm:cxn modelId="{EC16E86C-1A15-4313-B80B-B6407C86724F}" type="presParOf" srcId="{A27E71CE-6D15-4DF6-BA1A-6C20D8B2024F}" destId="{FF64D53E-1269-432A-BE51-42B1BF37842D}" srcOrd="7" destOrd="0" presId="urn:microsoft.com/office/officeart/2005/8/layout/list1"/>
    <dgm:cxn modelId="{89C670B8-D3ED-4DAD-BD03-BA421B6C3FCA}" type="presParOf" srcId="{A27E71CE-6D15-4DF6-BA1A-6C20D8B2024F}" destId="{5E44B9FF-7FB6-4539-B98B-2470568E2113}" srcOrd="8" destOrd="0" presId="urn:microsoft.com/office/officeart/2005/8/layout/list1"/>
    <dgm:cxn modelId="{3A54B261-B7C3-4EBD-9880-4E67FC8F820A}" type="presParOf" srcId="{5E44B9FF-7FB6-4539-B98B-2470568E2113}" destId="{4CE21539-5EF4-4B6A-8668-93B33DBFCDE7}" srcOrd="0" destOrd="0" presId="urn:microsoft.com/office/officeart/2005/8/layout/list1"/>
    <dgm:cxn modelId="{43EB59AE-DF1B-4732-88E6-EA3AB98C7829}" type="presParOf" srcId="{5E44B9FF-7FB6-4539-B98B-2470568E2113}" destId="{CB86B24E-3006-4B31-8993-04E7F13F57BC}" srcOrd="1" destOrd="0" presId="urn:microsoft.com/office/officeart/2005/8/layout/list1"/>
    <dgm:cxn modelId="{217A1383-1E04-40AE-B4C9-AE87455D3901}" type="presParOf" srcId="{A27E71CE-6D15-4DF6-BA1A-6C20D8B2024F}" destId="{CC461CD7-27FE-4269-9D98-3B2EF61821AC}" srcOrd="9" destOrd="0" presId="urn:microsoft.com/office/officeart/2005/8/layout/list1"/>
    <dgm:cxn modelId="{3913ED9C-49B7-44A8-B381-7924CE0A0646}" type="presParOf" srcId="{A27E71CE-6D15-4DF6-BA1A-6C20D8B2024F}" destId="{694A6E5D-B1CA-474F-BD07-1CD1D9449FE7}" srcOrd="10" destOrd="0" presId="urn:microsoft.com/office/officeart/2005/8/layout/list1"/>
    <dgm:cxn modelId="{1A427381-C52D-46B7-B982-ABB801D32215}" type="presParOf" srcId="{A27E71CE-6D15-4DF6-BA1A-6C20D8B2024F}" destId="{9E3FAB56-5F55-4D01-B1A2-B344A39E8FAB}" srcOrd="11" destOrd="0" presId="urn:microsoft.com/office/officeart/2005/8/layout/list1"/>
    <dgm:cxn modelId="{20678BF2-002A-4264-A390-E7C742B8F8A6}" type="presParOf" srcId="{A27E71CE-6D15-4DF6-BA1A-6C20D8B2024F}" destId="{F9604586-1895-4717-BDD4-B7B201277E1B}" srcOrd="12" destOrd="0" presId="urn:microsoft.com/office/officeart/2005/8/layout/list1"/>
    <dgm:cxn modelId="{62F3D397-167A-4F3E-8F0D-3D1DF51D27AF}" type="presParOf" srcId="{F9604586-1895-4717-BDD4-B7B201277E1B}" destId="{349C8652-C576-4F51-8E32-EF1FDCC26F30}" srcOrd="0" destOrd="0" presId="urn:microsoft.com/office/officeart/2005/8/layout/list1"/>
    <dgm:cxn modelId="{ACDBE43D-4758-4CC3-A524-F6D6D9C3D55E}" type="presParOf" srcId="{F9604586-1895-4717-BDD4-B7B201277E1B}" destId="{B27B7919-84EA-49F3-8768-61E1EACFA3F0}" srcOrd="1" destOrd="0" presId="urn:microsoft.com/office/officeart/2005/8/layout/list1"/>
    <dgm:cxn modelId="{F809878C-C0E7-4FE3-BCAE-6B8966BEB46B}" type="presParOf" srcId="{A27E71CE-6D15-4DF6-BA1A-6C20D8B2024F}" destId="{34F01D75-2BD0-4DD2-94C8-BEE60AFE2B13}" srcOrd="13" destOrd="0" presId="urn:microsoft.com/office/officeart/2005/8/layout/list1"/>
    <dgm:cxn modelId="{9F0C221E-F898-4750-A7E2-B3CEF10E30EE}" type="presParOf" srcId="{A27E71CE-6D15-4DF6-BA1A-6C20D8B2024F}" destId="{633F601E-068C-4E57-9720-687089C32BF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A50746-3623-4393-8302-F35F0190D356}">
      <dsp:nvSpPr>
        <dsp:cNvPr id="0" name=""/>
        <dsp:cNvSpPr/>
      </dsp:nvSpPr>
      <dsp:spPr>
        <a:xfrm>
          <a:off x="0" y="236814"/>
          <a:ext cx="7416824" cy="1204875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5628" tIns="312420" rIns="57562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Должно быть четко и ясно выражено. Не стоит дословно повторять это утверждение. Важно так раскрыть его основную мысль, чтобы стал очевиден контекст, который определяет его содержание и сущность.</a:t>
          </a:r>
          <a:endParaRPr lang="ru-RU" sz="1400" b="0" kern="12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sp:txBody>
      <dsp:txXfrm>
        <a:off x="0" y="236814"/>
        <a:ext cx="7416824" cy="1204875"/>
      </dsp:txXfrm>
    </dsp:sp>
    <dsp:sp modelId="{461801F8-2587-422B-86B4-BC05E970A759}">
      <dsp:nvSpPr>
        <dsp:cNvPr id="0" name=""/>
        <dsp:cNvSpPr/>
      </dsp:nvSpPr>
      <dsp:spPr>
        <a:xfrm>
          <a:off x="370841" y="15414"/>
          <a:ext cx="5191776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n w="3175">
                <a:solidFill>
                  <a:schemeClr val="tx1"/>
                </a:solidFill>
              </a:ln>
            </a:rPr>
            <a:t>Понимание высказывания</a:t>
          </a:r>
          <a:endParaRPr lang="ru-RU" sz="1400" b="1" kern="1200" dirty="0">
            <a:ln w="3175">
              <a:solidFill>
                <a:schemeClr val="tx1"/>
              </a:solidFill>
            </a:ln>
          </a:endParaRPr>
        </a:p>
      </dsp:txBody>
      <dsp:txXfrm>
        <a:off x="370841" y="15414"/>
        <a:ext cx="5191776" cy="442800"/>
      </dsp:txXfrm>
    </dsp:sp>
    <dsp:sp modelId="{8BE30534-F06D-4BB7-BCCF-6EB5D5088608}">
      <dsp:nvSpPr>
        <dsp:cNvPr id="0" name=""/>
        <dsp:cNvSpPr/>
      </dsp:nvSpPr>
      <dsp:spPr>
        <a:xfrm>
          <a:off x="0" y="1744089"/>
          <a:ext cx="7416824" cy="1015875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5628" tIns="312420" rIns="57562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«Я согласен(на) с данным мнением», «Я не могу присоединиться к этому утверждению, «В данном высказывании есть то, с чем я согласен(на), и то,  что кажется мне спорным, </a:t>
          </a:r>
          <a:r>
            <a:rPr lang="ru-RU" sz="1400" b="1" kern="12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потому что…</a:t>
          </a:r>
          <a:endParaRPr lang="ru-RU" sz="1400" b="1" kern="12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sp:txBody>
      <dsp:txXfrm>
        <a:off x="0" y="1744089"/>
        <a:ext cx="7416824" cy="1015875"/>
      </dsp:txXfrm>
    </dsp:sp>
    <dsp:sp modelId="{F32B98F0-4399-4B1C-983E-00F275F3B824}">
      <dsp:nvSpPr>
        <dsp:cNvPr id="0" name=""/>
        <dsp:cNvSpPr/>
      </dsp:nvSpPr>
      <dsp:spPr>
        <a:xfrm>
          <a:off x="370841" y="1522689"/>
          <a:ext cx="5191776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n w="3175">
                <a:solidFill>
                  <a:schemeClr val="tx1"/>
                </a:solidFill>
              </a:ln>
            </a:rPr>
            <a:t>Определение  личной позиции по выбранному высказыванию</a:t>
          </a:r>
          <a:endParaRPr lang="ru-RU" sz="1400" b="1" kern="1200" dirty="0">
            <a:ln w="3175">
              <a:solidFill>
                <a:schemeClr val="tx1"/>
              </a:solidFill>
            </a:ln>
          </a:endParaRPr>
        </a:p>
      </dsp:txBody>
      <dsp:txXfrm>
        <a:off x="370841" y="1522689"/>
        <a:ext cx="5191776" cy="442800"/>
      </dsp:txXfrm>
    </dsp:sp>
    <dsp:sp modelId="{694A6E5D-B1CA-474F-BD07-1CD1D9449FE7}">
      <dsp:nvSpPr>
        <dsp:cNvPr id="0" name=""/>
        <dsp:cNvSpPr/>
      </dsp:nvSpPr>
      <dsp:spPr>
        <a:xfrm>
          <a:off x="0" y="3062364"/>
          <a:ext cx="7416824" cy="1701000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5628" tIns="312420" rIns="57562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Представлены:</a:t>
          </a:r>
          <a:endParaRPr lang="ru-RU" sz="1400" kern="12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Суждения (аргументы), определение ключевых обществоведческих понятий, помогающих раскрытию темы;</a:t>
          </a:r>
          <a:endParaRPr lang="ru-RU" sz="1400" kern="12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Доказательства, т.е. факты и примеры, поддерживающие суждения, точку зрения;</a:t>
          </a:r>
          <a:endParaRPr lang="ru-RU" sz="1400" kern="12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Рассмотрение и опровержение контраргументов.</a:t>
          </a:r>
          <a:endParaRPr lang="ru-RU" sz="1400" kern="12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sp:txBody>
      <dsp:txXfrm>
        <a:off x="0" y="3062364"/>
        <a:ext cx="7416824" cy="1701000"/>
      </dsp:txXfrm>
    </dsp:sp>
    <dsp:sp modelId="{CB86B24E-3006-4B31-8993-04E7F13F57BC}">
      <dsp:nvSpPr>
        <dsp:cNvPr id="0" name=""/>
        <dsp:cNvSpPr/>
      </dsp:nvSpPr>
      <dsp:spPr>
        <a:xfrm>
          <a:off x="370841" y="2840964"/>
          <a:ext cx="5191776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n w="3175">
                <a:solidFill>
                  <a:schemeClr val="tx1"/>
                </a:solidFill>
              </a:ln>
            </a:rPr>
            <a:t>Основная часть эссе</a:t>
          </a:r>
          <a:endParaRPr lang="ru-RU" sz="1400" b="1" kern="1200" dirty="0">
            <a:ln w="3175">
              <a:solidFill>
                <a:schemeClr val="tx1"/>
              </a:solidFill>
            </a:ln>
          </a:endParaRPr>
        </a:p>
      </dsp:txBody>
      <dsp:txXfrm>
        <a:off x="370841" y="2840964"/>
        <a:ext cx="5191776" cy="442800"/>
      </dsp:txXfrm>
    </dsp:sp>
    <dsp:sp modelId="{633F601E-068C-4E57-9720-687089C32BF1}">
      <dsp:nvSpPr>
        <dsp:cNvPr id="0" name=""/>
        <dsp:cNvSpPr/>
      </dsp:nvSpPr>
      <dsp:spPr>
        <a:xfrm>
          <a:off x="0" y="5065765"/>
          <a:ext cx="7416824" cy="1039500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5628" tIns="312420" rIns="57562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Вывод кратко подводит итог размышлениям и рассуждениям;</a:t>
          </a:r>
          <a:endParaRPr lang="ru-RU" sz="1400" kern="12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Заключение может содержать повторение основного суждения; краткий обзор аргументации в защиту главного вывода.</a:t>
          </a:r>
          <a:endParaRPr lang="ru-RU" sz="1400" kern="12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sp:txBody>
      <dsp:txXfrm>
        <a:off x="0" y="5065765"/>
        <a:ext cx="7416824" cy="1039500"/>
      </dsp:txXfrm>
    </dsp:sp>
    <dsp:sp modelId="{B27B7919-84EA-49F3-8768-61E1EACFA3F0}">
      <dsp:nvSpPr>
        <dsp:cNvPr id="0" name=""/>
        <dsp:cNvSpPr/>
      </dsp:nvSpPr>
      <dsp:spPr>
        <a:xfrm>
          <a:off x="370841" y="4844364"/>
          <a:ext cx="5191776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n w="3175">
                <a:solidFill>
                  <a:schemeClr val="tx1"/>
                </a:solidFill>
              </a:ln>
            </a:rPr>
            <a:t>Вывод</a:t>
          </a:r>
          <a:endParaRPr lang="ru-RU" sz="1400" b="1" kern="1200" dirty="0">
            <a:ln w="3175">
              <a:solidFill>
                <a:schemeClr val="tx1"/>
              </a:solidFill>
            </a:ln>
          </a:endParaRPr>
        </a:p>
      </dsp:txBody>
      <dsp:txXfrm>
        <a:off x="370841" y="4844364"/>
        <a:ext cx="5191776" cy="44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22C5109-E3C0-4AAE-AB6D-49B852FDADCF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0206DB8-0C9F-47A8-BBFB-6CA502027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5109-E3C0-4AAE-AB6D-49B852FDADCF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6DB8-0C9F-47A8-BBFB-6CA502027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5109-E3C0-4AAE-AB6D-49B852FDADCF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6DB8-0C9F-47A8-BBFB-6CA502027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22C5109-E3C0-4AAE-AB6D-49B852FDADCF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6DB8-0C9F-47A8-BBFB-6CA502027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22C5109-E3C0-4AAE-AB6D-49B852FDADCF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0206DB8-0C9F-47A8-BBFB-6CA5020279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22C5109-E3C0-4AAE-AB6D-49B852FDADCF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0206DB8-0C9F-47A8-BBFB-6CA502027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22C5109-E3C0-4AAE-AB6D-49B852FDADCF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0206DB8-0C9F-47A8-BBFB-6CA502027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5109-E3C0-4AAE-AB6D-49B852FDADCF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6DB8-0C9F-47A8-BBFB-6CA502027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22C5109-E3C0-4AAE-AB6D-49B852FDADCF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0206DB8-0C9F-47A8-BBFB-6CA502027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22C5109-E3C0-4AAE-AB6D-49B852FDADCF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0206DB8-0C9F-47A8-BBFB-6CA502027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22C5109-E3C0-4AAE-AB6D-49B852FDADCF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0206DB8-0C9F-47A8-BBFB-6CA502027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22C5109-E3C0-4AAE-AB6D-49B852FDADCF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0206DB8-0C9F-47A8-BBFB-6CA502027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ЭССЕ ПО ОБЩЕСТВОЗНАНИЮ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cene3d>
            <a:camera prst="orthographicFront"/>
            <a:lightRig rig="flat" dir="tl"/>
          </a:scene3d>
          <a:sp3d>
            <a:bevelT/>
          </a:sp3d>
        </p:spPr>
        <p:txBody>
          <a:bodyPr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ТЕОРИЯ И ПРАКТИКА</a:t>
            </a: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88" y="5085184"/>
            <a:ext cx="4248472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/>
            </a:scene3d>
            <a:sp3d contourW="19050" prstMaterial="clear"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Копылова Ирина Михайловна</a:t>
            </a:r>
          </a:p>
          <a:p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Учитель обществознания и права</a:t>
            </a:r>
          </a:p>
          <a:p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ГБОУ школа №580</a:t>
            </a:r>
          </a:p>
          <a:p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Приморского района Санкт-Петербурга</a:t>
            </a: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48072" cy="659735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Подходы к написанию эссе</a:t>
            </a:r>
            <a:endParaRPr lang="ru-RU" sz="28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971600" y="908720"/>
          <a:ext cx="7920880" cy="5394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924700"/>
                <a:gridCol w="5996180"/>
              </a:tblGrid>
              <a:tr h="354327">
                <a:tc>
                  <a:txBody>
                    <a:bodyPr/>
                    <a:lstStyle/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Критерий</a:t>
                      </a:r>
                      <a:endParaRPr lang="ru-RU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Фразы для использования в эссе</a:t>
                      </a:r>
                    </a:p>
                    <a:p>
                      <a:endParaRPr lang="ru-RU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4281049">
                <a:tc>
                  <a:txBody>
                    <a:bodyPr/>
                    <a:lstStyle/>
                    <a:p>
                      <a:r>
                        <a:rPr lang="ru-RU" b="1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К3</a:t>
                      </a:r>
                    </a:p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Многоаспектность анализа высказывания</a:t>
                      </a:r>
                    </a:p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(1 балл)</a:t>
                      </a:r>
                      <a:endParaRPr lang="ru-RU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Высказывание можно анализировать с разных сторон…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Рассмотрим высказывание в разных аспектах…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В содержании высказывания можно увидеть два аспекта…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Данное высказывание </a:t>
                      </a:r>
                      <a:r>
                        <a:rPr lang="ru-RU" dirty="0" err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многоаспектно</a:t>
                      </a: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: с одной стороны…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Высказывание можно рассмотреть в двух смыслах…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В высказывании можно выделить как прямой, так и образный смысл…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Высказывание можно анализировать как в широком, так и в узком смысле…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Данное высказывание носит неоднозначный характер. Его можно трактовать как…</a:t>
                      </a:r>
                    </a:p>
                    <a:p>
                      <a:endParaRPr lang="ru-RU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48072" cy="633670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Подходы к написанию эссе</a:t>
            </a:r>
            <a:endParaRPr lang="ru-RU" sz="28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971600" y="908720"/>
          <a:ext cx="7920880" cy="46468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924700"/>
                <a:gridCol w="5996180"/>
              </a:tblGrid>
              <a:tr h="354327">
                <a:tc>
                  <a:txBody>
                    <a:bodyPr/>
                    <a:lstStyle/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Критерий</a:t>
                      </a:r>
                      <a:endParaRPr lang="ru-RU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Фразы для использования в эссе</a:t>
                      </a:r>
                      <a:endParaRPr lang="ru-RU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4281049">
                <a:tc>
                  <a:txBody>
                    <a:bodyPr/>
                    <a:lstStyle/>
                    <a:p>
                      <a:r>
                        <a:rPr lang="ru-RU" b="1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К3</a:t>
                      </a:r>
                    </a:p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Теоретический уровень аргументации</a:t>
                      </a:r>
                    </a:p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(1 балл)</a:t>
                      </a:r>
                      <a:endParaRPr lang="ru-RU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Рассмотрим высказывание с точки зрения экономической (политической, социологической…) теории…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Обратимся к теоретическому смыслу высказывания…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В экономической </a:t>
                      </a: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политической, социологической…)</a:t>
                      </a: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теории данное высказывание имеет свои основания…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Данное высказывание имеет глубокое теоретическое обоснование…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Для обоснования данного высказывания с теоретических позиций…</a:t>
                      </a:r>
                    </a:p>
                    <a:p>
                      <a:endParaRPr lang="ru-RU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48072" cy="633670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Подходы к написанию эссе</a:t>
            </a:r>
            <a:endParaRPr lang="ru-RU" sz="28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971600" y="548680"/>
          <a:ext cx="7920880" cy="56692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924700"/>
                <a:gridCol w="5996180"/>
              </a:tblGrid>
              <a:tr h="354327">
                <a:tc>
                  <a:txBody>
                    <a:bodyPr/>
                    <a:lstStyle/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Критерий</a:t>
                      </a:r>
                      <a:endParaRPr lang="ru-RU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Фразы для использования в эссе</a:t>
                      </a:r>
                      <a:endParaRPr lang="ru-RU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4281049">
                <a:tc>
                  <a:txBody>
                    <a:bodyPr/>
                    <a:lstStyle/>
                    <a:p>
                      <a:r>
                        <a:rPr lang="ru-RU" b="1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К3</a:t>
                      </a:r>
                    </a:p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Эмпирический уровень аргументации:</a:t>
                      </a:r>
                    </a:p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А) опора на факты общественной жизни</a:t>
                      </a:r>
                    </a:p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Б) </a:t>
                      </a:r>
                      <a:r>
                        <a:rPr lang="ru-RU" dirty="0" err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оора</a:t>
                      </a:r>
                      <a:r>
                        <a:rPr lang="ru-RU" baseline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на личный опыт</a:t>
                      </a:r>
                      <a:endParaRPr lang="ru-RU" dirty="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(1 балл)</a:t>
                      </a:r>
                      <a:endParaRPr lang="ru-RU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А)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Приведем примеры из общественной жизни, подтверждающие мою мысль…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Обратимся к примерам из истории…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Что говорят нам факты современной общественной жизни…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Многочисленные примеры из общественной жизни</a:t>
                      </a:r>
                      <a:r>
                        <a:rPr lang="ru-RU" baseline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подтверждают (опровергают) мысль автора…</a:t>
                      </a:r>
                    </a:p>
                    <a:p>
                      <a:r>
                        <a:rPr lang="ru-RU" baseline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Б)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baseline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Подтверждение мысли автора мы встречаем на каждом шагу…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baseline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Множество примеров из нашей жизни подтверждает мысль автора…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baseline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Свою мысль я могу подтвердить примерами из собственной жизни…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baseline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Мой личный опыт и опыт моих родителей говорит об обратном…</a:t>
                      </a:r>
                      <a:endParaRPr lang="ru-RU" dirty="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648072" cy="6858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Подходы к написанию эссе</a:t>
            </a:r>
            <a:endParaRPr lang="ru-RU" sz="28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971600" y="1052736"/>
          <a:ext cx="7920880" cy="410445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924700"/>
                <a:gridCol w="5996180"/>
              </a:tblGrid>
              <a:tr h="341090">
                <a:tc>
                  <a:txBody>
                    <a:bodyPr/>
                    <a:lstStyle/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Критерий</a:t>
                      </a:r>
                      <a:endParaRPr lang="ru-RU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Фразы для использования в эссе</a:t>
                      </a:r>
                      <a:endParaRPr lang="ru-RU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3738695">
                <a:tc>
                  <a:txBody>
                    <a:bodyPr/>
                    <a:lstStyle/>
                    <a:p>
                      <a:r>
                        <a:rPr lang="ru-RU" b="1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Хорошо закончить эссе выводом</a:t>
                      </a:r>
                      <a:endParaRPr lang="ru-RU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Исходя из вышесказанного…</a:t>
                      </a:r>
                    </a:p>
                    <a:p>
                      <a:pPr rtl="0"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Подводя итог размышлениям…</a:t>
                      </a:r>
                    </a:p>
                    <a:p>
                      <a:pPr rtl="0"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Таким образом,…</a:t>
                      </a:r>
                    </a:p>
                    <a:p>
                      <a:pPr rtl="0"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Подведем общий итог рассуждению... </a:t>
                      </a:r>
                    </a:p>
                    <a:p>
                      <a:pPr rtl="0"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Итак,…</a:t>
                      </a:r>
                    </a:p>
                    <a:p>
                      <a:pPr rtl="0"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Именно поэтому я не могу согласиться с автором высказывания...</a:t>
                      </a:r>
                    </a:p>
                    <a:p>
                      <a:pPr rtl="0"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Вот почему я согласен с мнением…</a:t>
                      </a:r>
                    </a:p>
                    <a:p>
                      <a:pPr rtl="0"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Резюмируя сказанное, следует отметить…</a:t>
                      </a:r>
                    </a:p>
                    <a:p>
                      <a:endParaRPr lang="ru-RU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48072" cy="640871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Подходы к написанию эссе</a:t>
            </a:r>
            <a:endParaRPr lang="ru-RU" sz="28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60648"/>
            <a:ext cx="7920880" cy="2664296"/>
          </a:xfrm>
          <a:prstGeom prst="rect">
            <a:avLst/>
          </a:prstGeom>
          <a:noFill/>
          <a:ln w="57150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ln w="3175">
                  <a:solidFill>
                    <a:schemeClr val="tx1"/>
                  </a:solidFill>
                </a:ln>
              </a:rPr>
              <a:t>Как раскрыть смысл высказывания</a:t>
            </a:r>
          </a:p>
          <a:p>
            <a:pPr>
              <a:buBlip>
                <a:blip r:embed="rId2"/>
              </a:buBlip>
            </a:pPr>
            <a:r>
              <a:rPr lang="ru-RU" dirty="0" smtClean="0">
                <a:ln w="3175">
                  <a:solidFill>
                    <a:schemeClr val="tx1"/>
                  </a:solidFill>
                </a:ln>
              </a:rPr>
              <a:t>   Выбрав тему эссе, следует четко сформулировать проблему, которая послужила основой для высказывания. Для этого нужно своими словами переформулировать тему, определив главную мысль.</a:t>
            </a:r>
          </a:p>
          <a:p>
            <a:pPr>
              <a:buBlip>
                <a:blip r:embed="rId2"/>
              </a:buBlip>
            </a:pPr>
            <a:r>
              <a:rPr lang="ru-RU" dirty="0" smtClean="0">
                <a:ln w="3175">
                  <a:solidFill>
                    <a:schemeClr val="tx1"/>
                  </a:solidFill>
                </a:ln>
              </a:rPr>
              <a:t>   Выделить ключевые слова (словосочетания) высказывания, которые помогут определить основную мысль изречения, основную идею автора высказывания.</a:t>
            </a:r>
          </a:p>
          <a:p>
            <a:pPr>
              <a:buBlip>
                <a:blip r:embed="rId2"/>
              </a:buBlip>
            </a:pPr>
            <a:r>
              <a:rPr lang="ru-RU" dirty="0" smtClean="0">
                <a:ln w="3175">
                  <a:solidFill>
                    <a:schemeClr val="tx1"/>
                  </a:solidFill>
                </a:ln>
              </a:rPr>
              <a:t>   Смысл высказывания логичнее писать в начале </a:t>
            </a:r>
            <a:r>
              <a:rPr lang="ru-RU" dirty="0" err="1" smtClean="0">
                <a:ln w="3175">
                  <a:solidFill>
                    <a:schemeClr val="tx1"/>
                  </a:solidFill>
                </a:ln>
              </a:rPr>
              <a:t>эссэ</a:t>
            </a:r>
            <a:r>
              <a:rPr lang="ru-RU" dirty="0" smtClean="0">
                <a:ln w="3175">
                  <a:solidFill>
                    <a:schemeClr val="tx1"/>
                  </a:solidFill>
                </a:ln>
              </a:rPr>
              <a:t>.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3789040"/>
            <a:ext cx="7920880" cy="2448272"/>
          </a:xfrm>
          <a:prstGeom prst="rect">
            <a:avLst/>
          </a:prstGeom>
          <a:noFill/>
          <a:ln w="57150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ln w="3175">
                  <a:solidFill>
                    <a:schemeClr val="tx1"/>
                  </a:solidFill>
                </a:ln>
              </a:rPr>
              <a:t>Как аргументировать свою позицию</a:t>
            </a:r>
          </a:p>
          <a:p>
            <a:r>
              <a:rPr lang="ru-RU" dirty="0" smtClean="0">
                <a:ln w="3175">
                  <a:solidFill>
                    <a:schemeClr val="tx1"/>
                  </a:solidFill>
                </a:ln>
              </a:rPr>
              <a:t>   </a:t>
            </a:r>
            <a:r>
              <a:rPr lang="ru-RU" b="1" dirty="0" smtClean="0">
                <a:ln w="3175">
                  <a:solidFill>
                    <a:schemeClr val="tx1"/>
                  </a:solidFill>
                </a:ln>
              </a:rPr>
              <a:t>ПОПС - </a:t>
            </a:r>
            <a:r>
              <a:rPr lang="ru-RU" b="1" dirty="0" smtClean="0">
                <a:ln w="3175">
                  <a:solidFill>
                    <a:schemeClr val="tx1"/>
                  </a:solidFill>
                </a:ln>
              </a:rPr>
              <a:t>формула:</a:t>
            </a:r>
          </a:p>
          <a:p>
            <a:endParaRPr lang="ru-RU" dirty="0" smtClean="0">
              <a:ln w="3175">
                <a:solidFill>
                  <a:schemeClr val="tx1"/>
                </a:solidFill>
              </a:ln>
            </a:endParaRPr>
          </a:p>
          <a:p>
            <a:r>
              <a:rPr lang="ru-RU" b="1" dirty="0" smtClean="0">
                <a:ln w="3175">
                  <a:solidFill>
                    <a:schemeClr val="tx1"/>
                  </a:solidFill>
                </a:ln>
              </a:rPr>
              <a:t>П</a:t>
            </a:r>
            <a:r>
              <a:rPr lang="ru-RU" dirty="0" smtClean="0">
                <a:ln w="3175">
                  <a:solidFill>
                    <a:schemeClr val="tx1"/>
                  </a:solidFill>
                </a:ln>
              </a:rPr>
              <a:t> - Положение (утверждение) — Я считаю, что ...</a:t>
            </a:r>
          </a:p>
          <a:p>
            <a:r>
              <a:rPr lang="ru-RU" b="1" dirty="0" smtClean="0">
                <a:ln w="3175">
                  <a:solidFill>
                    <a:schemeClr val="tx1"/>
                  </a:solidFill>
                </a:ln>
              </a:rPr>
              <a:t>О</a:t>
            </a:r>
            <a:r>
              <a:rPr lang="ru-RU" dirty="0" smtClean="0">
                <a:ln w="3175">
                  <a:solidFill>
                    <a:schemeClr val="tx1"/>
                  </a:solidFill>
                </a:ln>
              </a:rPr>
              <a:t> - Объяснение — Потому что…</a:t>
            </a:r>
          </a:p>
          <a:p>
            <a:r>
              <a:rPr lang="ru-RU" b="1" dirty="0" smtClean="0">
                <a:ln w="3175">
                  <a:solidFill>
                    <a:schemeClr val="tx1"/>
                  </a:solidFill>
                </a:ln>
              </a:rPr>
              <a:t>П</a:t>
            </a:r>
            <a:r>
              <a:rPr lang="ru-RU" dirty="0" smtClean="0">
                <a:ln w="3175">
                  <a:solidFill>
                    <a:schemeClr val="tx1"/>
                  </a:solidFill>
                </a:ln>
              </a:rPr>
              <a:t> - Пример, иллюстрация — Например, ...</a:t>
            </a:r>
          </a:p>
          <a:p>
            <a:r>
              <a:rPr lang="ru-RU" b="1" dirty="0" smtClean="0">
                <a:ln w="3175">
                  <a:solidFill>
                    <a:schemeClr val="tx1"/>
                  </a:solidFill>
                </a:ln>
              </a:rPr>
              <a:t>С</a:t>
            </a:r>
            <a:r>
              <a:rPr lang="ru-RU" dirty="0" smtClean="0">
                <a:ln w="3175">
                  <a:solidFill>
                    <a:schemeClr val="tx1"/>
                  </a:solidFill>
                </a:ln>
              </a:rPr>
              <a:t> - Суждение (итоговое) — </a:t>
            </a:r>
            <a:r>
              <a:rPr lang="ru-RU" dirty="0" smtClean="0">
                <a:ln w="3175">
                  <a:solidFill>
                    <a:schemeClr val="tx1"/>
                  </a:solidFill>
                </a:ln>
              </a:rPr>
              <a:t>Поэтому (таким образом), </a:t>
            </a:r>
            <a:r>
              <a:rPr lang="ru-RU" dirty="0" smtClean="0">
                <a:ln w="3175">
                  <a:solidFill>
                    <a:schemeClr val="tx1"/>
                  </a:solidFill>
                </a:ln>
              </a:rPr>
              <a:t>...</a:t>
            </a:r>
          </a:p>
          <a:p>
            <a:endParaRPr lang="ru-RU" dirty="0" smtClean="0">
              <a:ln w="3175">
                <a:solidFill>
                  <a:schemeClr val="tx1"/>
                </a:solidFill>
              </a:ln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7128792" cy="1080120"/>
          </a:xfrm>
          <a:ln w="34925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ContrastingRightFacing"/>
            <a:lightRig rig="harsh" dir="t">
              <a:rot lat="0" lon="0" rev="3000000"/>
            </a:lightRig>
          </a:scene3d>
          <a:sp3d extrusionH="254000" contourW="19050">
            <a:bevelT w="82550" h="44450" prst="artDeco"/>
            <a:bevelB w="82550" h="44450" prst="angle"/>
            <a:contourClr>
              <a:srgbClr val="FFFFFF"/>
            </a:contourClr>
          </a:sp3d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Технология подготовки к написанию </a:t>
            </a:r>
            <a:r>
              <a:rPr lang="ru-RU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ессе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о.а.чернышовой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780928"/>
            <a:ext cx="8352928" cy="2554545"/>
          </a:xfrm>
          <a:prstGeom prst="rect">
            <a:avLst/>
          </a:prstGeom>
          <a:noFill/>
          <a:ln w="57150" cmpd="dbl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0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   Формулирование проблемы, главной идеи,  поднятой автором высказывания;</a:t>
            </a:r>
          </a:p>
          <a:p>
            <a:pPr>
              <a:buBlip>
                <a:blip r:embed="rId2"/>
              </a:buBlip>
            </a:pPr>
            <a:r>
              <a:rPr lang="ru-RU" sz="20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   Обозначение актуальности рассматриваемой темы;</a:t>
            </a:r>
          </a:p>
          <a:p>
            <a:pPr>
              <a:buBlip>
                <a:blip r:embed="rId2"/>
              </a:buBlip>
            </a:pPr>
            <a:r>
              <a:rPr lang="ru-RU" sz="20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   Определение смысла высказывания;</a:t>
            </a:r>
          </a:p>
          <a:p>
            <a:pPr>
              <a:buBlip>
                <a:blip r:embed="rId2"/>
              </a:buBlip>
            </a:pPr>
            <a:r>
              <a:rPr lang="ru-RU" sz="20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   Выделение основных терминов, понятий, которые помогут раскрытию темы на теоретическом уровне;</a:t>
            </a:r>
          </a:p>
          <a:p>
            <a:pPr>
              <a:buBlip>
                <a:blip r:embed="rId2"/>
              </a:buBlip>
            </a:pPr>
            <a:r>
              <a:rPr lang="ru-RU" sz="20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   Перечисление примеров, которые будут являться аргументами</a:t>
            </a:r>
            <a:endParaRPr lang="ru-RU" sz="2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608128" cy="630169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Примеры применения технологии</a:t>
            </a:r>
            <a:endParaRPr lang="ru-RU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827584" y="548680"/>
          <a:ext cx="8136904" cy="5996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3967"/>
                <a:gridCol w="5572937"/>
              </a:tblGrid>
              <a:tr h="720081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1. Тема эссе</a:t>
                      </a:r>
                      <a:endParaRPr lang="ru-RU" sz="1600" b="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1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«Создайте лишь немного законов, но следите за тем, чтобы они исполнялись» (Дж.Локк)</a:t>
                      </a:r>
                      <a:endParaRPr lang="ru-RU" sz="1600" b="0" i="1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95614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2. Основная проблема,</a:t>
                      </a:r>
                      <a:r>
                        <a:rPr lang="ru-RU" sz="1600" baseline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поднятая автором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Проблема соблюдения принимаемых законов, правовой культуры и правового нигилизма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98807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3. Актуальность проблемы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Все сферы жизнедеятельности человека требуют правового регулирования. Соблюдение законов должно быть неукоснительной нормой жизни.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24298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4. Смысл высказывания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Для регулирования всех сторон жизни необходимо много законов, но их многочисленность не свидетельствует о</a:t>
                      </a:r>
                      <a:r>
                        <a:rPr lang="ru-RU" sz="1600" baseline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качестве этой жизни.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1332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5. Основные обществоведческие понятия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Закон, правоохранительные</a:t>
                      </a:r>
                      <a:r>
                        <a:rPr lang="ru-RU" sz="1600" baseline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органы, юридическая ответственность, правовое регулирование, правовая культура, правовой нигилизм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95614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6. Примеры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Уклонение фирм и предприятий от уплаты налогов. Томас Мор «Утопия» – про эффективность малочисленности законов.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608128" cy="630169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Примеры применения технологии</a:t>
            </a:r>
            <a:endParaRPr lang="ru-RU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827584" y="260648"/>
          <a:ext cx="8136903" cy="6401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3967"/>
                <a:gridCol w="5572936"/>
              </a:tblGrid>
              <a:tr h="720081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1. Тема эссе</a:t>
                      </a:r>
                      <a:endParaRPr lang="ru-RU" sz="1600" b="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1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«Не все то, что разрешает закон, позволяет совесть» (Платон)</a:t>
                      </a:r>
                      <a:endParaRPr lang="ru-RU" sz="1600" b="0" i="1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95614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2. Основная проблема,</a:t>
                      </a:r>
                      <a:r>
                        <a:rPr lang="ru-RU" sz="1600" baseline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поднятая автором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Проблема поднятая автором, состоит в том, что закон (писаное право) и мораль не тождественны  между собой.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63791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3. Актуальность проблемы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Идея Платона</a:t>
                      </a:r>
                      <a:r>
                        <a:rPr lang="ru-RU" sz="1600" baseline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актуальна, поскольку заставляет нас задуматься о первостепенности либо закона, либо моральных установок. На любом этапе развития государство стремилось преодолеть пропасть между этими двумя понятиями и создать справедливые законы.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24298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4. Смысл высказывания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Человек, определяя свое социальное поведение, должен руководствоваться в первую очередь совестью, моральными установками, а затем уж правом.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88804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5. Основные обществоведческие понятия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Мораль, право, совесть, закон, правосознание, правовая культура.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95614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6. Примеры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«Русская правда» Ярослава Мудрого, по которой разрешались физические истязания преступников, крепостное право.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608128" cy="630169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Примеры применения технологии</a:t>
            </a:r>
            <a:endParaRPr lang="ru-RU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827584" y="0"/>
          <a:ext cx="8136903" cy="6573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3967"/>
                <a:gridCol w="5572936"/>
              </a:tblGrid>
              <a:tr h="720081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1. Тема эссе</a:t>
                      </a:r>
                      <a:endParaRPr lang="ru-RU" sz="1600" b="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1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«Даже</a:t>
                      </a:r>
                      <a:r>
                        <a:rPr lang="ru-RU" sz="1600" b="0" i="1" baseline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в процветающем обществе неравное положение людей остается непреходящим явлением» (</a:t>
                      </a:r>
                      <a:r>
                        <a:rPr lang="ru-RU" sz="1600" b="0" i="1" baseline="0" dirty="0" err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Р.Дарендорф</a:t>
                      </a:r>
                      <a:r>
                        <a:rPr lang="ru-RU" sz="1600" b="0" i="1" baseline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).</a:t>
                      </a:r>
                      <a:endParaRPr lang="ru-RU" sz="1600" b="0" i="1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83322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2. Основная проблема,</a:t>
                      </a:r>
                      <a:r>
                        <a:rPr lang="ru-RU" sz="1600" baseline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поднятая автором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Автор поднимает проблему острого неравенства людей, несмотря на активное развитие общества.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58417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3. Актуальность проблемы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Нужна направленность</a:t>
                      </a:r>
                      <a:r>
                        <a:rPr lang="ru-RU" sz="1600" baseline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на такое формирование общества, при котором все будут равны. Выработка критериев равенства и механизмов их реализации. Необходимо создать такое общество, при котором у всех будут одинаковые права и возможности.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24298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4. Смысл высказывания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При быстром развитии общества остается проблема неравенства людей. Это является фактором, тормозящим прогресс общества и ухудшающим жизнь низших слоев населения, присутствует огромный разрыв между богатыми и бедными.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8217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5. Основные обществоведческие понятия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Общество, социальные группы, социальное неравенство.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95614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6. Примеры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Касты (4 слоя населения); сословия</a:t>
                      </a:r>
                      <a:r>
                        <a:rPr lang="ru-RU" sz="1600" baseline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(при феодальном обществе); классы (деление общества современности).</a:t>
                      </a:r>
                      <a:endParaRPr lang="ru-RU" sz="160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4572000" cy="1189854"/>
          </a:xfrm>
          <a:ln w="34925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ContrastingRightFacing"/>
            <a:lightRig rig="harsh" dir="t">
              <a:rot lat="0" lon="0" rev="3000000"/>
            </a:lightRig>
          </a:scene3d>
          <a:sp3d extrusionH="254000" contourW="19050">
            <a:bevelT w="82550" h="44450" prst="artDeco"/>
            <a:bevelB w="82550" h="44450" prst="angle"/>
            <a:contourClr>
              <a:srgbClr val="FFFFFF"/>
            </a:contourClr>
          </a:sp3d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000" b="1" dirty="0" smtClean="0"/>
              <a:t>ЧЕГО СЛЕДУЕТ</a:t>
            </a:r>
            <a:r>
              <a:rPr lang="ru-RU" sz="2000" dirty="0" smtClean="0"/>
              <a:t> </a:t>
            </a:r>
            <a:r>
              <a:rPr lang="ru-RU" sz="2000" b="1" dirty="0" smtClean="0"/>
              <a:t>ИЗБЕГАТЬ</a:t>
            </a:r>
            <a:br>
              <a:rPr lang="ru-RU" sz="2000" b="1" dirty="0" smtClean="0"/>
            </a:br>
            <a:r>
              <a:rPr lang="ru-RU" sz="2000" b="1" dirty="0" smtClean="0"/>
              <a:t> ПРИ НАПИСАНИИ ЭССЕ: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1268760"/>
            <a:ext cx="5040560" cy="369332"/>
          </a:xfrm>
          <a:prstGeom prst="rect">
            <a:avLst/>
          </a:prstGeom>
          <a:noFill/>
          <a:ln w="57150" cmpd="dbl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Непонимания </a:t>
            </a:r>
            <a:r>
              <a:rPr lang="ru-RU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сути заявленной темы</a:t>
            </a:r>
            <a:r>
              <a:rPr lang="ru-RU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.</a:t>
            </a:r>
            <a:endParaRPr lang="ru-RU" sz="2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1772816"/>
            <a:ext cx="5832648" cy="369332"/>
          </a:xfrm>
          <a:prstGeom prst="rect">
            <a:avLst/>
          </a:prstGeom>
          <a:noFill/>
          <a:ln w="57150" cmpd="dbl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2. Отсутствия структурированности в изложении.</a:t>
            </a:r>
            <a:endParaRPr lang="ru-RU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2276872"/>
            <a:ext cx="6264696" cy="646331"/>
          </a:xfrm>
          <a:prstGeom prst="rect">
            <a:avLst/>
          </a:prstGeom>
          <a:noFill/>
          <a:ln w="57150" cmpd="dbl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3. Неумения придерживаться ответа на основной вопрос (пространных отвлечений от темы).</a:t>
            </a:r>
            <a:endParaRPr lang="ru-RU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3068960"/>
            <a:ext cx="6696744" cy="646331"/>
          </a:xfrm>
          <a:prstGeom prst="rect">
            <a:avLst/>
          </a:prstGeom>
          <a:noFill/>
          <a:ln w="57150" cmpd="dbl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4. Использования риторики (утверждений) вместо аргументации (доказательств).</a:t>
            </a:r>
            <a:endParaRPr lang="ru-RU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4653136"/>
            <a:ext cx="7632848" cy="646331"/>
          </a:xfrm>
          <a:prstGeom prst="rect">
            <a:avLst/>
          </a:prstGeom>
          <a:noFill/>
          <a:ln w="57150" cmpd="dbl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6. Слишком обширной описательной части, не подкрепленной аналитическим материалом.</a:t>
            </a:r>
            <a:endParaRPr lang="ru-RU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5445224"/>
            <a:ext cx="8136904" cy="646331"/>
          </a:xfrm>
          <a:prstGeom prst="rect">
            <a:avLst/>
          </a:prstGeom>
          <a:noFill/>
          <a:ln w="57150" cmpd="dbl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7. Изложения других точек зрения без ссылок на авторов данных идей и без высказывания собственной позиции.</a:t>
            </a:r>
            <a:endParaRPr lang="ru-RU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6237312"/>
            <a:ext cx="8568952" cy="400110"/>
          </a:xfrm>
          <a:prstGeom prst="rect">
            <a:avLst/>
          </a:prstGeom>
          <a:noFill/>
          <a:ln w="57150" cmpd="dbl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8. Повторов без необходимости.</a:t>
            </a:r>
            <a:endParaRPr lang="ru-RU" sz="20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63688" y="3861048"/>
            <a:ext cx="7128792" cy="646331"/>
          </a:xfrm>
          <a:prstGeom prst="rect">
            <a:avLst/>
          </a:prstGeom>
          <a:noFill/>
          <a:ln w="57150" cmpd="dbl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5. Небрежного оперирования данными, включая чрезмерное обобщение.</a:t>
            </a:r>
            <a:endParaRPr lang="ru-RU" dirty="0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352044"/>
            <a:ext cx="1066800" cy="6153912"/>
          </a:xfrm>
          <a:effectLst>
            <a:glow rad="101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iblet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ЭССЕ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706220"/>
          </a:xfrm>
          <a:noFill/>
          <a:ln w="57150" cmpd="dbl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- литературный жанр прозаического сочинения небольшого объёма и свободной композиции</a:t>
            </a:r>
          </a:p>
          <a:p>
            <a:r>
              <a:rPr lang="ru-RU" sz="20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- прозаическое сочинение небольшого объема и свободной композиции на частную тему, трактуемую субъективно и обычно неполно.(«Толковый словарь русского языка» Ожегова)</a:t>
            </a:r>
            <a:endParaRPr lang="ru-RU" sz="2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140968"/>
            <a:ext cx="6858000" cy="3303676"/>
          </a:xfrm>
          <a:noFill/>
          <a:ln w="57150" cmpd="dbl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  <a:sp3d extrusionH="57150">
              <a:bevelT w="69850" h="38100" prst="cross"/>
            </a:sp3d>
          </a:bodyPr>
          <a:lstStyle/>
          <a:p>
            <a:endParaRPr lang="ru-RU" dirty="0" smtClean="0"/>
          </a:p>
          <a:p>
            <a:r>
              <a:rPr lang="ru-RU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- очерк</a:t>
            </a:r>
            <a:r>
              <a:rPr lang="ru-RU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, трактующий какие-нибудь проблемы не в систематическом научном виде, а в свободной форме</a:t>
            </a:r>
            <a:r>
              <a:rPr lang="en-US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ru-RU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«Толковый словарь иноязычных слов» Л.П.Крысина)</a:t>
            </a:r>
          </a:p>
          <a:p>
            <a:r>
              <a:rPr lang="ru-RU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- прозаическое сочинение небольшого объема и свободной композиции, трактующее частную тему и представляющее попытку передать индивидуальные впечатления и сообра­жения, так или иначе, с нею связанные.(Краткая литературная энциклопедия)</a:t>
            </a:r>
          </a:p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331640" y="1556792"/>
            <a:ext cx="6480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331640" y="4581128"/>
            <a:ext cx="64807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976664" cy="1152128"/>
          </a:xfrm>
          <a:ln w="34925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ContrastingRightFacing"/>
            <a:lightRig rig="harsh" dir="t">
              <a:rot lat="0" lon="0" rev="3000000"/>
            </a:lightRig>
          </a:scene3d>
          <a:sp3d extrusionH="254000" contourW="19050">
            <a:bevelT w="82550" h="44450" prst="artDeco"/>
            <a:bevelB w="82550" h="44450" prst="angle"/>
            <a:contourClr>
              <a:srgbClr val="FFFFFF"/>
            </a:contourClr>
          </a:sp3d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dirty="0" smtClean="0"/>
              <a:t>ИСПОЛЬЗОВАННАЯ ЛИТЕРАТУРА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2420888"/>
            <a:ext cx="7128792" cy="3477875"/>
          </a:xfrm>
          <a:prstGeom prst="rect">
            <a:avLst/>
          </a:prstGeom>
          <a:noFill/>
          <a:ln w="57150" cmpd="dbl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Воронцов А.В., Соболева О.Б., Шевченко С.В. ЕГЭ по обществознанию. Как надо и как не надо писать эссе (33 варианта эссе): пособие по подготовке к выполнению задания С9. СПБ.: «</a:t>
            </a:r>
            <a:r>
              <a:rPr lang="ru-RU" sz="2000" dirty="0" err="1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ЭлекСис</a:t>
            </a:r>
            <a:r>
              <a:rPr lang="ru-RU" sz="20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», 2012.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Чернышова</a:t>
            </a:r>
            <a:r>
              <a:rPr lang="ru-RU" sz="20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О.А. Обществознание. Задания высокого уровня сложности на ЕГЭ (С8, С9). Эссе, сложный план развернутого ответа. 10-11 классы: учебно-методическое пособие. – Ростов </a:t>
            </a:r>
            <a:r>
              <a:rPr lang="ru-RU" sz="2000" dirty="0" err="1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н</a:t>
            </a:r>
            <a:r>
              <a:rPr lang="ru-RU" sz="20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/Д: Легион, 2011.</a:t>
            </a:r>
            <a:endParaRPr lang="ru-RU" sz="20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704856" cy="1189854"/>
          </a:xfrm>
          <a:ln w="34925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ContrastingRightFacing"/>
            <a:lightRig rig="harsh" dir="t">
              <a:rot lat="0" lon="0" rev="3000000"/>
            </a:lightRig>
          </a:scene3d>
          <a:sp3d extrusionH="254000" contourW="19050">
            <a:bevelT w="82550" h="44450" prst="artDeco"/>
            <a:bevelB w="82550" h="44450" prst="angle"/>
            <a:contourClr>
              <a:srgbClr val="FFFFFF"/>
            </a:contourClr>
          </a:sp3d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Отличие эссе по обществознанию</a:t>
            </a: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от эссе по литературе или по истории</a:t>
            </a:r>
            <a:b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140968"/>
            <a:ext cx="8064896" cy="2862322"/>
          </a:xfrm>
          <a:prstGeom prst="rect">
            <a:avLst/>
          </a:prstGeom>
          <a:noFill/>
          <a:ln w="57150" cmpd="dbl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Эссе по обществознанию представляет собой творческое мини-сочинение по конкретной проблеме, имеющей отношение к одной из базовых обществоведческих наук. Учащийся должен раскрыть смысл высказывания, представить и пояснить собственную позицию и обосновать ее, обратившись к соответствующим обществоведческим терминам и понятиям, теоретическим положениям и выводам. А также к фактам, почерпнутым из социального или личного опыта</a:t>
            </a:r>
            <a:endParaRPr lang="ru-RU" sz="2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914400" cy="563609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Критерии оценивания </a:t>
            </a:r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эссе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258888" y="698500"/>
          <a:ext cx="7669212" cy="5461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20824"/>
                <a:gridCol w="5976664"/>
                <a:gridCol w="9717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 cmpd="dbl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№</a:t>
                      </a:r>
                      <a:endParaRPr lang="ru-RU" b="1" dirty="0">
                        <a:ln cmpd="dbl">
                          <a:solidFill>
                            <a:schemeClr val="tx1"/>
                          </a:solidFill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 cmpd="dbl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Критерии </a:t>
                      </a:r>
                      <a:r>
                        <a:rPr lang="ru-RU" b="1" dirty="0" smtClean="0">
                          <a:ln cmpd="dbl">
                            <a:solidFill>
                              <a:schemeClr val="tx1"/>
                            </a:solidFill>
                          </a:ln>
                          <a:effectLst/>
                        </a:rPr>
                        <a:t>оценивания</a:t>
                      </a:r>
                      <a:r>
                        <a:rPr lang="ru-RU" b="1" dirty="0" smtClean="0">
                          <a:ln cmpd="dbl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ответа на задание С9</a:t>
                      </a:r>
                      <a:endParaRPr lang="ru-RU" b="1" dirty="0">
                        <a:ln cmpd="dbl">
                          <a:solidFill>
                            <a:schemeClr val="tx1"/>
                          </a:solidFill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 cmpd="dbl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Баллы</a:t>
                      </a:r>
                      <a:endParaRPr lang="ru-RU" b="1" dirty="0">
                        <a:ln cmpd="dbl">
                          <a:solidFill>
                            <a:schemeClr val="tx1"/>
                          </a:solidFill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К1</a:t>
                      </a:r>
                      <a:endParaRPr lang="ru-RU" b="1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Раскрытие смысла высказывания</a:t>
                      </a:r>
                    </a:p>
                    <a:p>
                      <a:endParaRPr lang="ru-RU" b="1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Смысл высказывания раскрыт ИЛИ содержание ответа дает представление о его понимании.</a:t>
                      </a:r>
                    </a:p>
                    <a:p>
                      <a:endParaRPr lang="ru-RU" sz="1600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1</a:t>
                      </a:r>
                      <a:endParaRPr lang="ru-RU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Смысл высказывания не раскрыт, содержание ответа не дает представления о его понимании.</a:t>
                      </a:r>
                    </a:p>
                    <a:p>
                      <a:endParaRPr lang="ru-RU" sz="1600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0</a:t>
                      </a:r>
                      <a:endParaRPr lang="ru-RU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К2</a:t>
                      </a:r>
                      <a:endParaRPr lang="ru-RU" b="1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Представление и пояснение собственной позиции выпускника</a:t>
                      </a:r>
                    </a:p>
                    <a:p>
                      <a:pPr algn="l"/>
                      <a:endParaRPr lang="ru-RU" b="1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Представлена и пояснена собственная позиция</a:t>
                      </a:r>
                    </a:p>
                    <a:p>
                      <a:endParaRPr lang="ru-RU" sz="1600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1</a:t>
                      </a:r>
                      <a:endParaRPr lang="ru-RU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Представлена без пояснения собственная позиция</a:t>
                      </a:r>
                      <a:r>
                        <a:rPr lang="ru-RU" sz="1600" baseline="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 выпускника (простое согласие или несогласие с суждением автора высказывания). ИЛИ собственная позиция выпускника не представлена.</a:t>
                      </a:r>
                    </a:p>
                    <a:p>
                      <a:endParaRPr lang="ru-RU" sz="1600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0</a:t>
                      </a:r>
                      <a:endParaRPr lang="ru-RU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914400" cy="59436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Критерии оценивания </a:t>
            </a:r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эссе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258888" y="487680"/>
          <a:ext cx="7669212" cy="6096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504800"/>
                <a:gridCol w="6192688"/>
                <a:gridCol w="9717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 cmpd="dbl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№</a:t>
                      </a:r>
                      <a:endParaRPr lang="ru-RU" b="1" dirty="0">
                        <a:ln cmpd="dbl">
                          <a:solidFill>
                            <a:schemeClr val="tx1"/>
                          </a:solidFill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 cmpd="dbl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Критерии </a:t>
                      </a:r>
                      <a:r>
                        <a:rPr lang="ru-RU" b="1" dirty="0" smtClean="0">
                          <a:ln cmpd="dbl">
                            <a:solidFill>
                              <a:schemeClr val="tx1"/>
                            </a:solidFill>
                          </a:ln>
                          <a:effectLst/>
                        </a:rPr>
                        <a:t>оценивания</a:t>
                      </a:r>
                      <a:r>
                        <a:rPr lang="ru-RU" b="1" dirty="0" smtClean="0">
                          <a:ln cmpd="dbl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ответа на задание С9</a:t>
                      </a:r>
                    </a:p>
                    <a:p>
                      <a:pPr algn="ctr"/>
                      <a:endParaRPr lang="ru-RU" b="1" dirty="0">
                        <a:ln cmpd="dbl">
                          <a:solidFill>
                            <a:schemeClr val="tx1"/>
                          </a:solidFill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 cmpd="dbl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Баллы</a:t>
                      </a:r>
                      <a:endParaRPr lang="ru-RU" b="1" dirty="0">
                        <a:ln cmpd="dbl">
                          <a:solidFill>
                            <a:schemeClr val="tx1"/>
                          </a:solidFill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29032">
                <a:tc>
                  <a:txBody>
                    <a:bodyPr/>
                    <a:lstStyle/>
                    <a:p>
                      <a:r>
                        <a:rPr lang="ru-RU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К3</a:t>
                      </a:r>
                      <a:endParaRPr lang="ru-RU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Характер и уровень приводимых суждений и аргументов</a:t>
                      </a:r>
                    </a:p>
                    <a:p>
                      <a:endParaRPr lang="ru-RU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941080">
                <a:tc rowSpan="2">
                  <a:txBody>
                    <a:bodyPr/>
                    <a:lstStyle/>
                    <a:p>
                      <a:endParaRPr lang="ru-RU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Суждения и аргументы раскрываются</a:t>
                      </a:r>
                      <a:r>
                        <a:rPr lang="ru-RU" sz="1600" baseline="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 с опорой на теоретические положения, выводы и фактический материал. В ходе рассуждений раскрываются различные аспекты проблемы</a:t>
                      </a:r>
                      <a:r>
                        <a:rPr lang="ru-RU" sz="1600" baseline="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.</a:t>
                      </a:r>
                      <a:endParaRPr lang="ru-RU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3</a:t>
                      </a:r>
                      <a:endParaRPr lang="ru-RU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При раскрытии нескольких аспектов</a:t>
                      </a:r>
                      <a:r>
                        <a:rPr lang="ru-RU" sz="1600" baseline="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 проблемы (темы) суждения и аргументы приведены с опорой на теоретические положения и выводы, но без использования фактического материала. </a:t>
                      </a:r>
                      <a:endParaRPr lang="ru-RU" sz="1600" baseline="0" dirty="0" smtClean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  <a:p>
                      <a:r>
                        <a:rPr lang="ru-RU" sz="1600" baseline="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ИЛИ </a:t>
                      </a:r>
                      <a:r>
                        <a:rPr lang="ru-RU" sz="1600" baseline="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раскрыт один аспект проблемы (темы), и приведена аргументация с опорой на теоретические положения и фактический материал. </a:t>
                      </a:r>
                      <a:endParaRPr lang="ru-RU" sz="1600" baseline="0" dirty="0" smtClean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  <a:p>
                      <a:r>
                        <a:rPr lang="ru-RU" sz="1600" baseline="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ИЛИ </a:t>
                      </a:r>
                      <a:r>
                        <a:rPr lang="ru-RU" sz="1600" baseline="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при раскрытии нескольких аспектов проблемы (темы) суждения и аргументы приведены с опорой на фактический материал, но без теоретических положений, выводов. </a:t>
                      </a:r>
                      <a:endParaRPr lang="ru-RU" sz="1600" baseline="0" dirty="0" smtClean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  <a:p>
                      <a:r>
                        <a:rPr lang="ru-RU" sz="1600" baseline="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ИЛИ </a:t>
                      </a:r>
                      <a:r>
                        <a:rPr lang="ru-RU" sz="1600" baseline="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раскрыты несколько аспектов проблемы при недостатке теоретической или фактической аргументации.</a:t>
                      </a:r>
                    </a:p>
                    <a:p>
                      <a:endParaRPr lang="ru-RU" sz="1600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2</a:t>
                      </a:r>
                      <a:endParaRPr lang="ru-RU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914400" cy="59436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Критерии оценивания </a:t>
            </a:r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эссе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258888" y="320675"/>
          <a:ext cx="7669212" cy="398094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504800"/>
                <a:gridCol w="6192688"/>
                <a:gridCol w="9717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 cmpd="dbl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№</a:t>
                      </a:r>
                      <a:endParaRPr lang="ru-RU" b="1" dirty="0">
                        <a:ln cmpd="dbl">
                          <a:solidFill>
                            <a:schemeClr val="tx1"/>
                          </a:solidFill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 cmpd="dbl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Критерии </a:t>
                      </a:r>
                      <a:r>
                        <a:rPr lang="ru-RU" b="1" dirty="0" smtClean="0">
                          <a:ln cmpd="dbl">
                            <a:solidFill>
                              <a:schemeClr val="tx1"/>
                            </a:solidFill>
                          </a:ln>
                          <a:effectLst/>
                        </a:rPr>
                        <a:t>оценивания</a:t>
                      </a:r>
                      <a:r>
                        <a:rPr lang="ru-RU" b="1" dirty="0" smtClean="0">
                          <a:ln cmpd="dbl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ответа на задание С9</a:t>
                      </a:r>
                    </a:p>
                    <a:p>
                      <a:pPr algn="ctr"/>
                      <a:endParaRPr lang="ru-RU" b="1" dirty="0">
                        <a:ln cmpd="dbl">
                          <a:solidFill>
                            <a:schemeClr val="tx1"/>
                          </a:solidFill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 cmpd="dbl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Баллы</a:t>
                      </a:r>
                      <a:endParaRPr lang="ru-RU" b="1" dirty="0">
                        <a:ln cmpd="dbl">
                          <a:solidFill>
                            <a:schemeClr val="tx1"/>
                          </a:solidFill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К3</a:t>
                      </a:r>
                      <a:endParaRPr lang="ru-RU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Характер и уровень приводимых суждений и </a:t>
                      </a:r>
                      <a:r>
                        <a:rPr lang="ru-RU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аргументов</a:t>
                      </a:r>
                      <a:endParaRPr lang="ru-RU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1324109">
                <a:tc vMerge="1">
                  <a:txBody>
                    <a:bodyPr/>
                    <a:lstStyle/>
                    <a:p>
                      <a:endParaRPr lang="ru-RU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Перечислены несколько аспектов проблемы (темы) без аргументации. </a:t>
                      </a:r>
                      <a:endParaRPr lang="ru-RU" sz="1600" dirty="0" smtClean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  <a:p>
                      <a:r>
                        <a:rPr lang="ru-RU" sz="160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ИЛИ </a:t>
                      </a:r>
                      <a:r>
                        <a:rPr lang="ru-RU" sz="160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затронут лишь один аспект проблемы (темы), приведена только фактическая или только теоретическая аргументация</a:t>
                      </a:r>
                      <a:r>
                        <a:rPr lang="ru-RU" sz="160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.</a:t>
                      </a:r>
                      <a:endParaRPr lang="ru-RU" sz="1600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1</a:t>
                      </a:r>
                      <a:endParaRPr lang="ru-RU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Затронут лишь один аспект проблемы</a:t>
                      </a:r>
                      <a:r>
                        <a:rPr lang="ru-RU" sz="1600" baseline="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 (темы) без аргументации. </a:t>
                      </a:r>
                      <a:endParaRPr lang="ru-RU" sz="1600" baseline="0" dirty="0" smtClean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  <a:p>
                      <a:r>
                        <a:rPr lang="ru-RU" sz="1600" baseline="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ИЛИ </a:t>
                      </a:r>
                      <a:r>
                        <a:rPr lang="ru-RU" sz="1600" baseline="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аргументы и суждения не соответствуют обосновываемому тезису</a:t>
                      </a:r>
                      <a:r>
                        <a:rPr lang="ru-RU" sz="1600" baseline="0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.</a:t>
                      </a:r>
                      <a:endParaRPr lang="ru-RU" sz="1600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0</a:t>
                      </a:r>
                      <a:endParaRPr lang="ru-RU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i="1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Максимальный балл</a:t>
                      </a:r>
                    </a:p>
                    <a:p>
                      <a:pPr algn="r"/>
                      <a:endParaRPr lang="ru-RU" sz="1600" i="1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5</a:t>
                      </a:r>
                      <a:endParaRPr lang="ru-RU" dirty="0">
                        <a:ln cmpd="dbl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1600" y="633478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NB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1331640" y="4797152"/>
            <a:ext cx="7560840" cy="1440160"/>
          </a:xfrm>
          <a:prstGeom prst="wedgeRectCallout">
            <a:avLst>
              <a:gd name="adj1" fmla="val -45614"/>
              <a:gd name="adj2" fmla="val 80593"/>
            </a:avLst>
          </a:prstGeom>
          <a:noFill/>
          <a:ln w="57150" cmpd="dbl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n w="3175">
                  <a:solidFill>
                    <a:schemeClr val="tx1"/>
                  </a:solidFill>
                </a:ln>
              </a:rPr>
              <a:t>Если выпускник в принципе не раскрыл проблему, поднятую автором высказывания, </a:t>
            </a:r>
            <a:r>
              <a:rPr lang="ru-RU" b="1" dirty="0" smtClean="0">
                <a:ln w="3175">
                  <a:solidFill>
                    <a:schemeClr val="tx1"/>
                  </a:solidFill>
                </a:ln>
              </a:rPr>
              <a:t>и эксперт выставил по критерию К1 0 баллов, то ответ дальше не проверяется. </a:t>
            </a:r>
            <a:r>
              <a:rPr lang="ru-RU" dirty="0" smtClean="0">
                <a:ln w="3175">
                  <a:solidFill>
                    <a:schemeClr val="tx1"/>
                  </a:solidFill>
                </a:ln>
              </a:rPr>
              <a:t>По остальным критериям К2 и К3 в протокол проверки заданий с развернутым ответом выставляется 0 баллов.</a:t>
            </a:r>
            <a:endParaRPr lang="ru-RU" dirty="0">
              <a:ln w="3175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651394" cy="568863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Структура </a:t>
            </a:r>
            <a:r>
              <a:rPr lang="ru-RU" sz="28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эссэ</a:t>
            </a:r>
            <a:endParaRPr lang="ru-RU" sz="28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331640" y="548680"/>
          <a:ext cx="741682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1556792"/>
            <a:ext cx="7776864" cy="400110"/>
          </a:xfrm>
          <a:prstGeom prst="rect">
            <a:avLst/>
          </a:prstGeom>
          <a:noFill/>
          <a:ln w="57150" cmpd="dbl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/>
            <a:r>
              <a:rPr lang="ru-RU" sz="20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1)   проанализировать высказывание, уяснив его смысл;</a:t>
            </a: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3203848" y="188640"/>
            <a:ext cx="5040560" cy="1008112"/>
          </a:xfrm>
          <a:prstGeom prst="wedgeRectCallout">
            <a:avLst>
              <a:gd name="adj1" fmla="val -31827"/>
              <a:gd name="adj2" fmla="val 78742"/>
            </a:avLst>
          </a:prstGeom>
          <a:noFill/>
          <a:ln w="57150" cmpd="dbl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При </a:t>
            </a:r>
            <a:r>
              <a:rPr lang="ru-RU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выполнении предложенного задания по написанию мини-сочинения </a:t>
            </a:r>
            <a:r>
              <a:rPr lang="ru-RU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(эссе) </a:t>
            </a:r>
            <a:r>
              <a:rPr lang="ru-RU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необходимо</a:t>
            </a:r>
            <a:r>
              <a:rPr lang="ru-RU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:</a:t>
            </a:r>
          </a:p>
          <a:p>
            <a:pPr algn="ctr"/>
            <a:endParaRPr lang="ru-RU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204864"/>
            <a:ext cx="7776864" cy="707886"/>
          </a:xfrm>
          <a:prstGeom prst="rect">
            <a:avLst/>
          </a:prstGeom>
          <a:noFill/>
          <a:ln w="57150" cmpd="dbl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/>
            <a:r>
              <a:rPr lang="ru-RU" sz="20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2)   выявить </a:t>
            </a:r>
            <a:r>
              <a:rPr lang="ru-RU" sz="20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ключевой тезис и определить свою позицию по отношению к нему;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3140968"/>
            <a:ext cx="7776864" cy="1015663"/>
          </a:xfrm>
          <a:prstGeom prst="rect">
            <a:avLst/>
          </a:prstGeom>
          <a:noFill/>
          <a:ln w="57150" cmpd="dbl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/>
            <a:r>
              <a:rPr lang="ru-RU" sz="20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3)   определить</a:t>
            </a:r>
            <a:r>
              <a:rPr lang="ru-RU" sz="20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, какие теоретические понятия, термины, научные теории помогут раскрыть суть тезиса и собственной позиции;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365104"/>
            <a:ext cx="7776864" cy="707886"/>
          </a:xfrm>
          <a:prstGeom prst="rect">
            <a:avLst/>
          </a:prstGeom>
          <a:noFill/>
          <a:ln w="57150" cmpd="dbl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/>
            <a:r>
              <a:rPr lang="ru-RU" sz="20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4)   сформулировать </a:t>
            </a:r>
            <a:r>
              <a:rPr lang="ru-RU" sz="20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возникшие идеи и письменно оформить их;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5301208"/>
            <a:ext cx="7776864" cy="1323439"/>
          </a:xfrm>
          <a:prstGeom prst="rect">
            <a:avLst/>
          </a:prstGeom>
          <a:noFill/>
          <a:ln w="57150" cmpd="dbl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/>
            <a:r>
              <a:rPr lang="ru-RU" sz="20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5)   проанализировать </a:t>
            </a:r>
            <a:r>
              <a:rPr lang="ru-RU" sz="20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содержание написанного, проверить стиль и грамотность, композиционное построение, логичность и последовательность изложения.</a:t>
            </a:r>
            <a:endParaRPr lang="ru-RU" sz="2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404664"/>
            <a:ext cx="615553" cy="5040560"/>
          </a:xfrm>
          <a:prstGeom prst="rect">
            <a:avLst/>
          </a:prstGeom>
        </p:spPr>
        <p:txBody>
          <a:bodyPr vert="vert270"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РАБОТА НАД эссе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48072" cy="633670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Подходы к написанию эссе</a:t>
            </a:r>
            <a:endParaRPr lang="ru-RU" sz="28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971600" y="172720"/>
          <a:ext cx="7920880" cy="66852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88232"/>
                <a:gridCol w="58326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Критерий</a:t>
                      </a:r>
                      <a:endParaRPr lang="ru-RU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Фразы для использования в эссе</a:t>
                      </a:r>
                      <a:endParaRPr lang="ru-RU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К1</a:t>
                      </a:r>
                    </a:p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Понимание  смысла высказывания</a:t>
                      </a:r>
                    </a:p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(1 балл)</a:t>
                      </a:r>
                      <a:endParaRPr lang="ru-RU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В своем высказывании автор имел ввиду, что…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Автор хотел донести до нас мысль о том, что…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Смысл данного высказывания состоит в том, что…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Автор обращает наше внимание на то, что…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Мысль</a:t>
                      </a:r>
                      <a:r>
                        <a:rPr lang="ru-RU" baseline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автора состоит в том, что…</a:t>
                      </a:r>
                      <a:endParaRPr lang="ru-RU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Добавить подтверждение актуальности поднятой проблемы</a:t>
                      </a:r>
                      <a:endParaRPr lang="ru-RU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К2</a:t>
                      </a:r>
                    </a:p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Формулировка собственной позиции (с пояснением!)</a:t>
                      </a:r>
                    </a:p>
                    <a:p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(1 балл)</a:t>
                      </a:r>
                      <a:endParaRPr lang="ru-RU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С автором согласиться можно лишь частично, </a:t>
                      </a:r>
                      <a:r>
                        <a:rPr lang="ru-RU" b="1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потому как…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Можно согласиться только с первой частью высказывания, </a:t>
                      </a:r>
                      <a:r>
                        <a:rPr lang="ru-RU" b="1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ведь…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С одной стороны мы можем согласиться с автором, </a:t>
                      </a:r>
                      <a:r>
                        <a:rPr lang="ru-RU" b="1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так как…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Я абсолютно согласен (на) с автором, </a:t>
                      </a:r>
                      <a:r>
                        <a:rPr lang="ru-RU" b="1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потому что…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Мое мнение полностью совпадает с позицией автора, </a:t>
                      </a:r>
                      <a:r>
                        <a:rPr lang="ru-RU" b="1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ведь мы знаем что…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Позволю себе не согласиться с автором, </a:t>
                      </a:r>
                      <a:r>
                        <a:rPr lang="ru-RU" b="1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потому что…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Моя позиция отличается от позиции автора, </a:t>
                      </a:r>
                      <a:r>
                        <a:rPr lang="ru-RU" b="1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так как…</a:t>
                      </a:r>
                      <a:endParaRPr lang="ru-RU" b="1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601</TotalTime>
  <Words>2016</Words>
  <Application>Microsoft Office PowerPoint</Application>
  <PresentationFormat>Экран (4:3)</PresentationFormat>
  <Paragraphs>229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Яркая</vt:lpstr>
      <vt:lpstr>ЭССЕ ПО ОБЩЕСТВОЗНАНИЮ</vt:lpstr>
      <vt:lpstr>ЭССЕ</vt:lpstr>
      <vt:lpstr>Отличие эссе по обществознанию от эссе по литературе или по истории </vt:lpstr>
      <vt:lpstr>Критерии оценивания эссе</vt:lpstr>
      <vt:lpstr>Критерии оценивания эссе</vt:lpstr>
      <vt:lpstr>Критерии оценивания эссе</vt:lpstr>
      <vt:lpstr>Структура эссэ</vt:lpstr>
      <vt:lpstr>Слайд 8</vt:lpstr>
      <vt:lpstr>Подходы к написанию эссе</vt:lpstr>
      <vt:lpstr>Подходы к написанию эссе</vt:lpstr>
      <vt:lpstr>Подходы к написанию эссе</vt:lpstr>
      <vt:lpstr>Подходы к написанию эссе</vt:lpstr>
      <vt:lpstr>Подходы к написанию эссе</vt:lpstr>
      <vt:lpstr>Подходы к написанию эссе</vt:lpstr>
      <vt:lpstr>Технология подготовки к написанию ессе о.а.чернышовой</vt:lpstr>
      <vt:lpstr>Примеры применения технологии</vt:lpstr>
      <vt:lpstr>Примеры применения технологии</vt:lpstr>
      <vt:lpstr>Примеры применения технологии</vt:lpstr>
      <vt:lpstr>ЧЕГО СЛЕДУЕТ ИЗБЕГАТЬ  ПРИ НАПИСАНИИ ЭССЕ:</vt:lpstr>
      <vt:lpstr>ИСПОЛЬЗОВАННАЯ ЛИТЕРАТУРА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*</dc:creator>
  <cp:lastModifiedBy>*</cp:lastModifiedBy>
  <cp:revision>62</cp:revision>
  <dcterms:created xsi:type="dcterms:W3CDTF">2012-05-06T13:40:52Z</dcterms:created>
  <dcterms:modified xsi:type="dcterms:W3CDTF">2012-05-07T13:18:56Z</dcterms:modified>
</cp:coreProperties>
</file>