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3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DA545A-EF71-48B1-AB05-3D32BD6D0B1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2C57CAFC-F5A6-40DC-BE61-8562DD6FEDE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Результаты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образования</a:t>
          </a:r>
        </a:p>
      </dgm:t>
    </dgm:pt>
    <dgm:pt modelId="{5A79E05B-387A-433C-ADB8-5570EBC37911}" type="parTrans" cxnId="{DF1F1558-B72A-4EB4-B4F8-34BA44FFDF57}">
      <dgm:prSet/>
      <dgm:spPr/>
      <dgm:t>
        <a:bodyPr/>
        <a:lstStyle/>
        <a:p>
          <a:endParaRPr lang="ru-RU"/>
        </a:p>
      </dgm:t>
    </dgm:pt>
    <dgm:pt modelId="{82CB4B65-F12F-454C-B217-5907E01C8D29}" type="sibTrans" cxnId="{DF1F1558-B72A-4EB4-B4F8-34BA44FFDF57}">
      <dgm:prSet/>
      <dgm:spPr/>
      <dgm:t>
        <a:bodyPr/>
        <a:lstStyle/>
        <a:p>
          <a:endParaRPr lang="ru-RU"/>
        </a:p>
      </dgm:t>
    </dgm:pt>
    <dgm:pt modelId="{96C706C4-D022-4911-9E56-8661E32DF10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Личностные </a:t>
          </a:r>
        </a:p>
      </dgm:t>
    </dgm:pt>
    <dgm:pt modelId="{2FFFD514-6191-49BF-881C-DE040AFB03EF}" type="parTrans" cxnId="{4C005A3B-A437-4090-BC62-EE79E497D0C8}">
      <dgm:prSet/>
      <dgm:spPr/>
      <dgm:t>
        <a:bodyPr/>
        <a:lstStyle/>
        <a:p>
          <a:endParaRPr lang="ru-RU"/>
        </a:p>
      </dgm:t>
    </dgm:pt>
    <dgm:pt modelId="{3058E4ED-5230-4DC8-8183-73279523A917}" type="sibTrans" cxnId="{4C005A3B-A437-4090-BC62-EE79E497D0C8}">
      <dgm:prSet/>
      <dgm:spPr/>
      <dgm:t>
        <a:bodyPr/>
        <a:lstStyle/>
        <a:p>
          <a:endParaRPr lang="ru-RU"/>
        </a:p>
      </dgm:t>
    </dgm:pt>
    <dgm:pt modelId="{CF62C888-7E92-41B1-8D73-83B06A11598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Мета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Предметные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(УУД 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endParaRPr>
        </a:p>
      </dgm:t>
    </dgm:pt>
    <dgm:pt modelId="{2F3EC46C-77C5-4CAC-AB5A-D36A91166E28}" type="parTrans" cxnId="{75849A28-B4E5-4C86-B949-44182F7C1095}">
      <dgm:prSet/>
      <dgm:spPr/>
      <dgm:t>
        <a:bodyPr/>
        <a:lstStyle/>
        <a:p>
          <a:endParaRPr lang="ru-RU"/>
        </a:p>
      </dgm:t>
    </dgm:pt>
    <dgm:pt modelId="{BEFD58CB-8E8A-42A3-AD66-20EF243BEAC4}" type="sibTrans" cxnId="{75849A28-B4E5-4C86-B949-44182F7C1095}">
      <dgm:prSet/>
      <dgm:spPr/>
      <dgm:t>
        <a:bodyPr/>
        <a:lstStyle/>
        <a:p>
          <a:endParaRPr lang="ru-RU"/>
        </a:p>
      </dgm:t>
    </dgm:pt>
    <dgm:pt modelId="{7F7D21AF-74B5-4677-9B72-38DC28A95B5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Предметные</a:t>
          </a:r>
        </a:p>
      </dgm:t>
    </dgm:pt>
    <dgm:pt modelId="{7C77890B-9E52-4FA1-865E-FCDFCF232A14}" type="parTrans" cxnId="{4CF0F397-0F31-4F34-AC84-E4591A54A25D}">
      <dgm:prSet/>
      <dgm:spPr/>
      <dgm:t>
        <a:bodyPr/>
        <a:lstStyle/>
        <a:p>
          <a:endParaRPr lang="ru-RU"/>
        </a:p>
      </dgm:t>
    </dgm:pt>
    <dgm:pt modelId="{13806ED2-6F97-4D9D-9DA0-E6B605B909EE}" type="sibTrans" cxnId="{4CF0F397-0F31-4F34-AC84-E4591A54A25D}">
      <dgm:prSet/>
      <dgm:spPr/>
      <dgm:t>
        <a:bodyPr/>
        <a:lstStyle/>
        <a:p>
          <a:endParaRPr lang="ru-RU"/>
        </a:p>
      </dgm:t>
    </dgm:pt>
    <dgm:pt modelId="{A13D7263-A6B0-4EB0-BF10-18E48E35716A}" type="pres">
      <dgm:prSet presAssocID="{3ADA545A-EF71-48B1-AB05-3D32BD6D0B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0A79E61-1E1B-4ABE-8E7E-7F39642F0D24}" type="pres">
      <dgm:prSet presAssocID="{2C57CAFC-F5A6-40DC-BE61-8562DD6FEDEB}" presName="hierRoot1" presStyleCnt="0">
        <dgm:presLayoutVars>
          <dgm:hierBranch/>
        </dgm:presLayoutVars>
      </dgm:prSet>
      <dgm:spPr/>
    </dgm:pt>
    <dgm:pt modelId="{3B156242-7DA4-42E6-8BD4-1D84BC327707}" type="pres">
      <dgm:prSet presAssocID="{2C57CAFC-F5A6-40DC-BE61-8562DD6FEDEB}" presName="rootComposite1" presStyleCnt="0"/>
      <dgm:spPr/>
    </dgm:pt>
    <dgm:pt modelId="{2219B614-7616-41B4-AA0A-B0694D428D63}" type="pres">
      <dgm:prSet presAssocID="{2C57CAFC-F5A6-40DC-BE61-8562DD6FEDE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23681D-2179-4A8A-9068-0BC52D340B06}" type="pres">
      <dgm:prSet presAssocID="{2C57CAFC-F5A6-40DC-BE61-8562DD6FEDE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D51C69E-D8D8-47B0-89D2-7871453CA860}" type="pres">
      <dgm:prSet presAssocID="{2C57CAFC-F5A6-40DC-BE61-8562DD6FEDEB}" presName="hierChild2" presStyleCnt="0"/>
      <dgm:spPr/>
    </dgm:pt>
    <dgm:pt modelId="{DF8437E6-8639-4BFC-8CF1-00EE136A0C8D}" type="pres">
      <dgm:prSet presAssocID="{2FFFD514-6191-49BF-881C-DE040AFB03EF}" presName="Name35" presStyleLbl="parChTrans1D2" presStyleIdx="0" presStyleCnt="3"/>
      <dgm:spPr/>
      <dgm:t>
        <a:bodyPr/>
        <a:lstStyle/>
        <a:p>
          <a:endParaRPr lang="ru-RU"/>
        </a:p>
      </dgm:t>
    </dgm:pt>
    <dgm:pt modelId="{1E93C967-2D17-46A7-BAFD-FCA3912E5A76}" type="pres">
      <dgm:prSet presAssocID="{96C706C4-D022-4911-9E56-8661E32DF100}" presName="hierRoot2" presStyleCnt="0">
        <dgm:presLayoutVars>
          <dgm:hierBranch/>
        </dgm:presLayoutVars>
      </dgm:prSet>
      <dgm:spPr/>
    </dgm:pt>
    <dgm:pt modelId="{230FECFF-A847-4026-AB20-73AEBA833B24}" type="pres">
      <dgm:prSet presAssocID="{96C706C4-D022-4911-9E56-8661E32DF100}" presName="rootComposite" presStyleCnt="0"/>
      <dgm:spPr/>
    </dgm:pt>
    <dgm:pt modelId="{391795C4-F549-4B21-809C-32BE19B1987F}" type="pres">
      <dgm:prSet presAssocID="{96C706C4-D022-4911-9E56-8661E32DF10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27D7BB-EE72-4A2F-B1C1-47D48D16181E}" type="pres">
      <dgm:prSet presAssocID="{96C706C4-D022-4911-9E56-8661E32DF100}" presName="rootConnector" presStyleLbl="node2" presStyleIdx="0" presStyleCnt="3"/>
      <dgm:spPr/>
      <dgm:t>
        <a:bodyPr/>
        <a:lstStyle/>
        <a:p>
          <a:endParaRPr lang="ru-RU"/>
        </a:p>
      </dgm:t>
    </dgm:pt>
    <dgm:pt modelId="{6B96F080-E8E3-40F6-B70A-067F2EC4702E}" type="pres">
      <dgm:prSet presAssocID="{96C706C4-D022-4911-9E56-8661E32DF100}" presName="hierChild4" presStyleCnt="0"/>
      <dgm:spPr/>
    </dgm:pt>
    <dgm:pt modelId="{BB937999-86A7-4673-89EA-1EE201812886}" type="pres">
      <dgm:prSet presAssocID="{96C706C4-D022-4911-9E56-8661E32DF100}" presName="hierChild5" presStyleCnt="0"/>
      <dgm:spPr/>
    </dgm:pt>
    <dgm:pt modelId="{9AA2E662-72F7-4280-8E17-D53D6B0F04E2}" type="pres">
      <dgm:prSet presAssocID="{2F3EC46C-77C5-4CAC-AB5A-D36A91166E28}" presName="Name35" presStyleLbl="parChTrans1D2" presStyleIdx="1" presStyleCnt="3"/>
      <dgm:spPr/>
      <dgm:t>
        <a:bodyPr/>
        <a:lstStyle/>
        <a:p>
          <a:endParaRPr lang="ru-RU"/>
        </a:p>
      </dgm:t>
    </dgm:pt>
    <dgm:pt modelId="{9DB6D65C-4466-475B-9349-AB65CC18352F}" type="pres">
      <dgm:prSet presAssocID="{CF62C888-7E92-41B1-8D73-83B06A11598F}" presName="hierRoot2" presStyleCnt="0">
        <dgm:presLayoutVars>
          <dgm:hierBranch/>
        </dgm:presLayoutVars>
      </dgm:prSet>
      <dgm:spPr/>
    </dgm:pt>
    <dgm:pt modelId="{A8B0C274-568D-4B72-98B0-B8133AC852E8}" type="pres">
      <dgm:prSet presAssocID="{CF62C888-7E92-41B1-8D73-83B06A11598F}" presName="rootComposite" presStyleCnt="0"/>
      <dgm:spPr/>
    </dgm:pt>
    <dgm:pt modelId="{61F3275C-D583-483B-BF94-2BAF79806B37}" type="pres">
      <dgm:prSet presAssocID="{CF62C888-7E92-41B1-8D73-83B06A11598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1B46C0-F02B-4FF8-BCEE-0FCC2456C10F}" type="pres">
      <dgm:prSet presAssocID="{CF62C888-7E92-41B1-8D73-83B06A11598F}" presName="rootConnector" presStyleLbl="node2" presStyleIdx="1" presStyleCnt="3"/>
      <dgm:spPr/>
      <dgm:t>
        <a:bodyPr/>
        <a:lstStyle/>
        <a:p>
          <a:endParaRPr lang="ru-RU"/>
        </a:p>
      </dgm:t>
    </dgm:pt>
    <dgm:pt modelId="{3EF75D16-2997-4A87-904D-F4216180C40E}" type="pres">
      <dgm:prSet presAssocID="{CF62C888-7E92-41B1-8D73-83B06A11598F}" presName="hierChild4" presStyleCnt="0"/>
      <dgm:spPr/>
    </dgm:pt>
    <dgm:pt modelId="{B1E76CD1-4F3D-4D2B-A05E-C3E080BDC691}" type="pres">
      <dgm:prSet presAssocID="{CF62C888-7E92-41B1-8D73-83B06A11598F}" presName="hierChild5" presStyleCnt="0"/>
      <dgm:spPr/>
    </dgm:pt>
    <dgm:pt modelId="{05015DE3-3C65-47CB-8207-8B73F4976C4E}" type="pres">
      <dgm:prSet presAssocID="{7C77890B-9E52-4FA1-865E-FCDFCF232A14}" presName="Name35" presStyleLbl="parChTrans1D2" presStyleIdx="2" presStyleCnt="3"/>
      <dgm:spPr/>
      <dgm:t>
        <a:bodyPr/>
        <a:lstStyle/>
        <a:p>
          <a:endParaRPr lang="ru-RU"/>
        </a:p>
      </dgm:t>
    </dgm:pt>
    <dgm:pt modelId="{3B0A3AAB-EEF8-4291-9615-53BDAA3A4462}" type="pres">
      <dgm:prSet presAssocID="{7F7D21AF-74B5-4677-9B72-38DC28A95B53}" presName="hierRoot2" presStyleCnt="0">
        <dgm:presLayoutVars>
          <dgm:hierBranch/>
        </dgm:presLayoutVars>
      </dgm:prSet>
      <dgm:spPr/>
    </dgm:pt>
    <dgm:pt modelId="{AF66F1C9-953C-4318-810A-1D7FA13D7D97}" type="pres">
      <dgm:prSet presAssocID="{7F7D21AF-74B5-4677-9B72-38DC28A95B53}" presName="rootComposite" presStyleCnt="0"/>
      <dgm:spPr/>
    </dgm:pt>
    <dgm:pt modelId="{A46F33F1-8475-4F95-A44D-4A2B9C7C12C0}" type="pres">
      <dgm:prSet presAssocID="{7F7D21AF-74B5-4677-9B72-38DC28A95B5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D7B805-B530-44AD-89F9-714EB7C4BDF5}" type="pres">
      <dgm:prSet presAssocID="{7F7D21AF-74B5-4677-9B72-38DC28A95B53}" presName="rootConnector" presStyleLbl="node2" presStyleIdx="2" presStyleCnt="3"/>
      <dgm:spPr/>
      <dgm:t>
        <a:bodyPr/>
        <a:lstStyle/>
        <a:p>
          <a:endParaRPr lang="ru-RU"/>
        </a:p>
      </dgm:t>
    </dgm:pt>
    <dgm:pt modelId="{D69F01E2-FF89-4DB4-9BE8-017C180421E8}" type="pres">
      <dgm:prSet presAssocID="{7F7D21AF-74B5-4677-9B72-38DC28A95B53}" presName="hierChild4" presStyleCnt="0"/>
      <dgm:spPr/>
    </dgm:pt>
    <dgm:pt modelId="{23D6C700-956A-4E4E-B7FB-81D3BA08F2B3}" type="pres">
      <dgm:prSet presAssocID="{7F7D21AF-74B5-4677-9B72-38DC28A95B53}" presName="hierChild5" presStyleCnt="0"/>
      <dgm:spPr/>
    </dgm:pt>
    <dgm:pt modelId="{39DEC3CD-F873-4EC1-88D4-AC681FD30CF6}" type="pres">
      <dgm:prSet presAssocID="{2C57CAFC-F5A6-40DC-BE61-8562DD6FEDEB}" presName="hierChild3" presStyleCnt="0"/>
      <dgm:spPr/>
    </dgm:pt>
  </dgm:ptLst>
  <dgm:cxnLst>
    <dgm:cxn modelId="{4C005A3B-A437-4090-BC62-EE79E497D0C8}" srcId="{2C57CAFC-F5A6-40DC-BE61-8562DD6FEDEB}" destId="{96C706C4-D022-4911-9E56-8661E32DF100}" srcOrd="0" destOrd="0" parTransId="{2FFFD514-6191-49BF-881C-DE040AFB03EF}" sibTransId="{3058E4ED-5230-4DC8-8183-73279523A917}"/>
    <dgm:cxn modelId="{36757B6C-3E4E-4FF1-80D7-24F10A403753}" type="presOf" srcId="{2C57CAFC-F5A6-40DC-BE61-8562DD6FEDEB}" destId="{8A23681D-2179-4A8A-9068-0BC52D340B06}" srcOrd="1" destOrd="0" presId="urn:microsoft.com/office/officeart/2005/8/layout/orgChart1"/>
    <dgm:cxn modelId="{44BF1755-967E-4A58-ABA6-F4B843ED86C0}" type="presOf" srcId="{96C706C4-D022-4911-9E56-8661E32DF100}" destId="{391795C4-F549-4B21-809C-32BE19B1987F}" srcOrd="0" destOrd="0" presId="urn:microsoft.com/office/officeart/2005/8/layout/orgChart1"/>
    <dgm:cxn modelId="{0A547387-01AE-4F5A-8C5D-F798A68367D4}" type="presOf" srcId="{2FFFD514-6191-49BF-881C-DE040AFB03EF}" destId="{DF8437E6-8639-4BFC-8CF1-00EE136A0C8D}" srcOrd="0" destOrd="0" presId="urn:microsoft.com/office/officeart/2005/8/layout/orgChart1"/>
    <dgm:cxn modelId="{75849A28-B4E5-4C86-B949-44182F7C1095}" srcId="{2C57CAFC-F5A6-40DC-BE61-8562DD6FEDEB}" destId="{CF62C888-7E92-41B1-8D73-83B06A11598F}" srcOrd="1" destOrd="0" parTransId="{2F3EC46C-77C5-4CAC-AB5A-D36A91166E28}" sibTransId="{BEFD58CB-8E8A-42A3-AD66-20EF243BEAC4}"/>
    <dgm:cxn modelId="{75D6A8E6-0A88-4FED-9916-ED922E7054C1}" type="presOf" srcId="{CF62C888-7E92-41B1-8D73-83B06A11598F}" destId="{2C1B46C0-F02B-4FF8-BCEE-0FCC2456C10F}" srcOrd="1" destOrd="0" presId="urn:microsoft.com/office/officeart/2005/8/layout/orgChart1"/>
    <dgm:cxn modelId="{2DB4974D-DBA8-4167-8FF4-3923344ED442}" type="presOf" srcId="{7F7D21AF-74B5-4677-9B72-38DC28A95B53}" destId="{A46F33F1-8475-4F95-A44D-4A2B9C7C12C0}" srcOrd="0" destOrd="0" presId="urn:microsoft.com/office/officeart/2005/8/layout/orgChart1"/>
    <dgm:cxn modelId="{DA369ECD-CB58-4467-97DE-710B7016D89A}" type="presOf" srcId="{2F3EC46C-77C5-4CAC-AB5A-D36A91166E28}" destId="{9AA2E662-72F7-4280-8E17-D53D6B0F04E2}" srcOrd="0" destOrd="0" presId="urn:microsoft.com/office/officeart/2005/8/layout/orgChart1"/>
    <dgm:cxn modelId="{70485136-6496-47EB-A209-0F310CB00CAE}" type="presOf" srcId="{2C57CAFC-F5A6-40DC-BE61-8562DD6FEDEB}" destId="{2219B614-7616-41B4-AA0A-B0694D428D63}" srcOrd="0" destOrd="0" presId="urn:microsoft.com/office/officeart/2005/8/layout/orgChart1"/>
    <dgm:cxn modelId="{804B4332-94D8-44FC-8CCC-DB70E37681EB}" type="presOf" srcId="{96C706C4-D022-4911-9E56-8661E32DF100}" destId="{E027D7BB-EE72-4A2F-B1C1-47D48D16181E}" srcOrd="1" destOrd="0" presId="urn:microsoft.com/office/officeart/2005/8/layout/orgChart1"/>
    <dgm:cxn modelId="{009EC461-F43E-4537-AAAD-6A07DBFEA2DA}" type="presOf" srcId="{3ADA545A-EF71-48B1-AB05-3D32BD6D0B1D}" destId="{A13D7263-A6B0-4EB0-BF10-18E48E35716A}" srcOrd="0" destOrd="0" presId="urn:microsoft.com/office/officeart/2005/8/layout/orgChart1"/>
    <dgm:cxn modelId="{C449B94F-9CF9-4E7F-8EB0-0FEA12D5A14B}" type="presOf" srcId="{7F7D21AF-74B5-4677-9B72-38DC28A95B53}" destId="{C8D7B805-B530-44AD-89F9-714EB7C4BDF5}" srcOrd="1" destOrd="0" presId="urn:microsoft.com/office/officeart/2005/8/layout/orgChart1"/>
    <dgm:cxn modelId="{81E57F4A-7253-4234-9118-38E3A05B4A7D}" type="presOf" srcId="{CF62C888-7E92-41B1-8D73-83B06A11598F}" destId="{61F3275C-D583-483B-BF94-2BAF79806B37}" srcOrd="0" destOrd="0" presId="urn:microsoft.com/office/officeart/2005/8/layout/orgChart1"/>
    <dgm:cxn modelId="{DF1F1558-B72A-4EB4-B4F8-34BA44FFDF57}" srcId="{3ADA545A-EF71-48B1-AB05-3D32BD6D0B1D}" destId="{2C57CAFC-F5A6-40DC-BE61-8562DD6FEDEB}" srcOrd="0" destOrd="0" parTransId="{5A79E05B-387A-433C-ADB8-5570EBC37911}" sibTransId="{82CB4B65-F12F-454C-B217-5907E01C8D29}"/>
    <dgm:cxn modelId="{EB1F13A4-82C3-40A5-8A0F-1F5DC88DCA64}" type="presOf" srcId="{7C77890B-9E52-4FA1-865E-FCDFCF232A14}" destId="{05015DE3-3C65-47CB-8207-8B73F4976C4E}" srcOrd="0" destOrd="0" presId="urn:microsoft.com/office/officeart/2005/8/layout/orgChart1"/>
    <dgm:cxn modelId="{4CF0F397-0F31-4F34-AC84-E4591A54A25D}" srcId="{2C57CAFC-F5A6-40DC-BE61-8562DD6FEDEB}" destId="{7F7D21AF-74B5-4677-9B72-38DC28A95B53}" srcOrd="2" destOrd="0" parTransId="{7C77890B-9E52-4FA1-865E-FCDFCF232A14}" sibTransId="{13806ED2-6F97-4D9D-9DA0-E6B605B909EE}"/>
    <dgm:cxn modelId="{0348E554-2078-4D33-ADCC-1A0C6670F39C}" type="presParOf" srcId="{A13D7263-A6B0-4EB0-BF10-18E48E35716A}" destId="{E0A79E61-1E1B-4ABE-8E7E-7F39642F0D24}" srcOrd="0" destOrd="0" presId="urn:microsoft.com/office/officeart/2005/8/layout/orgChart1"/>
    <dgm:cxn modelId="{80010841-2DCF-48D7-B1A4-90A378F390A6}" type="presParOf" srcId="{E0A79E61-1E1B-4ABE-8E7E-7F39642F0D24}" destId="{3B156242-7DA4-42E6-8BD4-1D84BC327707}" srcOrd="0" destOrd="0" presId="urn:microsoft.com/office/officeart/2005/8/layout/orgChart1"/>
    <dgm:cxn modelId="{69C81BEA-ED8B-4BAA-AB1C-A57D689D74C9}" type="presParOf" srcId="{3B156242-7DA4-42E6-8BD4-1D84BC327707}" destId="{2219B614-7616-41B4-AA0A-B0694D428D63}" srcOrd="0" destOrd="0" presId="urn:microsoft.com/office/officeart/2005/8/layout/orgChart1"/>
    <dgm:cxn modelId="{65C29DDA-9FED-4A7D-9817-9633D3E186C9}" type="presParOf" srcId="{3B156242-7DA4-42E6-8BD4-1D84BC327707}" destId="{8A23681D-2179-4A8A-9068-0BC52D340B06}" srcOrd="1" destOrd="0" presId="urn:microsoft.com/office/officeart/2005/8/layout/orgChart1"/>
    <dgm:cxn modelId="{2101C5EC-07E1-403F-89D7-D831C0BF2AE0}" type="presParOf" srcId="{E0A79E61-1E1B-4ABE-8E7E-7F39642F0D24}" destId="{AD51C69E-D8D8-47B0-89D2-7871453CA860}" srcOrd="1" destOrd="0" presId="urn:microsoft.com/office/officeart/2005/8/layout/orgChart1"/>
    <dgm:cxn modelId="{5ECB8429-8E84-41F3-8863-16D815749976}" type="presParOf" srcId="{AD51C69E-D8D8-47B0-89D2-7871453CA860}" destId="{DF8437E6-8639-4BFC-8CF1-00EE136A0C8D}" srcOrd="0" destOrd="0" presId="urn:microsoft.com/office/officeart/2005/8/layout/orgChart1"/>
    <dgm:cxn modelId="{611CA40E-8F7B-4128-8444-ACF3CF5A38D9}" type="presParOf" srcId="{AD51C69E-D8D8-47B0-89D2-7871453CA860}" destId="{1E93C967-2D17-46A7-BAFD-FCA3912E5A76}" srcOrd="1" destOrd="0" presId="urn:microsoft.com/office/officeart/2005/8/layout/orgChart1"/>
    <dgm:cxn modelId="{D68CB1AB-935D-4C5F-BEA6-5E98E1AD05AF}" type="presParOf" srcId="{1E93C967-2D17-46A7-BAFD-FCA3912E5A76}" destId="{230FECFF-A847-4026-AB20-73AEBA833B24}" srcOrd="0" destOrd="0" presId="urn:microsoft.com/office/officeart/2005/8/layout/orgChart1"/>
    <dgm:cxn modelId="{6728D5A7-7E97-4486-BB92-51A4524336E4}" type="presParOf" srcId="{230FECFF-A847-4026-AB20-73AEBA833B24}" destId="{391795C4-F549-4B21-809C-32BE19B1987F}" srcOrd="0" destOrd="0" presId="urn:microsoft.com/office/officeart/2005/8/layout/orgChart1"/>
    <dgm:cxn modelId="{299450B3-822B-4F1F-932F-EFF01DAE39F4}" type="presParOf" srcId="{230FECFF-A847-4026-AB20-73AEBA833B24}" destId="{E027D7BB-EE72-4A2F-B1C1-47D48D16181E}" srcOrd="1" destOrd="0" presId="urn:microsoft.com/office/officeart/2005/8/layout/orgChart1"/>
    <dgm:cxn modelId="{F7B90716-9583-4DAA-AFBA-7E4540F14966}" type="presParOf" srcId="{1E93C967-2D17-46A7-BAFD-FCA3912E5A76}" destId="{6B96F080-E8E3-40F6-B70A-067F2EC4702E}" srcOrd="1" destOrd="0" presId="urn:microsoft.com/office/officeart/2005/8/layout/orgChart1"/>
    <dgm:cxn modelId="{32B74E23-AF69-47CF-BBD7-B1B1286E0211}" type="presParOf" srcId="{1E93C967-2D17-46A7-BAFD-FCA3912E5A76}" destId="{BB937999-86A7-4673-89EA-1EE201812886}" srcOrd="2" destOrd="0" presId="urn:microsoft.com/office/officeart/2005/8/layout/orgChart1"/>
    <dgm:cxn modelId="{2B2FD51A-C2D3-4D46-A120-9055CCF60E06}" type="presParOf" srcId="{AD51C69E-D8D8-47B0-89D2-7871453CA860}" destId="{9AA2E662-72F7-4280-8E17-D53D6B0F04E2}" srcOrd="2" destOrd="0" presId="urn:microsoft.com/office/officeart/2005/8/layout/orgChart1"/>
    <dgm:cxn modelId="{1203319D-3C29-4C7C-9E10-1FA2564B4628}" type="presParOf" srcId="{AD51C69E-D8D8-47B0-89D2-7871453CA860}" destId="{9DB6D65C-4466-475B-9349-AB65CC18352F}" srcOrd="3" destOrd="0" presId="urn:microsoft.com/office/officeart/2005/8/layout/orgChart1"/>
    <dgm:cxn modelId="{CECC56E6-7057-4A9F-AEBE-C001745962C7}" type="presParOf" srcId="{9DB6D65C-4466-475B-9349-AB65CC18352F}" destId="{A8B0C274-568D-4B72-98B0-B8133AC852E8}" srcOrd="0" destOrd="0" presId="urn:microsoft.com/office/officeart/2005/8/layout/orgChart1"/>
    <dgm:cxn modelId="{CBBC7DD8-F2D8-40C3-9554-59C201D4B828}" type="presParOf" srcId="{A8B0C274-568D-4B72-98B0-B8133AC852E8}" destId="{61F3275C-D583-483B-BF94-2BAF79806B37}" srcOrd="0" destOrd="0" presId="urn:microsoft.com/office/officeart/2005/8/layout/orgChart1"/>
    <dgm:cxn modelId="{E91F0F65-CC6B-4697-993C-367727CB2B45}" type="presParOf" srcId="{A8B0C274-568D-4B72-98B0-B8133AC852E8}" destId="{2C1B46C0-F02B-4FF8-BCEE-0FCC2456C10F}" srcOrd="1" destOrd="0" presId="urn:microsoft.com/office/officeart/2005/8/layout/orgChart1"/>
    <dgm:cxn modelId="{C9558140-A701-4FA5-A4B1-00784313864A}" type="presParOf" srcId="{9DB6D65C-4466-475B-9349-AB65CC18352F}" destId="{3EF75D16-2997-4A87-904D-F4216180C40E}" srcOrd="1" destOrd="0" presId="urn:microsoft.com/office/officeart/2005/8/layout/orgChart1"/>
    <dgm:cxn modelId="{F43E8783-BC13-4102-B05F-9B0B0A7816D3}" type="presParOf" srcId="{9DB6D65C-4466-475B-9349-AB65CC18352F}" destId="{B1E76CD1-4F3D-4D2B-A05E-C3E080BDC691}" srcOrd="2" destOrd="0" presId="urn:microsoft.com/office/officeart/2005/8/layout/orgChart1"/>
    <dgm:cxn modelId="{F1F47513-2478-4A67-B3A2-A2C86A324961}" type="presParOf" srcId="{AD51C69E-D8D8-47B0-89D2-7871453CA860}" destId="{05015DE3-3C65-47CB-8207-8B73F4976C4E}" srcOrd="4" destOrd="0" presId="urn:microsoft.com/office/officeart/2005/8/layout/orgChart1"/>
    <dgm:cxn modelId="{03079CC3-122B-49EA-8C77-7E41D0EA7299}" type="presParOf" srcId="{AD51C69E-D8D8-47B0-89D2-7871453CA860}" destId="{3B0A3AAB-EEF8-4291-9615-53BDAA3A4462}" srcOrd="5" destOrd="0" presId="urn:microsoft.com/office/officeart/2005/8/layout/orgChart1"/>
    <dgm:cxn modelId="{516B2353-2292-4D3E-95AB-F457A39F4E22}" type="presParOf" srcId="{3B0A3AAB-EEF8-4291-9615-53BDAA3A4462}" destId="{AF66F1C9-953C-4318-810A-1D7FA13D7D97}" srcOrd="0" destOrd="0" presId="urn:microsoft.com/office/officeart/2005/8/layout/orgChart1"/>
    <dgm:cxn modelId="{21B498B9-95E0-49CC-8706-0E4C73D033AA}" type="presParOf" srcId="{AF66F1C9-953C-4318-810A-1D7FA13D7D97}" destId="{A46F33F1-8475-4F95-A44D-4A2B9C7C12C0}" srcOrd="0" destOrd="0" presId="urn:microsoft.com/office/officeart/2005/8/layout/orgChart1"/>
    <dgm:cxn modelId="{9C8E6B1C-F7F1-4F3B-B8B2-6346AB6EC58D}" type="presParOf" srcId="{AF66F1C9-953C-4318-810A-1D7FA13D7D97}" destId="{C8D7B805-B530-44AD-89F9-714EB7C4BDF5}" srcOrd="1" destOrd="0" presId="urn:microsoft.com/office/officeart/2005/8/layout/orgChart1"/>
    <dgm:cxn modelId="{4226645C-BD83-4D2E-B3D1-87999E5950F2}" type="presParOf" srcId="{3B0A3AAB-EEF8-4291-9615-53BDAA3A4462}" destId="{D69F01E2-FF89-4DB4-9BE8-017C180421E8}" srcOrd="1" destOrd="0" presId="urn:microsoft.com/office/officeart/2005/8/layout/orgChart1"/>
    <dgm:cxn modelId="{1337FD48-066E-46B8-B413-4918850859AB}" type="presParOf" srcId="{3B0A3AAB-EEF8-4291-9615-53BDAA3A4462}" destId="{23D6C700-956A-4E4E-B7FB-81D3BA08F2B3}" srcOrd="2" destOrd="0" presId="urn:microsoft.com/office/officeart/2005/8/layout/orgChart1"/>
    <dgm:cxn modelId="{A1107A8B-82CB-4835-9F17-9795116EB332}" type="presParOf" srcId="{E0A79E61-1E1B-4ABE-8E7E-7F39642F0D24}" destId="{39DEC3CD-F873-4EC1-88D4-AC681FD30C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015DE3-3C65-47CB-8207-8B73F4976C4E}">
      <dsp:nvSpPr>
        <dsp:cNvPr id="0" name=""/>
        <dsp:cNvSpPr/>
      </dsp:nvSpPr>
      <dsp:spPr>
        <a:xfrm>
          <a:off x="3694906" y="1403512"/>
          <a:ext cx="2614173" cy="453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849"/>
              </a:lnTo>
              <a:lnTo>
                <a:pt x="2614173" y="226849"/>
              </a:lnTo>
              <a:lnTo>
                <a:pt x="2614173" y="453699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2E662-72F7-4280-8E17-D53D6B0F04E2}">
      <dsp:nvSpPr>
        <dsp:cNvPr id="0" name=""/>
        <dsp:cNvSpPr/>
      </dsp:nvSpPr>
      <dsp:spPr>
        <a:xfrm>
          <a:off x="3649186" y="1403512"/>
          <a:ext cx="91440" cy="453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699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437E6-8639-4BFC-8CF1-00EE136A0C8D}">
      <dsp:nvSpPr>
        <dsp:cNvPr id="0" name=""/>
        <dsp:cNvSpPr/>
      </dsp:nvSpPr>
      <dsp:spPr>
        <a:xfrm>
          <a:off x="1080733" y="1403512"/>
          <a:ext cx="2614173" cy="453699"/>
        </a:xfrm>
        <a:custGeom>
          <a:avLst/>
          <a:gdLst/>
          <a:ahLst/>
          <a:cxnLst/>
          <a:rect l="0" t="0" r="0" b="0"/>
          <a:pathLst>
            <a:path>
              <a:moveTo>
                <a:pt x="2614173" y="0"/>
              </a:moveTo>
              <a:lnTo>
                <a:pt x="2614173" y="226849"/>
              </a:lnTo>
              <a:lnTo>
                <a:pt x="0" y="226849"/>
              </a:lnTo>
              <a:lnTo>
                <a:pt x="0" y="453699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9B614-7616-41B4-AA0A-B0694D428D63}">
      <dsp:nvSpPr>
        <dsp:cNvPr id="0" name=""/>
        <dsp:cNvSpPr/>
      </dsp:nvSpPr>
      <dsp:spPr>
        <a:xfrm>
          <a:off x="2614669" y="323275"/>
          <a:ext cx="2160473" cy="1080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Результаты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образования</a:t>
          </a:r>
        </a:p>
      </dsp:txBody>
      <dsp:txXfrm>
        <a:off x="2614669" y="323275"/>
        <a:ext cx="2160473" cy="1080236"/>
      </dsp:txXfrm>
    </dsp:sp>
    <dsp:sp modelId="{391795C4-F549-4B21-809C-32BE19B1987F}">
      <dsp:nvSpPr>
        <dsp:cNvPr id="0" name=""/>
        <dsp:cNvSpPr/>
      </dsp:nvSpPr>
      <dsp:spPr>
        <a:xfrm>
          <a:off x="496" y="1857212"/>
          <a:ext cx="2160473" cy="1080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Личностные </a:t>
          </a:r>
        </a:p>
      </dsp:txBody>
      <dsp:txXfrm>
        <a:off x="496" y="1857212"/>
        <a:ext cx="2160473" cy="1080236"/>
      </dsp:txXfrm>
    </dsp:sp>
    <dsp:sp modelId="{61F3275C-D583-483B-BF94-2BAF79806B37}">
      <dsp:nvSpPr>
        <dsp:cNvPr id="0" name=""/>
        <dsp:cNvSpPr/>
      </dsp:nvSpPr>
      <dsp:spPr>
        <a:xfrm>
          <a:off x="2614669" y="1857212"/>
          <a:ext cx="2160473" cy="1080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Мета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Предметные</a:t>
          </a:r>
          <a:endParaRPr kumimoji="0" lang="en-US" sz="1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(УУД 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endParaRPr>
        </a:p>
      </dsp:txBody>
      <dsp:txXfrm>
        <a:off x="2614669" y="1857212"/>
        <a:ext cx="2160473" cy="1080236"/>
      </dsp:txXfrm>
    </dsp:sp>
    <dsp:sp modelId="{A46F33F1-8475-4F95-A44D-4A2B9C7C12C0}">
      <dsp:nvSpPr>
        <dsp:cNvPr id="0" name=""/>
        <dsp:cNvSpPr/>
      </dsp:nvSpPr>
      <dsp:spPr>
        <a:xfrm>
          <a:off x="5228842" y="1857212"/>
          <a:ext cx="2160473" cy="1080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Предметные</a:t>
          </a:r>
        </a:p>
      </dsp:txBody>
      <dsp:txXfrm>
        <a:off x="5228842" y="1857212"/>
        <a:ext cx="2160473" cy="1080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5600" y="1371600"/>
            <a:ext cx="5867400" cy="2652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/>
              <a:t>Универсальные учебные действия</a:t>
            </a:r>
            <a:endParaRPr lang="ru-RU" sz="7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857496"/>
            <a:ext cx="22476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Monotype Corsiva" pitchFamily="66" charset="0"/>
              </a:rPr>
              <a:t>Общеучебные</a:t>
            </a:r>
            <a:endParaRPr lang="ru-RU" sz="2800" dirty="0" smtClean="0">
              <a:latin typeface="Monotype Corsiva" pitchFamily="66" charset="0"/>
            </a:endParaRPr>
          </a:p>
          <a:p>
            <a:r>
              <a:rPr lang="ru-RU" sz="2800" dirty="0">
                <a:latin typeface="Monotype Corsiva" pitchFamily="66" charset="0"/>
              </a:rPr>
              <a:t>у</a:t>
            </a:r>
            <a:r>
              <a:rPr lang="ru-RU" sz="2800" dirty="0" smtClean="0">
                <a:latin typeface="Monotype Corsiva" pitchFamily="66" charset="0"/>
              </a:rPr>
              <a:t>ниверсальные</a:t>
            </a:r>
          </a:p>
          <a:p>
            <a:pPr algn="ctr"/>
            <a:r>
              <a:rPr lang="ru-RU" sz="2800" dirty="0" smtClean="0">
                <a:latin typeface="Monotype Corsiva" pitchFamily="66" charset="0"/>
              </a:rPr>
              <a:t>действия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2857496"/>
            <a:ext cx="23042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latin typeface="Monotype Corsiva" pitchFamily="66" charset="0"/>
              </a:rPr>
              <a:t>Знаково</a:t>
            </a:r>
            <a:r>
              <a:rPr lang="ru-RU" sz="2800" dirty="0" smtClean="0">
                <a:latin typeface="Monotype Corsiva" pitchFamily="66" charset="0"/>
              </a:rPr>
              <a:t>-</a:t>
            </a:r>
          </a:p>
          <a:p>
            <a:pPr algn="ctr"/>
            <a:r>
              <a:rPr lang="ru-RU" sz="2800" dirty="0">
                <a:latin typeface="Monotype Corsiva" pitchFamily="66" charset="0"/>
              </a:rPr>
              <a:t>с</a:t>
            </a:r>
            <a:r>
              <a:rPr lang="ru-RU" sz="2800" dirty="0" smtClean="0">
                <a:latin typeface="Monotype Corsiva" pitchFamily="66" charset="0"/>
              </a:rPr>
              <a:t>имволические</a:t>
            </a:r>
          </a:p>
          <a:p>
            <a:pPr algn="ctr"/>
            <a:r>
              <a:rPr lang="ru-RU" sz="2800" dirty="0" smtClean="0">
                <a:latin typeface="Monotype Corsiva" pitchFamily="66" charset="0"/>
              </a:rPr>
              <a:t>действия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7752" y="2857496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Логические</a:t>
            </a:r>
          </a:p>
          <a:p>
            <a:pPr algn="ctr"/>
            <a:r>
              <a:rPr lang="ru-RU" sz="2800" dirty="0" smtClean="0">
                <a:latin typeface="Monotype Corsiva" pitchFamily="66" charset="0"/>
              </a:rPr>
              <a:t>действия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248" y="2857496"/>
            <a:ext cx="2339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Постановка</a:t>
            </a:r>
          </a:p>
          <a:p>
            <a:pPr algn="ctr"/>
            <a:r>
              <a:rPr lang="ru-RU" sz="2800" dirty="0">
                <a:latin typeface="Monotype Corsiva" pitchFamily="66" charset="0"/>
              </a:rPr>
              <a:t>и</a:t>
            </a:r>
            <a:r>
              <a:rPr lang="ru-RU" sz="2800" dirty="0" smtClean="0">
                <a:latin typeface="Monotype Corsiva" pitchFamily="66" charset="0"/>
              </a:rPr>
              <a:t>  решение</a:t>
            </a:r>
          </a:p>
          <a:p>
            <a:pPr algn="ctr"/>
            <a:r>
              <a:rPr lang="ru-RU" sz="2800" dirty="0" smtClean="0">
                <a:latin typeface="Monotype Corsiva" pitchFamily="66" charset="0"/>
              </a:rPr>
              <a:t>проблемы</a:t>
            </a:r>
            <a:endParaRPr lang="ru-RU" sz="2800" dirty="0">
              <a:latin typeface="Monotype Corsiva" pitchFamily="66" charset="0"/>
            </a:endParaRPr>
          </a:p>
        </p:txBody>
      </p:sp>
      <p:cxnSp>
        <p:nvCxnSpPr>
          <p:cNvPr id="8" name="Прямая со стрелкой 7"/>
          <p:cNvCxnSpPr>
            <a:endCxn id="3" idx="0"/>
          </p:cNvCxnSpPr>
          <p:nvPr/>
        </p:nvCxnSpPr>
        <p:spPr>
          <a:xfrm rot="5400000">
            <a:off x="1240539" y="1383423"/>
            <a:ext cx="1571636" cy="13765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6" idx="0"/>
          </p:cNvCxnSpPr>
          <p:nvPr/>
        </p:nvCxnSpPr>
        <p:spPr>
          <a:xfrm rot="16200000" flipH="1">
            <a:off x="6415938" y="1299310"/>
            <a:ext cx="1643074" cy="14732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4" idx="0"/>
          </p:cNvCxnSpPr>
          <p:nvPr/>
        </p:nvCxnSpPr>
        <p:spPr>
          <a:xfrm rot="5400000">
            <a:off x="2969205" y="1826205"/>
            <a:ext cx="1571636" cy="4909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4829728" y="1742512"/>
            <a:ext cx="1567076" cy="6537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643042" y="571480"/>
            <a:ext cx="5786478" cy="715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43042" y="571480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Познавательные УУД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357290" y="428604"/>
            <a:ext cx="614366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57224" y="428604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Коммуникативные УУД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357430"/>
            <a:ext cx="3603819" cy="1465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ru-RU" sz="3600" dirty="0" smtClean="0">
                <a:latin typeface="Monotype Corsiva" pitchFamily="66" charset="0"/>
              </a:rPr>
              <a:t>Планирование</a:t>
            </a:r>
          </a:p>
          <a:p>
            <a:pPr>
              <a:lnSpc>
                <a:spcPts val="3500"/>
              </a:lnSpc>
            </a:pPr>
            <a:r>
              <a:rPr lang="ru-RU" sz="3600" dirty="0">
                <a:latin typeface="Monotype Corsiva" pitchFamily="66" charset="0"/>
              </a:rPr>
              <a:t>у</a:t>
            </a:r>
            <a:r>
              <a:rPr lang="ru-RU" sz="3600" dirty="0" smtClean="0">
                <a:latin typeface="Monotype Corsiva" pitchFamily="66" charset="0"/>
              </a:rPr>
              <a:t>чебного</a:t>
            </a:r>
          </a:p>
          <a:p>
            <a:pPr>
              <a:lnSpc>
                <a:spcPts val="3500"/>
              </a:lnSpc>
            </a:pPr>
            <a:r>
              <a:rPr lang="ru-RU" sz="3600" dirty="0" smtClean="0">
                <a:latin typeface="Monotype Corsiva" pitchFamily="66" charset="0"/>
              </a:rPr>
              <a:t>сотрудничества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4500570"/>
            <a:ext cx="2857520" cy="1016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 smtClean="0">
                <a:latin typeface="Monotype Corsiva" pitchFamily="66" charset="0"/>
              </a:rPr>
              <a:t>Постановка вопросов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1915" y="2428868"/>
            <a:ext cx="3462085" cy="1016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 smtClean="0">
                <a:latin typeface="Monotype Corsiva" pitchFamily="66" charset="0"/>
              </a:rPr>
              <a:t>Умение выражать</a:t>
            </a:r>
          </a:p>
          <a:p>
            <a:pPr algn="ctr">
              <a:lnSpc>
                <a:spcPts val="3500"/>
              </a:lnSpc>
            </a:pPr>
            <a:r>
              <a:rPr lang="ru-RU" sz="3600" dirty="0">
                <a:latin typeface="Monotype Corsiva" pitchFamily="66" charset="0"/>
              </a:rPr>
              <a:t>с</a:t>
            </a:r>
            <a:r>
              <a:rPr lang="ru-RU" sz="3600" dirty="0" smtClean="0">
                <a:latin typeface="Monotype Corsiva" pitchFamily="66" charset="0"/>
              </a:rPr>
              <a:t>вои  мысли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4429132"/>
            <a:ext cx="3133582" cy="1465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 smtClean="0">
                <a:latin typeface="Monotype Corsiva" pitchFamily="66" charset="0"/>
              </a:rPr>
              <a:t>Управление</a:t>
            </a:r>
          </a:p>
          <a:p>
            <a:pPr algn="ctr">
              <a:lnSpc>
                <a:spcPts val="3500"/>
              </a:lnSpc>
            </a:pPr>
            <a:r>
              <a:rPr lang="ru-RU" sz="3600" dirty="0">
                <a:latin typeface="Monotype Corsiva" pitchFamily="66" charset="0"/>
              </a:rPr>
              <a:t>п</a:t>
            </a:r>
            <a:r>
              <a:rPr lang="ru-RU" sz="3600" dirty="0" smtClean="0">
                <a:latin typeface="Monotype Corsiva" pitchFamily="66" charset="0"/>
              </a:rPr>
              <a:t>оведением</a:t>
            </a:r>
          </a:p>
          <a:p>
            <a:pPr algn="ctr">
              <a:lnSpc>
                <a:spcPts val="3500"/>
              </a:lnSpc>
            </a:pPr>
            <a:r>
              <a:rPr lang="ru-RU" sz="3600" dirty="0" smtClean="0">
                <a:latin typeface="Monotype Corsiva" pitchFamily="66" charset="0"/>
              </a:rPr>
              <a:t>партнёра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5286388"/>
            <a:ext cx="2304256" cy="1016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 smtClean="0">
                <a:latin typeface="Monotype Corsiva" pitchFamily="66" charset="0"/>
              </a:rPr>
              <a:t>Разрешение</a:t>
            </a:r>
          </a:p>
          <a:p>
            <a:pPr algn="ctr">
              <a:lnSpc>
                <a:spcPts val="3500"/>
              </a:lnSpc>
            </a:pPr>
            <a:r>
              <a:rPr lang="ru-RU" sz="3600" dirty="0" smtClean="0">
                <a:latin typeface="Monotype Corsiva" pitchFamily="66" charset="0"/>
              </a:rPr>
              <a:t>конфликтов</a:t>
            </a:r>
            <a:endParaRPr lang="ru-RU" sz="3600" dirty="0">
              <a:latin typeface="Monotype Corsiva" pitchFamily="66" charset="0"/>
            </a:endParaRPr>
          </a:p>
        </p:txBody>
      </p:sp>
      <p:cxnSp>
        <p:nvCxnSpPr>
          <p:cNvPr id="10" name="Прямая со стрелкой 9"/>
          <p:cNvCxnSpPr>
            <a:endCxn id="4" idx="0"/>
          </p:cNvCxnSpPr>
          <p:nvPr/>
        </p:nvCxnSpPr>
        <p:spPr>
          <a:xfrm rot="5400000">
            <a:off x="1793899" y="1436717"/>
            <a:ext cx="1143006" cy="6984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929322" y="1357298"/>
            <a:ext cx="1285884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8" idx="0"/>
          </p:cNvCxnSpPr>
          <p:nvPr/>
        </p:nvCxnSpPr>
        <p:spPr>
          <a:xfrm rot="16200000" flipH="1">
            <a:off x="2504858" y="3210126"/>
            <a:ext cx="4143404" cy="9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678761" y="2321711"/>
            <a:ext cx="3429024" cy="1071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4071933" y="2357431"/>
            <a:ext cx="3286150" cy="10001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285750" y="404664"/>
            <a:ext cx="8318698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Основные виды УУД</a:t>
            </a:r>
            <a:endParaRPr kumimoji="0" lang="en-US" sz="24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0" y="2286000"/>
            <a:ext cx="6334125" cy="3500438"/>
            <a:chOff x="168" y="960"/>
            <a:chExt cx="5375" cy="2915"/>
          </a:xfrm>
        </p:grpSpPr>
        <p:sp>
          <p:nvSpPr>
            <p:cNvPr id="44" name="Freeform 4"/>
            <p:cNvSpPr>
              <a:spLocks/>
            </p:cNvSpPr>
            <p:nvPr/>
          </p:nvSpPr>
          <p:spPr bwMode="gray">
            <a:xfrm>
              <a:off x="5089" y="960"/>
              <a:ext cx="441" cy="773"/>
            </a:xfrm>
            <a:custGeom>
              <a:avLst/>
              <a:gdLst>
                <a:gd name="T0" fmla="*/ 1851 w 308"/>
                <a:gd name="T1" fmla="*/ 1922 h 444"/>
                <a:gd name="T2" fmla="*/ 0 w 308"/>
                <a:gd name="T3" fmla="*/ 7102 h 444"/>
                <a:gd name="T4" fmla="*/ 0 w 308"/>
                <a:gd name="T5" fmla="*/ 4574 h 444"/>
                <a:gd name="T6" fmla="*/ 1851 w 308"/>
                <a:gd name="T7" fmla="*/ 0 h 444"/>
                <a:gd name="T8" fmla="*/ 1851 w 308"/>
                <a:gd name="T9" fmla="*/ 19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00281D"/>
                </a:gs>
                <a:gs pos="50000">
                  <a:srgbClr val="00563F"/>
                </a:gs>
                <a:gs pos="100000">
                  <a:srgbClr val="00281D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5"/>
            <p:cNvSpPr>
              <a:spLocks/>
            </p:cNvSpPr>
            <p:nvPr/>
          </p:nvSpPr>
          <p:spPr bwMode="gray">
            <a:xfrm>
              <a:off x="2976" y="960"/>
              <a:ext cx="2567" cy="476"/>
            </a:xfrm>
            <a:custGeom>
              <a:avLst/>
              <a:gdLst>
                <a:gd name="T0" fmla="*/ 9065 w 1786"/>
                <a:gd name="T1" fmla="*/ 3756 h 284"/>
                <a:gd name="T2" fmla="*/ 0 w 1786"/>
                <a:gd name="T3" fmla="*/ 3756 h 284"/>
                <a:gd name="T4" fmla="*/ 2735 w 1786"/>
                <a:gd name="T5" fmla="*/ 0 h 284"/>
                <a:gd name="T6" fmla="*/ 10956 w 1786"/>
                <a:gd name="T7" fmla="*/ 0 h 284"/>
                <a:gd name="T8" fmla="*/ 9065 w 1786"/>
                <a:gd name="T9" fmla="*/ 3756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6"/>
                <a:gd name="T16" fmla="*/ 0 h 284"/>
                <a:gd name="T17" fmla="*/ 1786 w 1786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rgbClr val="00CC99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gray">
            <a:xfrm>
              <a:off x="4645" y="1660"/>
              <a:ext cx="441" cy="701"/>
            </a:xfrm>
            <a:custGeom>
              <a:avLst/>
              <a:gdLst>
                <a:gd name="T0" fmla="*/ 1851 w 308"/>
                <a:gd name="T1" fmla="*/ 1201 h 442"/>
                <a:gd name="T2" fmla="*/ 0 w 308"/>
                <a:gd name="T3" fmla="*/ 4438 h 442"/>
                <a:gd name="T4" fmla="*/ 0 w 308"/>
                <a:gd name="T5" fmla="*/ 2872 h 442"/>
                <a:gd name="T6" fmla="*/ 1851 w 308"/>
                <a:gd name="T7" fmla="*/ 0 h 442"/>
                <a:gd name="T8" fmla="*/ 1851 w 308"/>
                <a:gd name="T9" fmla="*/ 1201 h 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2"/>
                <a:gd name="T17" fmla="*/ 308 w 308"/>
                <a:gd name="T18" fmla="*/ 442 h 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230744"/>
                </a:gs>
                <a:gs pos="50000">
                  <a:srgbClr val="4B1092"/>
                </a:gs>
                <a:gs pos="100000">
                  <a:srgbClr val="230744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7"/>
            <p:cNvSpPr>
              <a:spLocks/>
            </p:cNvSpPr>
            <p:nvPr/>
          </p:nvSpPr>
          <p:spPr bwMode="gray">
            <a:xfrm>
              <a:off x="2340" y="1660"/>
              <a:ext cx="2751" cy="450"/>
            </a:xfrm>
            <a:custGeom>
              <a:avLst/>
              <a:gdLst>
                <a:gd name="T0" fmla="*/ 9737 w 1920"/>
                <a:gd name="T1" fmla="*/ 2836 h 284"/>
                <a:gd name="T2" fmla="*/ 0 w 1920"/>
                <a:gd name="T3" fmla="*/ 2836 h 284"/>
                <a:gd name="T4" fmla="*/ 2694 w 1920"/>
                <a:gd name="T5" fmla="*/ 0 h 284"/>
                <a:gd name="T6" fmla="*/ 11596 w 1920"/>
                <a:gd name="T7" fmla="*/ 0 h 284"/>
                <a:gd name="T8" fmla="*/ 9737 w 1920"/>
                <a:gd name="T9" fmla="*/ 2836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0"/>
                <a:gd name="T16" fmla="*/ 0 h 284"/>
                <a:gd name="T17" fmla="*/ 1920 w 192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8"/>
            <p:cNvSpPr>
              <a:spLocks/>
            </p:cNvSpPr>
            <p:nvPr/>
          </p:nvSpPr>
          <p:spPr bwMode="gray">
            <a:xfrm>
              <a:off x="4200" y="2353"/>
              <a:ext cx="439" cy="704"/>
            </a:xfrm>
            <a:custGeom>
              <a:avLst/>
              <a:gdLst>
                <a:gd name="T0" fmla="*/ 1861 w 306"/>
                <a:gd name="T1" fmla="*/ 1219 h 444"/>
                <a:gd name="T2" fmla="*/ 0 w 306"/>
                <a:gd name="T3" fmla="*/ 4449 h 444"/>
                <a:gd name="T4" fmla="*/ 0 w 306"/>
                <a:gd name="T5" fmla="*/ 2860 h 444"/>
                <a:gd name="T6" fmla="*/ 1861 w 306"/>
                <a:gd name="T7" fmla="*/ 0 h 444"/>
                <a:gd name="T8" fmla="*/ 1861 w 306"/>
                <a:gd name="T9" fmla="*/ 1219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444"/>
                <a:gd name="T17" fmla="*/ 306 w 306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1805"/>
                </a:gs>
                <a:gs pos="50000">
                  <a:srgbClr val="90330A"/>
                </a:gs>
                <a:gs pos="100000">
                  <a:srgbClr val="431805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gray">
            <a:xfrm>
              <a:off x="3758" y="3047"/>
              <a:ext cx="442" cy="828"/>
            </a:xfrm>
            <a:custGeom>
              <a:avLst/>
              <a:gdLst>
                <a:gd name="T0" fmla="*/ 1874 w 308"/>
                <a:gd name="T1" fmla="*/ 2758 h 444"/>
                <a:gd name="T2" fmla="*/ 0 w 308"/>
                <a:gd name="T3" fmla="*/ 10012 h 444"/>
                <a:gd name="T4" fmla="*/ 0 w 308"/>
                <a:gd name="T5" fmla="*/ 6447 h 444"/>
                <a:gd name="T6" fmla="*/ 1874 w 308"/>
                <a:gd name="T7" fmla="*/ 0 h 444"/>
                <a:gd name="T8" fmla="*/ 1874 w 308"/>
                <a:gd name="T9" fmla="*/ 2758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3206"/>
                </a:gs>
                <a:gs pos="50000">
                  <a:srgbClr val="906B0E"/>
                </a:gs>
                <a:gs pos="100000">
                  <a:srgbClr val="433206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10"/>
            <p:cNvSpPr>
              <a:spLocks/>
            </p:cNvSpPr>
            <p:nvPr/>
          </p:nvSpPr>
          <p:spPr bwMode="gray">
            <a:xfrm>
              <a:off x="1076" y="3051"/>
              <a:ext cx="3133" cy="527"/>
            </a:xfrm>
            <a:custGeom>
              <a:avLst/>
              <a:gdLst>
                <a:gd name="T0" fmla="*/ 11476 w 2180"/>
                <a:gd name="T1" fmla="*/ 6250 h 284"/>
                <a:gd name="T2" fmla="*/ 0 w 2180"/>
                <a:gd name="T3" fmla="*/ 6250 h 284"/>
                <a:gd name="T4" fmla="*/ 2735 w 2180"/>
                <a:gd name="T5" fmla="*/ 0 h 284"/>
                <a:gd name="T6" fmla="*/ 13367 w 2180"/>
                <a:gd name="T7" fmla="*/ 0 h 284"/>
                <a:gd name="T8" fmla="*/ 11476 w 2180"/>
                <a:gd name="T9" fmla="*/ 625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80"/>
                <a:gd name="T16" fmla="*/ 0 h 284"/>
                <a:gd name="T17" fmla="*/ 2180 w 218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11"/>
            <p:cNvSpPr>
              <a:spLocks noChangeShapeType="1"/>
            </p:cNvSpPr>
            <p:nvPr/>
          </p:nvSpPr>
          <p:spPr bwMode="gray">
            <a:xfrm flipH="1">
              <a:off x="168" y="3747"/>
              <a:ext cx="90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Line 12"/>
            <p:cNvSpPr>
              <a:spLocks noChangeShapeType="1"/>
            </p:cNvSpPr>
            <p:nvPr/>
          </p:nvSpPr>
          <p:spPr bwMode="gray">
            <a:xfrm flipH="1">
              <a:off x="168" y="3047"/>
              <a:ext cx="154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Line 13"/>
            <p:cNvSpPr>
              <a:spLocks noChangeShapeType="1"/>
            </p:cNvSpPr>
            <p:nvPr/>
          </p:nvSpPr>
          <p:spPr bwMode="gray">
            <a:xfrm flipH="1">
              <a:off x="168" y="2356"/>
              <a:ext cx="217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" name="Line 14"/>
            <p:cNvSpPr>
              <a:spLocks noChangeShapeType="1"/>
            </p:cNvSpPr>
            <p:nvPr/>
          </p:nvSpPr>
          <p:spPr bwMode="gray">
            <a:xfrm flipH="1">
              <a:off x="168" y="1666"/>
              <a:ext cx="281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" name="Line 15"/>
            <p:cNvSpPr>
              <a:spLocks noChangeShapeType="1"/>
            </p:cNvSpPr>
            <p:nvPr/>
          </p:nvSpPr>
          <p:spPr bwMode="gray">
            <a:xfrm flipH="1">
              <a:off x="168" y="965"/>
              <a:ext cx="344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Line 16"/>
            <p:cNvSpPr>
              <a:spLocks noChangeShapeType="1"/>
            </p:cNvSpPr>
            <p:nvPr/>
          </p:nvSpPr>
          <p:spPr bwMode="gray">
            <a:xfrm>
              <a:off x="305" y="960"/>
              <a:ext cx="0" cy="72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" name="Line 17"/>
            <p:cNvSpPr>
              <a:spLocks noChangeShapeType="1"/>
            </p:cNvSpPr>
            <p:nvPr/>
          </p:nvSpPr>
          <p:spPr bwMode="gray">
            <a:xfrm>
              <a:off x="305" y="1686"/>
              <a:ext cx="0" cy="68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" name="Line 18"/>
            <p:cNvSpPr>
              <a:spLocks noChangeShapeType="1"/>
            </p:cNvSpPr>
            <p:nvPr/>
          </p:nvSpPr>
          <p:spPr bwMode="gray">
            <a:xfrm>
              <a:off x="305" y="2366"/>
              <a:ext cx="0" cy="68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gray">
            <a:xfrm>
              <a:off x="305" y="3047"/>
              <a:ext cx="0" cy="68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" name="Rectangle 21"/>
            <p:cNvSpPr>
              <a:spLocks noChangeArrowheads="1"/>
            </p:cNvSpPr>
            <p:nvPr/>
          </p:nvSpPr>
          <p:spPr bwMode="gray">
            <a:xfrm>
              <a:off x="2936" y="1411"/>
              <a:ext cx="2243" cy="253"/>
            </a:xfrm>
            <a:prstGeom prst="rect">
              <a:avLst/>
            </a:prstGeom>
            <a:gradFill rotWithShape="1">
              <a:gsLst>
                <a:gs pos="0">
                  <a:srgbClr val="00684D"/>
                </a:gs>
                <a:gs pos="50000">
                  <a:srgbClr val="00906A"/>
                </a:gs>
                <a:gs pos="100000">
                  <a:srgbClr val="00684D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b="1"/>
                <a:t>Коммуникативные УУД</a:t>
              </a:r>
              <a:r>
                <a:rPr lang="ru-RU"/>
                <a:t> </a:t>
              </a:r>
              <a:endParaRPr lang="en-US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61" name="Rectangle 22"/>
            <p:cNvSpPr>
              <a:spLocks noChangeArrowheads="1"/>
            </p:cNvSpPr>
            <p:nvPr/>
          </p:nvSpPr>
          <p:spPr bwMode="gray">
            <a:xfrm>
              <a:off x="2341" y="2110"/>
              <a:ext cx="2309" cy="248"/>
            </a:xfrm>
            <a:prstGeom prst="rect">
              <a:avLst/>
            </a:prstGeom>
            <a:gradFill rotWithShape="1">
              <a:gsLst>
                <a:gs pos="0">
                  <a:srgbClr val="5D2FB9"/>
                </a:gs>
                <a:gs pos="50000">
                  <a:srgbClr val="8041FF"/>
                </a:gs>
                <a:gs pos="100000">
                  <a:srgbClr val="5D2FB9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b="1"/>
                <a:t>Познавательные УУД</a:t>
              </a:r>
              <a:r>
                <a:rPr lang="ru-RU"/>
                <a:t> </a:t>
              </a:r>
              <a:endParaRPr lang="en-US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62" name="Freeform 23"/>
            <p:cNvSpPr>
              <a:spLocks/>
            </p:cNvSpPr>
            <p:nvPr/>
          </p:nvSpPr>
          <p:spPr bwMode="gray">
            <a:xfrm>
              <a:off x="1709" y="2353"/>
              <a:ext cx="2935" cy="454"/>
            </a:xfrm>
            <a:custGeom>
              <a:avLst/>
              <a:gdLst>
                <a:gd name="T0" fmla="*/ 10528 w 2048"/>
                <a:gd name="T1" fmla="*/ 2886 h 286"/>
                <a:gd name="T2" fmla="*/ 0 w 2048"/>
                <a:gd name="T3" fmla="*/ 2886 h 286"/>
                <a:gd name="T4" fmla="*/ 2697 w 2048"/>
                <a:gd name="T5" fmla="*/ 0 h 286"/>
                <a:gd name="T6" fmla="*/ 12381 w 2048"/>
                <a:gd name="T7" fmla="*/ 0 h 286"/>
                <a:gd name="T8" fmla="*/ 10528 w 2048"/>
                <a:gd name="T9" fmla="*/ 2886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8"/>
                <a:gd name="T16" fmla="*/ 0 h 286"/>
                <a:gd name="T17" fmla="*/ 2048 w 2048"/>
                <a:gd name="T18" fmla="*/ 286 h 2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Rectangle 24"/>
            <p:cNvSpPr>
              <a:spLocks noChangeArrowheads="1"/>
            </p:cNvSpPr>
            <p:nvPr/>
          </p:nvSpPr>
          <p:spPr bwMode="gray">
            <a:xfrm>
              <a:off x="1711" y="2806"/>
              <a:ext cx="2499" cy="248"/>
            </a:xfrm>
            <a:prstGeom prst="rect">
              <a:avLst/>
            </a:prstGeom>
            <a:gradFill rotWithShape="1">
              <a:gsLst>
                <a:gs pos="0">
                  <a:srgbClr val="A0523A"/>
                </a:gs>
                <a:gs pos="50000">
                  <a:srgbClr val="DC7150"/>
                </a:gs>
                <a:gs pos="100000">
                  <a:srgbClr val="A0523A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b="1"/>
                <a:t>Регулятивные УУД</a:t>
              </a:r>
              <a:r>
                <a:rPr lang="ru-RU"/>
                <a:t> </a:t>
              </a:r>
              <a:endParaRPr lang="en-US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64" name="Rectangle 25"/>
            <p:cNvSpPr>
              <a:spLocks noChangeArrowheads="1"/>
            </p:cNvSpPr>
            <p:nvPr/>
          </p:nvSpPr>
          <p:spPr bwMode="gray">
            <a:xfrm>
              <a:off x="1075" y="3578"/>
              <a:ext cx="2689" cy="297"/>
            </a:xfrm>
            <a:prstGeom prst="rect">
              <a:avLst/>
            </a:prstGeom>
            <a:gradFill rotWithShape="1">
              <a:gsLst>
                <a:gs pos="0">
                  <a:srgbClr val="977514"/>
                </a:gs>
                <a:gs pos="50000">
                  <a:srgbClr val="D0A11C"/>
                </a:gs>
                <a:gs pos="100000">
                  <a:srgbClr val="977514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65" name="Text Box 26"/>
            <p:cNvSpPr txBox="1">
              <a:spLocks noChangeArrowheads="1"/>
            </p:cNvSpPr>
            <p:nvPr/>
          </p:nvSpPr>
          <p:spPr bwMode="gray">
            <a:xfrm>
              <a:off x="693" y="1198"/>
              <a:ext cx="15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ru-RU" sz="140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66" name="Text Box 27"/>
            <p:cNvSpPr txBox="1">
              <a:spLocks noChangeArrowheads="1"/>
            </p:cNvSpPr>
            <p:nvPr/>
          </p:nvSpPr>
          <p:spPr bwMode="gray">
            <a:xfrm>
              <a:off x="693" y="1912"/>
              <a:ext cx="21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1400">
                  <a:solidFill>
                    <a:schemeClr val="tx2"/>
                  </a:solidFill>
                  <a:latin typeface="Verdana" pitchFamily="34" charset="0"/>
                </a:rPr>
                <a:t> </a:t>
              </a:r>
              <a:endParaRPr lang="en-US" sz="140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67" name="Text Box 28"/>
            <p:cNvSpPr txBox="1">
              <a:spLocks noChangeArrowheads="1"/>
            </p:cNvSpPr>
            <p:nvPr/>
          </p:nvSpPr>
          <p:spPr bwMode="gray">
            <a:xfrm>
              <a:off x="693" y="2626"/>
              <a:ext cx="15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140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68" name="Text Box 29"/>
            <p:cNvSpPr txBox="1">
              <a:spLocks noChangeArrowheads="1"/>
            </p:cNvSpPr>
            <p:nvPr/>
          </p:nvSpPr>
          <p:spPr bwMode="gray">
            <a:xfrm>
              <a:off x="790" y="3280"/>
              <a:ext cx="15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endParaRPr lang="ru-RU" sz="1400">
                <a:solidFill>
                  <a:schemeClr val="tx2"/>
                </a:solidFill>
                <a:latin typeface="Verdana" pitchFamily="34" charset="0"/>
              </a:endParaRPr>
            </a:p>
          </p:txBody>
        </p:sp>
      </p:grpSp>
      <p:sp>
        <p:nvSpPr>
          <p:cNvPr id="69" name="Прямоугольник 30"/>
          <p:cNvSpPr>
            <a:spLocks noChangeArrowheads="1"/>
          </p:cNvSpPr>
          <p:nvPr/>
        </p:nvSpPr>
        <p:spPr bwMode="auto">
          <a:xfrm>
            <a:off x="3071813" y="5357813"/>
            <a:ext cx="2178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Личностные УУД</a:t>
            </a:r>
            <a:r>
              <a:rPr lang="ru-RU"/>
              <a:t> </a:t>
            </a:r>
          </a:p>
        </p:txBody>
      </p:sp>
      <p:sp>
        <p:nvSpPr>
          <p:cNvPr id="70" name="Прямоугольник 32"/>
          <p:cNvSpPr>
            <a:spLocks noChangeArrowheads="1"/>
          </p:cNvSpPr>
          <p:nvPr/>
        </p:nvSpPr>
        <p:spPr bwMode="auto">
          <a:xfrm>
            <a:off x="285750" y="5572125"/>
            <a:ext cx="2214563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Monotype Corsiva" pitchFamily="66" charset="0"/>
              </a:rPr>
              <a:t>смыслообразование</a:t>
            </a:r>
          </a:p>
        </p:txBody>
      </p:sp>
      <p:sp>
        <p:nvSpPr>
          <p:cNvPr id="71" name="Прямоугольник 33"/>
          <p:cNvSpPr>
            <a:spLocks noChangeArrowheads="1"/>
          </p:cNvSpPr>
          <p:nvPr/>
        </p:nvSpPr>
        <p:spPr bwMode="auto">
          <a:xfrm>
            <a:off x="285750" y="6000750"/>
            <a:ext cx="3373438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Monotype Corsiva" pitchFamily="66" charset="0"/>
              </a:rPr>
              <a:t>нравственно-этическая ориентация </a:t>
            </a:r>
          </a:p>
        </p:txBody>
      </p:sp>
      <p:sp>
        <p:nvSpPr>
          <p:cNvPr id="72" name="Стрелка углом 71"/>
          <p:cNvSpPr/>
          <p:nvPr/>
        </p:nvSpPr>
        <p:spPr>
          <a:xfrm flipH="1">
            <a:off x="1428750" y="5000625"/>
            <a:ext cx="1643063" cy="357188"/>
          </a:xfrm>
          <a:prstGeom prst="bentArrow">
            <a:avLst>
              <a:gd name="adj1" fmla="val 21863"/>
              <a:gd name="adj2" fmla="val 25000"/>
              <a:gd name="adj3" fmla="val 25000"/>
              <a:gd name="adj4" fmla="val 4375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929563" y="3714750"/>
            <a:ext cx="1011237" cy="36988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>
                <a:latin typeface="Monotype Corsiva" pitchFamily="66" charset="0"/>
              </a:rPr>
              <a:t>контроль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7786688" y="4143375"/>
            <a:ext cx="1130300" cy="36988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>
                <a:latin typeface="Monotype Corsiva" pitchFamily="66" charset="0"/>
              </a:rPr>
              <a:t>коррекция 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8143875" y="4572000"/>
            <a:ext cx="765175" cy="36988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>
                <a:latin typeface="Monotype Corsiva" pitchFamily="66" charset="0"/>
              </a:rPr>
              <a:t>оценка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429500" y="5000625"/>
            <a:ext cx="1471613" cy="36988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 err="1">
                <a:latin typeface="Monotype Corsiva" pitchFamily="66" charset="0"/>
              </a:rPr>
              <a:t>саморегуляция</a:t>
            </a:r>
            <a:endParaRPr lang="ru-RU" i="1" dirty="0">
              <a:latin typeface="Monotype Corsiva" pitchFamily="66" charset="0"/>
            </a:endParaRPr>
          </a:p>
        </p:txBody>
      </p:sp>
      <p:sp>
        <p:nvSpPr>
          <p:cNvPr id="77" name="Прямоугольник 46"/>
          <p:cNvSpPr>
            <a:spLocks noChangeArrowheads="1"/>
          </p:cNvSpPr>
          <p:nvPr/>
        </p:nvSpPr>
        <p:spPr bwMode="auto">
          <a:xfrm>
            <a:off x="1000125" y="2357438"/>
            <a:ext cx="1920875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Monotype Corsiva" pitchFamily="66" charset="0"/>
              </a:rPr>
              <a:t>общеучебные унив.д.</a:t>
            </a:r>
          </a:p>
        </p:txBody>
      </p:sp>
      <p:sp>
        <p:nvSpPr>
          <p:cNvPr id="78" name="Прямоугольник 47"/>
          <p:cNvSpPr>
            <a:spLocks noChangeArrowheads="1"/>
          </p:cNvSpPr>
          <p:nvPr/>
        </p:nvSpPr>
        <p:spPr bwMode="auto">
          <a:xfrm>
            <a:off x="928688" y="2786063"/>
            <a:ext cx="2714625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Monotype Corsiva" pitchFamily="66" charset="0"/>
              </a:rPr>
              <a:t>знаково-символические д.</a:t>
            </a:r>
          </a:p>
        </p:txBody>
      </p:sp>
      <p:sp>
        <p:nvSpPr>
          <p:cNvPr id="79" name="Прямоугольник 48"/>
          <p:cNvSpPr>
            <a:spLocks noChangeArrowheads="1"/>
          </p:cNvSpPr>
          <p:nvPr/>
        </p:nvSpPr>
        <p:spPr bwMode="auto">
          <a:xfrm>
            <a:off x="1000125" y="3214688"/>
            <a:ext cx="1789113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Monotype Corsiva" pitchFamily="66" charset="0"/>
              </a:rPr>
              <a:t>логические унив.д. </a:t>
            </a:r>
          </a:p>
        </p:txBody>
      </p:sp>
      <p:sp>
        <p:nvSpPr>
          <p:cNvPr id="80" name="Прямоугольник 49"/>
          <p:cNvSpPr>
            <a:spLocks noChangeArrowheads="1"/>
          </p:cNvSpPr>
          <p:nvPr/>
        </p:nvSpPr>
        <p:spPr bwMode="auto">
          <a:xfrm>
            <a:off x="928688" y="3643313"/>
            <a:ext cx="2989262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Monotype Corsiva" pitchFamily="66" charset="0"/>
              </a:rPr>
              <a:t>постановка и решение проблемы</a:t>
            </a:r>
          </a:p>
        </p:txBody>
      </p:sp>
      <p:sp>
        <p:nvSpPr>
          <p:cNvPr id="81" name="Прямоугольник 51"/>
          <p:cNvSpPr>
            <a:spLocks noChangeArrowheads="1"/>
          </p:cNvSpPr>
          <p:nvPr/>
        </p:nvSpPr>
        <p:spPr bwMode="auto">
          <a:xfrm>
            <a:off x="285750" y="5143500"/>
            <a:ext cx="1684338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Monotype Corsiva" pitchFamily="66" charset="0"/>
              </a:rPr>
              <a:t>самоопределение</a:t>
            </a:r>
          </a:p>
        </p:txBody>
      </p:sp>
      <p:sp>
        <p:nvSpPr>
          <p:cNvPr id="82" name="Стрелка углом 81"/>
          <p:cNvSpPr/>
          <p:nvPr/>
        </p:nvSpPr>
        <p:spPr>
          <a:xfrm flipH="1">
            <a:off x="3143250" y="3143250"/>
            <a:ext cx="1571625" cy="428625"/>
          </a:xfrm>
          <a:prstGeom prst="bentArrow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Стрелка углом 82"/>
          <p:cNvSpPr/>
          <p:nvPr/>
        </p:nvSpPr>
        <p:spPr>
          <a:xfrm rot="20879652" flipV="1">
            <a:off x="6115050" y="4445000"/>
            <a:ext cx="1843088" cy="611188"/>
          </a:xfrm>
          <a:prstGeom prst="bentArrow">
            <a:avLst>
              <a:gd name="adj1" fmla="val 25000"/>
              <a:gd name="adj2" fmla="val 24980"/>
              <a:gd name="adj3" fmla="val 25000"/>
              <a:gd name="adj4" fmla="val 4375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4" name="Стрелка углом 83"/>
          <p:cNvSpPr/>
          <p:nvPr/>
        </p:nvSpPr>
        <p:spPr>
          <a:xfrm flipH="1">
            <a:off x="4500563" y="2000250"/>
            <a:ext cx="2571750" cy="4286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5" name="Прямоугольник 56"/>
          <p:cNvSpPr>
            <a:spLocks noChangeArrowheads="1"/>
          </p:cNvSpPr>
          <p:nvPr/>
        </p:nvSpPr>
        <p:spPr bwMode="auto">
          <a:xfrm>
            <a:off x="2857500" y="1928813"/>
            <a:ext cx="1662113" cy="36988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Monotype Corsiva" pitchFamily="66" charset="0"/>
              </a:rPr>
              <a:t>вопросы общения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404665"/>
            <a:ext cx="8062912" cy="1296144"/>
          </a:xfrm>
        </p:spPr>
        <p:txBody>
          <a:bodyPr/>
          <a:lstStyle/>
          <a:p>
            <a:pPr algn="ctr"/>
            <a:r>
              <a:rPr lang="ru-RU" dirty="0" smtClean="0"/>
              <a:t>«Учить ученика учиться»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717032"/>
            <a:ext cx="8640960" cy="129396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«Учить ученика учиться в общении» 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851920" y="1988840"/>
            <a:ext cx="108012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341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Условия и средства формирования</a:t>
            </a:r>
            <a:r>
              <a:rPr lang="ru-RU" sz="3200" dirty="0" smtClean="0">
                <a:solidFill>
                  <a:srgbClr val="0070C0"/>
                </a:solidFill>
              </a:rPr>
              <a:t> УУД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1219200"/>
            <a:ext cx="7239000" cy="4687416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 smtClean="0"/>
              <a:t>Учебное сотрудничество</a:t>
            </a:r>
            <a:endParaRPr lang="ru-RU" dirty="0" smtClean="0"/>
          </a:p>
          <a:p>
            <a:r>
              <a:rPr lang="ru-RU" b="1" u="sng" dirty="0" smtClean="0"/>
              <a:t>Совместная деятельность</a:t>
            </a:r>
            <a:endParaRPr lang="ru-RU" dirty="0" smtClean="0"/>
          </a:p>
          <a:p>
            <a:r>
              <a:rPr lang="ru-RU" b="1" u="sng" dirty="0" smtClean="0"/>
              <a:t>Разновозрастное сотрудничество</a:t>
            </a:r>
            <a:endParaRPr lang="ru-RU" dirty="0" smtClean="0"/>
          </a:p>
          <a:p>
            <a:r>
              <a:rPr lang="ru-RU" b="1" u="sng" dirty="0" smtClean="0"/>
              <a:t>Проектная деятельность обучающихся как форма сотрудничества</a:t>
            </a:r>
            <a:endParaRPr lang="ru-RU" dirty="0" smtClean="0"/>
          </a:p>
          <a:p>
            <a:r>
              <a:rPr lang="ru-RU" b="1" u="sng" dirty="0" smtClean="0"/>
              <a:t>Дискуссия</a:t>
            </a:r>
            <a:endParaRPr lang="ru-RU" dirty="0" smtClean="0"/>
          </a:p>
          <a:p>
            <a:r>
              <a:rPr lang="ru-RU" b="1" u="sng" dirty="0" smtClean="0"/>
              <a:t>Тренинги</a:t>
            </a:r>
            <a:endParaRPr lang="ru-RU" dirty="0" smtClean="0"/>
          </a:p>
          <a:p>
            <a:r>
              <a:rPr lang="ru-RU" b="1" u="sng" dirty="0" smtClean="0"/>
              <a:t>Общий приём доказательства</a:t>
            </a:r>
            <a:endParaRPr lang="ru-RU" dirty="0" smtClean="0"/>
          </a:p>
          <a:p>
            <a:r>
              <a:rPr lang="ru-RU" b="1" u="sng" dirty="0" smtClean="0"/>
              <a:t>Педагогическое общение</a:t>
            </a:r>
            <a:endParaRPr lang="ru-RU" dirty="0" smtClean="0"/>
          </a:p>
          <a:p>
            <a:r>
              <a:rPr lang="ru-RU" b="1" u="sng" dirty="0" smtClean="0"/>
              <a:t>Рефлексия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2214562" y="0"/>
            <a:ext cx="6605909" cy="64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Портрет выпускника </a:t>
            </a:r>
          </a:p>
        </p:txBody>
      </p:sp>
      <p:sp>
        <p:nvSpPr>
          <p:cNvPr id="120836" name="Rectangle 4"/>
          <p:cNvSpPr>
            <a:spLocks noGrp="1"/>
          </p:cNvSpPr>
          <p:nvPr>
            <p:ph type="body" sz="half" idx="2"/>
          </p:nvPr>
        </p:nvSpPr>
        <p:spPr>
          <a:xfrm>
            <a:off x="2209800" y="762000"/>
            <a:ext cx="6629400" cy="5334000"/>
          </a:xfrm>
          <a:solidFill>
            <a:schemeClr val="bg1"/>
          </a:solidFill>
          <a:ln>
            <a:solidFill>
              <a:srgbClr val="FF0000"/>
            </a:solidFill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>
            <a:normAutofit fontScale="92500" lnSpcReduction="10000"/>
          </a:bodyPr>
          <a:lstStyle/>
          <a:p>
            <a:pPr marL="171450" indent="-171450"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</a:rPr>
              <a:t>Основная школа</a:t>
            </a:r>
          </a:p>
          <a:p>
            <a:pPr marL="171450" indent="-17145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любящий свой край и свою Родину, знающий свой родной язык, уважающий свой народ, его культуру и духовные традиции; </a:t>
            </a:r>
          </a:p>
          <a:p>
            <a:pPr marL="171450" indent="-17145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осознающий и принимающий ценности человеческой жизни, семьи, гражданского общества, многонационального российского народа, человечества;</a:t>
            </a:r>
          </a:p>
          <a:p>
            <a:pPr marL="171450" indent="-17145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активно и заинтересованно познающий мир, осознающий ценность труда, науки и творчества;</a:t>
            </a:r>
          </a:p>
          <a:p>
            <a:pPr marL="171450" indent="-17145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умеющий учиться, осознающий важность образования и самообразования для жизни и деятельности, способный применять полученные знания на практике; </a:t>
            </a:r>
          </a:p>
          <a:p>
            <a:pPr marL="171450" indent="-17145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социально активный, уважающий закон и правопорядок, соизмеряющий свои поступки с нравственными ценностями, осознающий свои обязанности перед семьей, обществом, Отечеством;</a:t>
            </a:r>
          </a:p>
          <a:p>
            <a:pPr marL="171450" indent="-17145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уважающий других людей; умеющий вести конструктивный диалог, достигать взаимопонимания, сотрудничать для достижения общих результатов;</a:t>
            </a:r>
          </a:p>
          <a:p>
            <a:pPr marL="171450" indent="-17145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осознанно выполняющий правила здорового и безопасного для себя и окружающих образа жизни;</a:t>
            </a:r>
          </a:p>
          <a:p>
            <a:pPr marL="171450" indent="-17145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ориентирующийся в мире профессий, понимающий значение профессиональной деятельности для человека. </a:t>
            </a:r>
          </a:p>
        </p:txBody>
      </p:sp>
      <p:pic>
        <p:nvPicPr>
          <p:cNvPr id="15365" name="Picture 5" descr="академик,дети,домашняя работа,женщины,книги,левая рука,левша,люди,мальчики,математика,помогать,преподавание,расчеты,ребята,студенты,учителя,учиться,фотографии,школы,школьные занят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6192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75" y="4293096"/>
            <a:ext cx="7772400" cy="2016224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ФГОС: стихийное бедствие или осуществление мечты?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4597400" cy="29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188913"/>
            <a:ext cx="3541713" cy="386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95536" y="188640"/>
            <a:ext cx="628229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charset="0"/>
              </a:rPr>
              <a:t>Решение за вами!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4600" y="609600"/>
            <a:ext cx="5869360" cy="3312368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effectLst/>
                <a:latin typeface="+mn-lt"/>
              </a:rPr>
              <a:t>«Мозг, хорошо устроенный, стоит больше, чем мозг, хорошо наполненный»</a:t>
            </a:r>
            <a:endParaRPr lang="ru-RU" b="1" dirty="0">
              <a:effectLst/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5334000"/>
            <a:ext cx="33441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М.Монтень</a:t>
            </a:r>
            <a:endParaRPr lang="ru-RU" sz="44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066799" y="1844675"/>
          <a:ext cx="7389813" cy="326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1447800" y="5562600"/>
            <a:ext cx="7483475" cy="90805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деятельностный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подход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в построении УВП </a:t>
            </a:r>
            <a:endParaRPr lang="ru-RU" sz="2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(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урок в логике формирования УД)</a:t>
            </a:r>
          </a:p>
        </p:txBody>
      </p:sp>
      <p:sp>
        <p:nvSpPr>
          <p:cNvPr id="4" name="Стрелка вниз 7"/>
          <p:cNvSpPr>
            <a:spLocks noChangeArrowheads="1"/>
          </p:cNvSpPr>
          <p:nvPr/>
        </p:nvSpPr>
        <p:spPr bwMode="auto">
          <a:xfrm flipH="1">
            <a:off x="4648200" y="4953000"/>
            <a:ext cx="319088" cy="438150"/>
          </a:xfrm>
          <a:prstGeom prst="downArrow">
            <a:avLst>
              <a:gd name="adj1" fmla="val 50000"/>
              <a:gd name="adj2" fmla="val 50049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gray">
          <a:xfrm>
            <a:off x="1219200" y="152400"/>
            <a:ext cx="7313240" cy="1706563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Особенности стандарта:</a:t>
            </a:r>
          </a:p>
          <a:p>
            <a:pPr algn="ctr">
              <a:defRPr/>
            </a:pPr>
            <a:r>
              <a:rPr lang="ru-RU" sz="3200" b="1" dirty="0" err="1">
                <a:latin typeface="Tahoma" pitchFamily="34" charset="0"/>
                <a:cs typeface="Arial" charset="0"/>
              </a:rPr>
              <a:t>Компетентностный</a:t>
            </a:r>
            <a:r>
              <a:rPr lang="ru-RU" sz="3200" b="1" dirty="0">
                <a:latin typeface="Tahoma" pitchFamily="34" charset="0"/>
                <a:cs typeface="Arial" charset="0"/>
              </a:rPr>
              <a:t>  подход</a:t>
            </a:r>
          </a:p>
          <a:p>
            <a:pPr algn="ctr">
              <a:defRPr/>
            </a:pPr>
            <a:r>
              <a:rPr lang="ru-RU" sz="3200" b="1" dirty="0">
                <a:latin typeface="Tahoma" pitchFamily="34" charset="0"/>
                <a:cs typeface="Arial" charset="0"/>
              </a:rPr>
              <a:t> в образовании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>
          <a:xfrm>
            <a:off x="539552" y="404664"/>
            <a:ext cx="8229600" cy="817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Система планируемых результатов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7544" y="1484784"/>
            <a:ext cx="8207375" cy="4459287"/>
          </a:xfrm>
          <a:prstGeom prst="rect">
            <a:avLst/>
          </a:prstGeom>
        </p:spPr>
        <p:txBody>
          <a:bodyPr/>
          <a:lstStyle/>
          <a:p>
            <a:pPr marL="448056" marR="0" lvl="0" indent="-38404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Предметные</a:t>
            </a:r>
          </a:p>
          <a:p>
            <a:pPr marL="448056" marR="0" lvl="0" indent="-38404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освоенный опыт специфической для данной предметной области  деятельности по получению нового знания, его преобразованию и применению, система основополагающих элементов научного знания</a:t>
            </a:r>
          </a:p>
          <a:p>
            <a:pPr marL="448056" marR="0" lvl="0" indent="-38404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Метапредметные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освоенные  универсальные учебные действия,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обеспечивающие овладение ключевыми компетенциями, составляющими основу умения учиться, и межпредметные понятия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48056" marR="0" lvl="0" indent="-38404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Личностные</a:t>
            </a:r>
          </a:p>
          <a:p>
            <a:pPr marL="448056" marR="0" lvl="0" indent="-38404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готовность и способность обучающихся к саморазвитию,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сформированность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мотивации к обучению и познанию, ценностные установки обучающихся, социальные компетенции, личностные качества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48056" marR="0" lvl="0" indent="-38404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gray">
          <a:xfrm>
            <a:off x="500063" y="214313"/>
            <a:ext cx="7920037" cy="1439862"/>
          </a:xfrm>
          <a:prstGeom prst="roundRect">
            <a:avLst>
              <a:gd name="adj" fmla="val 46389"/>
            </a:avLst>
          </a:prstGeom>
          <a:solidFill>
            <a:srgbClr val="FFFF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УУД= УУ результаты: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три основные группы результатов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6263" y="558958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ru-RU" sz="240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28600" y="1981200"/>
            <a:ext cx="2519362" cy="684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ЛИЧНОСТНЫЕ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048000" y="1981200"/>
            <a:ext cx="2519362" cy="6842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МЕТАПРЕДМЕТНЫЕ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867400" y="1981200"/>
            <a:ext cx="2698750" cy="6842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ПРЕДМЕТНЫЕ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28600" y="2819400"/>
            <a:ext cx="2520950" cy="719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Самоопределение</a:t>
            </a:r>
            <a:endParaRPr lang="ru-RU" sz="1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28600" y="3657600"/>
            <a:ext cx="2519362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Смыслообразование</a:t>
            </a:r>
            <a:endParaRPr lang="ru-RU" sz="1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28600" y="4572000"/>
            <a:ext cx="2519362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Морально-этическая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ориентация</a:t>
            </a:r>
            <a:endParaRPr lang="ru-RU" sz="1000" b="1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048000" y="2819400"/>
            <a:ext cx="2520950" cy="719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Регулятивные</a:t>
            </a:r>
            <a:endParaRPr lang="ru-RU" sz="1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3048000" y="3657600"/>
            <a:ext cx="2520950" cy="719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Коммуникативные</a:t>
            </a:r>
            <a:endParaRPr lang="ru-RU" sz="1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3048000" y="4572000"/>
            <a:ext cx="2519362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Познавательные</a:t>
            </a:r>
            <a:endParaRPr lang="ru-RU" sz="1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5867400" y="2819400"/>
            <a:ext cx="1981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8153400" y="2819400"/>
            <a:ext cx="533400" cy="3286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867400" y="2819400"/>
            <a:ext cx="1909763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400" b="1" dirty="0">
                <a:solidFill>
                  <a:srgbClr val="000000"/>
                </a:solidFill>
              </a:rPr>
              <a:t>Основы системы</a:t>
            </a:r>
          </a:p>
          <a:p>
            <a:pPr algn="ctr" eaLnBrk="0" hangingPunct="0"/>
            <a:r>
              <a:rPr lang="ru-RU" sz="1400" b="1" dirty="0">
                <a:solidFill>
                  <a:srgbClr val="000000"/>
                </a:solidFill>
              </a:rPr>
              <a:t>научных знаний</a:t>
            </a: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5867401" y="3505200"/>
            <a:ext cx="1981200" cy="1476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867400" y="3505200"/>
            <a:ext cx="2017713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400" b="1" dirty="0">
                <a:solidFill>
                  <a:srgbClr val="000000"/>
                </a:solidFill>
              </a:rPr>
              <a:t>Опыт «предметной» деятельности по получению,</a:t>
            </a:r>
          </a:p>
          <a:p>
            <a:pPr algn="ctr" eaLnBrk="0" hangingPunct="0"/>
            <a:r>
              <a:rPr lang="ru-RU" sz="1400" b="1" dirty="0">
                <a:solidFill>
                  <a:srgbClr val="000000"/>
                </a:solidFill>
              </a:rPr>
              <a:t>преобразованию</a:t>
            </a:r>
          </a:p>
          <a:p>
            <a:pPr algn="ctr" eaLnBrk="0" hangingPunct="0"/>
            <a:r>
              <a:rPr lang="ru-RU" sz="1400" b="1" dirty="0">
                <a:solidFill>
                  <a:srgbClr val="000000"/>
                </a:solidFill>
              </a:rPr>
              <a:t>и применению</a:t>
            </a:r>
          </a:p>
          <a:p>
            <a:pPr algn="ctr" eaLnBrk="0" hangingPunct="0"/>
            <a:r>
              <a:rPr lang="ru-RU" sz="1400" b="1" dirty="0">
                <a:solidFill>
                  <a:srgbClr val="000000"/>
                </a:solidFill>
              </a:rPr>
              <a:t>нового знания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8229600" y="2895600"/>
            <a:ext cx="4143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000" b="1" dirty="0">
                <a:solidFill>
                  <a:srgbClr val="000000"/>
                </a:solidFill>
              </a:rPr>
              <a:t>РЯ</a:t>
            </a: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8153400" y="3200400"/>
            <a:ext cx="533400" cy="3286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8077200" y="3200400"/>
            <a:ext cx="6127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000" b="1" dirty="0">
                <a:solidFill>
                  <a:srgbClr val="000000"/>
                </a:solidFill>
              </a:rPr>
              <a:t>Лит</a:t>
            </a: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8153401" y="3581400"/>
            <a:ext cx="533400" cy="2778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8153400" y="3581400"/>
            <a:ext cx="533400" cy="248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0" hangingPunct="0"/>
            <a:r>
              <a:rPr lang="ru-RU" sz="1000" b="1" dirty="0">
                <a:solidFill>
                  <a:srgbClr val="000000"/>
                </a:solidFill>
              </a:rPr>
              <a:t>ИЯ</a:t>
            </a:r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8153400" y="3886200"/>
            <a:ext cx="533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8153400" y="3962400"/>
            <a:ext cx="5365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000" b="1" dirty="0">
                <a:solidFill>
                  <a:srgbClr val="000000"/>
                </a:solidFill>
              </a:rPr>
              <a:t>Мат</a:t>
            </a:r>
          </a:p>
        </p:txBody>
      </p:sp>
      <p:sp>
        <p:nvSpPr>
          <p:cNvPr id="25" name="AutoShape 25"/>
          <p:cNvSpPr>
            <a:spLocks noChangeArrowheads="1"/>
          </p:cNvSpPr>
          <p:nvPr/>
        </p:nvSpPr>
        <p:spPr bwMode="auto">
          <a:xfrm>
            <a:off x="8153400" y="4267200"/>
            <a:ext cx="533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8153400" y="4267200"/>
            <a:ext cx="533400" cy="248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0" hangingPunct="0"/>
            <a:r>
              <a:rPr lang="ru-RU" sz="1000" b="1">
                <a:solidFill>
                  <a:srgbClr val="000000"/>
                </a:solidFill>
              </a:rPr>
              <a:t>Е/н</a:t>
            </a:r>
          </a:p>
        </p:txBody>
      </p:sp>
      <p:sp>
        <p:nvSpPr>
          <p:cNvPr id="27" name="AutoShape 27"/>
          <p:cNvSpPr>
            <a:spLocks noChangeArrowheads="1"/>
          </p:cNvSpPr>
          <p:nvPr/>
        </p:nvSpPr>
        <p:spPr bwMode="auto">
          <a:xfrm>
            <a:off x="8153400" y="5029200"/>
            <a:ext cx="533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8077200" y="5029200"/>
            <a:ext cx="609600" cy="248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0" hangingPunct="0"/>
            <a:r>
              <a:rPr lang="ru-RU" sz="1000" b="1" dirty="0">
                <a:solidFill>
                  <a:srgbClr val="000000"/>
                </a:solidFill>
              </a:rPr>
              <a:t>Муз</a:t>
            </a:r>
          </a:p>
        </p:txBody>
      </p:sp>
      <p:sp>
        <p:nvSpPr>
          <p:cNvPr id="29" name="AutoShape 29"/>
          <p:cNvSpPr>
            <a:spLocks noChangeArrowheads="1"/>
          </p:cNvSpPr>
          <p:nvPr/>
        </p:nvSpPr>
        <p:spPr bwMode="auto">
          <a:xfrm>
            <a:off x="8153400" y="5410200"/>
            <a:ext cx="533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8153400" y="5410200"/>
            <a:ext cx="5762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000" b="1" dirty="0">
                <a:solidFill>
                  <a:srgbClr val="000000"/>
                </a:solidFill>
              </a:rPr>
              <a:t>ИЗО</a:t>
            </a:r>
          </a:p>
        </p:txBody>
      </p:sp>
      <p:sp>
        <p:nvSpPr>
          <p:cNvPr id="31" name="AutoShape 31"/>
          <p:cNvSpPr>
            <a:spLocks noChangeArrowheads="1"/>
          </p:cNvSpPr>
          <p:nvPr/>
        </p:nvSpPr>
        <p:spPr bwMode="auto">
          <a:xfrm>
            <a:off x="8153400" y="5791200"/>
            <a:ext cx="533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8153400" y="5791200"/>
            <a:ext cx="5762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000" b="1" dirty="0">
                <a:solidFill>
                  <a:srgbClr val="000000"/>
                </a:solidFill>
              </a:rPr>
              <a:t>Тех</a:t>
            </a:r>
          </a:p>
        </p:txBody>
      </p:sp>
      <p:sp>
        <p:nvSpPr>
          <p:cNvPr id="33" name="AutoShape 33"/>
          <p:cNvSpPr>
            <a:spLocks noChangeArrowheads="1"/>
          </p:cNvSpPr>
          <p:nvPr/>
        </p:nvSpPr>
        <p:spPr bwMode="auto">
          <a:xfrm>
            <a:off x="8153400" y="6172200"/>
            <a:ext cx="533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8153400" y="6172200"/>
            <a:ext cx="5762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000" b="1">
                <a:solidFill>
                  <a:srgbClr val="000000"/>
                </a:solidFill>
              </a:rPr>
              <a:t>Физ</a:t>
            </a:r>
          </a:p>
        </p:txBody>
      </p:sp>
      <p:sp>
        <p:nvSpPr>
          <p:cNvPr id="35" name="AutoShape 35"/>
          <p:cNvSpPr>
            <a:spLocks noChangeArrowheads="1"/>
          </p:cNvSpPr>
          <p:nvPr/>
        </p:nvSpPr>
        <p:spPr bwMode="auto">
          <a:xfrm>
            <a:off x="6096000" y="5029200"/>
            <a:ext cx="1476375" cy="26035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sz="2400"/>
          </a:p>
        </p:txBody>
      </p:sp>
      <p:sp>
        <p:nvSpPr>
          <p:cNvPr id="36" name="AutoShape 36"/>
          <p:cNvSpPr>
            <a:spLocks noChangeArrowheads="1"/>
          </p:cNvSpPr>
          <p:nvPr/>
        </p:nvSpPr>
        <p:spPr bwMode="auto">
          <a:xfrm>
            <a:off x="5867401" y="5410200"/>
            <a:ext cx="1981200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5867400" y="5486400"/>
            <a:ext cx="21240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400" b="1" dirty="0">
                <a:solidFill>
                  <a:srgbClr val="000000"/>
                </a:solidFill>
              </a:rPr>
              <a:t>Предметные и </a:t>
            </a:r>
            <a:r>
              <a:rPr lang="ru-RU" sz="1400" b="1" dirty="0" err="1">
                <a:solidFill>
                  <a:srgbClr val="000000"/>
                </a:solidFill>
              </a:rPr>
              <a:t>метапредметные</a:t>
            </a:r>
            <a:r>
              <a:rPr lang="ru-RU" sz="1400" b="1" dirty="0">
                <a:solidFill>
                  <a:srgbClr val="000000"/>
                </a:solidFill>
              </a:rPr>
              <a:t> действия с учебным материалом </a:t>
            </a:r>
          </a:p>
        </p:txBody>
      </p:sp>
      <p:sp>
        <p:nvSpPr>
          <p:cNvPr id="38" name="AutoShape 43"/>
          <p:cNvSpPr>
            <a:spLocks noChangeArrowheads="1"/>
          </p:cNvSpPr>
          <p:nvPr/>
        </p:nvSpPr>
        <p:spPr bwMode="auto">
          <a:xfrm>
            <a:off x="8153400" y="4648200"/>
            <a:ext cx="533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8153400" y="4648200"/>
            <a:ext cx="539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000" b="1">
                <a:solidFill>
                  <a:srgbClr val="000000"/>
                </a:solidFill>
              </a:rPr>
              <a:t>Соц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 txBox="1">
            <a:spLocks noChangeArrowheads="1"/>
          </p:cNvSpPr>
          <p:nvPr/>
        </p:nvSpPr>
        <p:spPr>
          <a:xfrm>
            <a:off x="2286000" y="2057400"/>
            <a:ext cx="6720136" cy="4191000"/>
          </a:xfrm>
          <a:prstGeom prst="rect">
            <a:avLst/>
          </a:prstGeom>
          <a:solidFill>
            <a:srgbClr val="006666"/>
          </a:solidFill>
        </p:spPr>
        <p:txBody>
          <a:bodyPr/>
          <a:lstStyle/>
          <a:p>
            <a:pPr marL="448056" marR="0" lvl="0" indent="-384048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Умение учиться в общении</a:t>
            </a:r>
          </a:p>
          <a:p>
            <a:pPr marL="448056" marR="0" lvl="0" indent="-384048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48056" lvl="0" indent="-384048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2400" dirty="0" smtClean="0"/>
              <a:t>способность субъекта к саморазвитию и самосовершенствованию путем сознательного и активного присвоения нового социального опыта; совокупность действий учащегося, обеспечивающих его культурную идентичность, социальную компетентность, толерантность, способность к самостоятельному усвоению новых знаний и умений, включая организацию этого процесса.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AutoShape 16"/>
          <p:cNvSpPr>
            <a:spLocks noChangeArrowheads="1"/>
          </p:cNvSpPr>
          <p:nvPr/>
        </p:nvSpPr>
        <p:spPr bwMode="auto">
          <a:xfrm>
            <a:off x="6705600" y="2514600"/>
            <a:ext cx="500062" cy="457200"/>
          </a:xfrm>
          <a:prstGeom prst="downArrow">
            <a:avLst>
              <a:gd name="adj1" fmla="val 50000"/>
              <a:gd name="adj2" fmla="val 66667"/>
            </a:avLst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609600" y="381000"/>
            <a:ext cx="5688632" cy="1368152"/>
          </a:xfrm>
          <a:prstGeom prst="snip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8080"/>
            </a:solidFill>
          </a:ln>
          <a:effectLst>
            <a:outerShdw dist="114300" dir="2400000" algn="ctr" rotWithShape="0">
              <a:srgbClr val="990000">
                <a:alpha val="49804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Универсальные учебные действия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331640" y="4869160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907705" y="476672"/>
            <a:ext cx="56166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Универсальные учебные действия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4869160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Регулятивные</a:t>
            </a:r>
            <a:endParaRPr lang="ru-RU" sz="32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1511660" y="2240868"/>
            <a:ext cx="1296144" cy="6480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159732" y="2816932"/>
            <a:ext cx="2736304" cy="9361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</p:cNvCxnSpPr>
          <p:nvPr/>
        </p:nvCxnSpPr>
        <p:spPr>
          <a:xfrm rot="16200000" flipH="1">
            <a:off x="3747102" y="2892136"/>
            <a:ext cx="2729916" cy="7920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5940152" y="2276872"/>
            <a:ext cx="1296144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79512" y="3284984"/>
            <a:ext cx="2880320" cy="715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508104" y="3284984"/>
            <a:ext cx="34918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860032" y="4869160"/>
            <a:ext cx="35283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23528" y="3284984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Личностные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4869160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Познавательные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471592" y="3356992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Коммуникативные</a:t>
            </a:r>
            <a:endParaRPr lang="ru-RU" sz="2800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619672" y="1916832"/>
            <a:ext cx="590465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785918" y="571480"/>
            <a:ext cx="5214974" cy="715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85918" y="571480"/>
            <a:ext cx="5301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Личностные  УУД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928934"/>
            <a:ext cx="34499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Самоопределение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0662" y="3000372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Смыслообразование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4293096"/>
            <a:ext cx="4929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Нравственно-этическая</a:t>
            </a:r>
          </a:p>
          <a:p>
            <a:pPr algn="ctr"/>
            <a:r>
              <a:rPr lang="ru-RU" sz="4000" dirty="0" smtClean="0">
                <a:latin typeface="Monotype Corsiva" pitchFamily="66" charset="0"/>
              </a:rPr>
              <a:t>ориентация</a:t>
            </a:r>
            <a:endParaRPr lang="ru-RU" sz="4000" dirty="0">
              <a:latin typeface="Monotype Corsiva" pitchFamily="66" charset="0"/>
            </a:endParaRPr>
          </a:p>
        </p:txBody>
      </p:sp>
      <p:cxnSp>
        <p:nvCxnSpPr>
          <p:cNvPr id="7" name="Прямая со стрелкой 6"/>
          <p:cNvCxnSpPr>
            <a:endCxn id="3" idx="0"/>
          </p:cNvCxnSpPr>
          <p:nvPr/>
        </p:nvCxnSpPr>
        <p:spPr>
          <a:xfrm rot="5400000">
            <a:off x="1719720" y="1505414"/>
            <a:ext cx="1643074" cy="12039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536411" y="1250141"/>
            <a:ext cx="1714514" cy="1643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  <a:endCxn id="5" idx="0"/>
          </p:cNvCxnSpPr>
          <p:nvPr/>
        </p:nvCxnSpPr>
        <p:spPr>
          <a:xfrm rot="5400000">
            <a:off x="2908105" y="2764667"/>
            <a:ext cx="3013730" cy="431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000232" y="571480"/>
            <a:ext cx="5143536" cy="715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000232" y="571480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Регулятивные УУД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857496"/>
            <a:ext cx="2747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latin typeface="Monotype Corsiva" pitchFamily="66" charset="0"/>
              </a:rPr>
              <a:t>Целеполагание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43636" y="3857628"/>
            <a:ext cx="284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latin typeface="Monotype Corsiva" pitchFamily="66" charset="0"/>
              </a:rPr>
              <a:t>Саморегуляция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3857628"/>
            <a:ext cx="2667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Планирование 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15206" y="285749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Оценка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4714884"/>
            <a:ext cx="3286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Прогнозирование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4714884"/>
            <a:ext cx="2208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Коррекция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5572140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Контроль</a:t>
            </a:r>
            <a:endParaRPr lang="ru-RU" sz="3600" dirty="0">
              <a:latin typeface="Monotype Corsiva" pitchFamily="66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285855" y="1285859"/>
            <a:ext cx="1857387" cy="15716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4750594" y="1821644"/>
            <a:ext cx="2857520" cy="13573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1750199" y="2178835"/>
            <a:ext cx="2714644" cy="9286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5965041" y="1107265"/>
            <a:ext cx="1928826" cy="18573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928796" y="2643180"/>
            <a:ext cx="3571901" cy="7143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571868" y="2428870"/>
            <a:ext cx="3714776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" idx="2"/>
            <a:endCxn id="9" idx="0"/>
          </p:cNvCxnSpPr>
          <p:nvPr/>
        </p:nvCxnSpPr>
        <p:spPr>
          <a:xfrm rot="16200000" flipH="1">
            <a:off x="2425613" y="3390034"/>
            <a:ext cx="4292774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504</Words>
  <Application>Microsoft Office PowerPoint</Application>
  <PresentationFormat>Экран (4:3)</PresentationFormat>
  <Paragraphs>141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Универсальные учебные действия</vt:lpstr>
      <vt:lpstr>«Мозг, хорошо устроенный, стоит больше, чем мозг, хорошо наполненный»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«Учить ученика учиться» </vt:lpstr>
      <vt:lpstr>Условия и средства формирования УУД</vt:lpstr>
      <vt:lpstr>Портрет выпускника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Универсальные учебные действия</dc:title>
  <dc:creator>Художник</dc:creator>
  <cp:lastModifiedBy>Художник</cp:lastModifiedBy>
  <cp:revision>2</cp:revision>
  <dcterms:created xsi:type="dcterms:W3CDTF">2013-11-07T08:40:36Z</dcterms:created>
  <dcterms:modified xsi:type="dcterms:W3CDTF">2013-11-07T08:54:40Z</dcterms:modified>
</cp:coreProperties>
</file>