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040B9-6EBA-43C7-BB9A-BA092DF732B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29670-F8B8-41EE-BFE1-D985E612310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776864" cy="2409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Правовой статус педагогических работников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530352" y="4077072"/>
            <a:ext cx="7772400" cy="936104"/>
          </a:xfrm>
        </p:spPr>
        <p:txBody>
          <a:bodyPr/>
          <a:lstStyle/>
          <a:p>
            <a:pPr algn="ctr"/>
            <a:r>
              <a:rPr lang="ru-RU" dirty="0" smtClean="0"/>
              <a:t>Статьи 48-49 ФЗ</a:t>
            </a:r>
            <a:endParaRPr lang="ru-RU" dirty="0"/>
          </a:p>
        </p:txBody>
      </p:sp>
      <p:pic>
        <p:nvPicPr>
          <p:cNvPr id="1026" name="Picture 2" descr="http://im7-tub-ru.yandex.net/i?id=328011841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5104"/>
            <a:ext cx="201622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5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0136"/>
          </a:xfrm>
        </p:spPr>
        <p:txBody>
          <a:bodyPr/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Платные услуги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564904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Педагогические работники не вправе оказывать платные услуги обучающимся!!!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504056"/>
          </a:xfrm>
        </p:spPr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Запрещается: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6273896" cy="432048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использовать образовательную деятельность для политической </a:t>
            </a:r>
            <a:r>
              <a:rPr lang="ru-RU" dirty="0" smtClean="0"/>
              <a:t>агитации;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принуждать </a:t>
            </a:r>
            <a:r>
              <a:rPr lang="ru-RU" dirty="0"/>
              <a:t>обучающихся к принятию политических, религиозных или иных убеждений либо отказу от </a:t>
            </a:r>
            <a:r>
              <a:rPr lang="ru-RU" dirty="0" smtClean="0"/>
              <a:t>них;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разжигать социальную, расовую, национальную </a:t>
            </a:r>
            <a:r>
              <a:rPr lang="ru-RU" dirty="0"/>
              <a:t>или </a:t>
            </a:r>
            <a:r>
              <a:rPr lang="ru-RU" dirty="0" smtClean="0"/>
              <a:t>религиозную рознь;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сообщать </a:t>
            </a:r>
            <a:r>
              <a:rPr lang="ru-RU" dirty="0"/>
              <a:t>обучающимся </a:t>
            </a:r>
            <a:r>
              <a:rPr lang="ru-RU" dirty="0" smtClean="0"/>
              <a:t>недостоверные сведений </a:t>
            </a:r>
            <a:r>
              <a:rPr lang="ru-RU" dirty="0"/>
              <a:t>об исторических, о национальных, религиозных и культурных традициях народов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48880"/>
            <a:ext cx="2014736" cy="228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0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348880"/>
            <a:ext cx="7772400" cy="1152128"/>
          </a:xfrm>
        </p:spPr>
        <p:txBody>
          <a:bodyPr/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Спасибо за внимание!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149080"/>
            <a:ext cx="7772400" cy="65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1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80920" cy="1362456"/>
          </a:xfrm>
        </p:spPr>
        <p:txBody>
          <a:bodyPr/>
          <a:lstStyle/>
          <a:p>
            <a:r>
              <a:rPr lang="ru-RU" sz="3200" dirty="0" smtClean="0"/>
              <a:t>Правовой статус педагогического работника -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146104" cy="230851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совокупность прав и свобод (в том числе академических прав и свобод), трудовых прав, социальных гарантий и компенсаций, ограничений, обязанностей и ответственности, которые установлены законодательством Российской Федерации и законодательством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5841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5769840" cy="4488528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5040560" cy="24415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Российской Федерации признается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особый статус педагогических работников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 обществе и создаются условия для осуществления ими профессиональной деятельности.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3024336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6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792088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Академические права и свободы: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51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свобода преподавания, свободное выражение своего мнения, свобода от вмешательства в профессиональную деятельность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свобода выбора и использования педагогически обоснованных форм, средств, методов обучения и воспитания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право на творческую инициативу, разработку и применение авторских программ и методов обучения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воспитания;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выбор учебников, учебных пособий, материалов и иных средств обучения и воспитания в соответствии с образовательной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программой;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участие в разработке образовательных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осуществление научной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творческой, исследовательской деятельности, участие в экспериментальной и международной деятельности, разработках и во внедрении инноваций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бесплатное пользование библиотеками и информационными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ресурсами;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участие в управлении образовательной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организацией;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обращение в комиссию по урегулированию споров между участниками образовательных отношений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право на защиту профессиональной чести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достоинства.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8290120" cy="1008112"/>
          </a:xfrm>
        </p:spPr>
        <p:txBody>
          <a:bodyPr/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Трудовые права и социальные  гарантии: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8290120" cy="4464496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право на сокращенную продолжительность рабочего времени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право на дополнительное профессиональное образование по профилю педагогической деятельности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(1 раз в 3 года);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право на ежегодный основной удлиненный оплачиваемый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отпуск;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право на длительный отпуск сроком до одного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право на досрочное назначение трудовой пенсии 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старости;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право на предоставление педагогическим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работникам жилых помещений;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иные трудовые права, меры социальной поддержки, установленные федеральными законами и законодательными актами субъектов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5081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1152128"/>
          </a:xfrm>
        </p:spPr>
        <p:txBody>
          <a:bodyPr/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Рабочее время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8920"/>
            <a:ext cx="8218112" cy="1505456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Учебная                 Воспитательная                 Индивидуальная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Творческая                                       Исследовательская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067944" y="1916832"/>
            <a:ext cx="316835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67944" y="1918766"/>
            <a:ext cx="2664296" cy="1366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971600" y="1916832"/>
            <a:ext cx="3096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619672" y="1918766"/>
            <a:ext cx="2448272" cy="1438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67944" y="19168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2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1722496"/>
          </a:xfrm>
        </p:spPr>
        <p:txBody>
          <a:bodyPr/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Право на предоставление компенсации расходов на оплату жилых помещений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68960"/>
            <a:ext cx="7772400" cy="28083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!!!Предоставляется педагогическим работникам, проживающим и работающим в сельской местности.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30080" cy="2088232"/>
          </a:xfrm>
        </p:spPr>
        <p:txBody>
          <a:bodyPr/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Право на компенсации при подготовке и проведению ЕГЭ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4149080"/>
            <a:ext cx="7475168" cy="72008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008112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Обязанности педагогических работников: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осуществлять свою деятельность на высоком профессиональном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уровне;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соблюдать правовые, нравственные и этические нормы;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уважать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честь и достоинство обучающихся и других участников образовательных отношений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развивать у обучающихся познавательную активность, самостоятельность, инициативу, творческие способности, формировать гражданскую позицию, способность к труду и жизни в условиях современного мира, формировать у обучающихся культуру здорового и безопасного образа жизни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применять педагогически обоснованные и обеспечивающие высокое качество образования формы, методы обучения и воспитания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учитывать особенности психофизического развития обучающихся и состояние их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здоровья;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систематически повышать свой профессиональный уровень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проходить аттестацию на соответствие занимаемой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должности;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проходить медицинские осмотры;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роходить обучение проверку знаний и навыков в области охраны труда;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соблюдать устав образовательной организации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правила внутреннего трудового распорядка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3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527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Правовой статус педагогических работников</vt:lpstr>
      <vt:lpstr>Правовой статус педагогического работника - </vt:lpstr>
      <vt:lpstr>Презентация PowerPoint</vt:lpstr>
      <vt:lpstr>Академические права и свободы:</vt:lpstr>
      <vt:lpstr>Трудовые права и социальные  гарантии:</vt:lpstr>
      <vt:lpstr>           Рабочее время</vt:lpstr>
      <vt:lpstr>Право на предоставление компенсации расходов на оплату жилых помещений</vt:lpstr>
      <vt:lpstr> Право на компенсации при подготовке и проведению ЕГЭ</vt:lpstr>
      <vt:lpstr>Обязанности педагогических работников:</vt:lpstr>
      <vt:lpstr>Платные услуги</vt:lpstr>
      <vt:lpstr>Запрещается:</vt:lpstr>
      <vt:lpstr>         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статус педагогических работников</dc:title>
  <dc:creator>юрец</dc:creator>
  <cp:lastModifiedBy>юрец</cp:lastModifiedBy>
  <cp:revision>12</cp:revision>
  <dcterms:created xsi:type="dcterms:W3CDTF">2013-11-09T09:26:31Z</dcterms:created>
  <dcterms:modified xsi:type="dcterms:W3CDTF">2013-11-09T11:34:21Z</dcterms:modified>
</cp:coreProperties>
</file>