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9"/>
  </p:notesMasterIdLst>
  <p:sldIdLst>
    <p:sldId id="256" r:id="rId2"/>
    <p:sldId id="257" r:id="rId3"/>
    <p:sldId id="261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3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2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6">
            <a:lumMod val="60000"/>
            <a:lumOff val="40000"/>
          </a:schemeClr>
        </a:solidFill>
      </c:spPr>
    </c:floor>
    <c:sideWall>
      <c:thickness val="0"/>
      <c:spPr>
        <a:solidFill>
          <a:schemeClr val="accent6">
            <a:lumMod val="40000"/>
            <a:lumOff val="60000"/>
          </a:schemeClr>
        </a:solidFill>
      </c:spPr>
    </c:sideWall>
    <c:backWall>
      <c:thickness val="0"/>
      <c:spPr>
        <a:solidFill>
          <a:schemeClr val="accent6">
            <a:lumMod val="40000"/>
            <a:lumOff val="6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Лист1!$F$68</c:f>
              <c:strCache>
                <c:ptCount val="1"/>
                <c:pt idx="0">
                  <c:v>Грамотность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Лист1!$G$67:$I$67</c:f>
              <c:strCache>
                <c:ptCount val="3"/>
                <c:pt idx="0">
                  <c:v>Начало 2012-2013 уч.г</c:v>
                </c:pt>
                <c:pt idx="1">
                  <c:v>Конец 2012-2013 уч.г</c:v>
                </c:pt>
                <c:pt idx="2">
                  <c:v>дек.13</c:v>
                </c:pt>
              </c:strCache>
            </c:strRef>
          </c:cat>
          <c:val>
            <c:numRef>
              <c:f>Лист1!$G$68:$I$68</c:f>
              <c:numCache>
                <c:formatCode>General</c:formatCode>
                <c:ptCount val="3"/>
                <c:pt idx="0">
                  <c:v>54</c:v>
                </c:pt>
                <c:pt idx="1">
                  <c:v>64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69874048"/>
        <c:axId val="69875584"/>
        <c:axId val="0"/>
      </c:bar3DChart>
      <c:catAx>
        <c:axId val="69874048"/>
        <c:scaling>
          <c:orientation val="minMax"/>
        </c:scaling>
        <c:delete val="0"/>
        <c:axPos val="b"/>
        <c:majorTickMark val="out"/>
        <c:minorTickMark val="none"/>
        <c:tickLblPos val="nextTo"/>
        <c:crossAx val="69875584"/>
        <c:crosses val="autoZero"/>
        <c:auto val="1"/>
        <c:lblAlgn val="ctr"/>
        <c:lblOffset val="100"/>
        <c:noMultiLvlLbl val="0"/>
      </c:catAx>
      <c:valAx>
        <c:axId val="6987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874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3175" cap="sq">
      <a:solidFill>
        <a:schemeClr val="accent1"/>
      </a:solidFill>
      <a:prstDash val="sysDot"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1126719756025941"/>
          <c:y val="9.0735259309407526E-2"/>
          <c:w val="0.78430868916681484"/>
          <c:h val="0.5096248906386713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Мотивация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Лист1!$D$5:$F$5</c:f>
              <c:strCache>
                <c:ptCount val="3"/>
                <c:pt idx="0">
                  <c:v>Начало 2012-2013уч.года</c:v>
                </c:pt>
                <c:pt idx="1">
                  <c:v>Конец 2012-2013уч.года</c:v>
                </c:pt>
                <c:pt idx="2">
                  <c:v>дек.13</c:v>
                </c:pt>
              </c:strCache>
            </c:strRef>
          </c:cat>
          <c:val>
            <c:numRef>
              <c:f>Лист1!$D$6:$F$6</c:f>
              <c:numCache>
                <c:formatCode>0%</c:formatCode>
                <c:ptCount val="3"/>
                <c:pt idx="0">
                  <c:v>0.43000000000000016</c:v>
                </c:pt>
                <c:pt idx="1">
                  <c:v>0.67000000000000048</c:v>
                </c:pt>
                <c:pt idx="2">
                  <c:v>0.8400000000000003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9900928"/>
        <c:axId val="69902720"/>
        <c:axId val="0"/>
      </c:bar3DChart>
      <c:catAx>
        <c:axId val="69900928"/>
        <c:scaling>
          <c:orientation val="minMax"/>
        </c:scaling>
        <c:delete val="0"/>
        <c:axPos val="b"/>
        <c:majorTickMark val="out"/>
        <c:minorTickMark val="none"/>
        <c:tickLblPos val="nextTo"/>
        <c:crossAx val="69902720"/>
        <c:crosses val="autoZero"/>
        <c:auto val="1"/>
        <c:lblAlgn val="ctr"/>
        <c:lblOffset val="100"/>
        <c:noMultiLvlLbl val="0"/>
      </c:catAx>
      <c:valAx>
        <c:axId val="6990272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699009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5">
            <a:lumMod val="20000"/>
            <a:lumOff val="80000"/>
          </a:schemeClr>
        </a:solidFill>
      </c:spPr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Лист1!$F$39</c:f>
              <c:strCache>
                <c:ptCount val="1"/>
                <c:pt idx="0">
                  <c:v>Интерес к предмету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Лист1!$G$38:$I$38</c:f>
              <c:strCache>
                <c:ptCount val="3"/>
                <c:pt idx="0">
                  <c:v>Начало 2012-2013 уч.г</c:v>
                </c:pt>
                <c:pt idx="1">
                  <c:v>Конец 2012-2013 уч.г</c:v>
                </c:pt>
                <c:pt idx="2">
                  <c:v>дек.13</c:v>
                </c:pt>
              </c:strCache>
            </c:strRef>
          </c:cat>
          <c:val>
            <c:numRef>
              <c:f>Лист1!$G$39:$I$39</c:f>
              <c:numCache>
                <c:formatCode>General</c:formatCode>
                <c:ptCount val="3"/>
                <c:pt idx="0">
                  <c:v>45</c:v>
                </c:pt>
                <c:pt idx="1">
                  <c:v>69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9941888"/>
        <c:axId val="69947776"/>
        <c:axId val="0"/>
      </c:bar3DChart>
      <c:catAx>
        <c:axId val="69941888"/>
        <c:scaling>
          <c:orientation val="minMax"/>
        </c:scaling>
        <c:delete val="0"/>
        <c:axPos val="b"/>
        <c:majorTickMark val="out"/>
        <c:minorTickMark val="none"/>
        <c:tickLblPos val="nextTo"/>
        <c:crossAx val="69947776"/>
        <c:crosses val="autoZero"/>
        <c:auto val="1"/>
        <c:lblAlgn val="ctr"/>
        <c:lblOffset val="100"/>
        <c:noMultiLvlLbl val="0"/>
      </c:catAx>
      <c:valAx>
        <c:axId val="69947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941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2304531700979238"/>
          <c:y val="2.50000000000000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  <c:spPr>
        <a:solidFill>
          <a:schemeClr val="accent6">
            <a:lumMod val="60000"/>
            <a:lumOff val="40000"/>
          </a:schemeClr>
        </a:solidFill>
      </c:spPr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Лист1!$F$47</c:f>
              <c:strCache>
                <c:ptCount val="1"/>
                <c:pt idx="0">
                  <c:v>Участие учащихся в конкурсах. Олимпиадах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Лист1!$G$46:$I$46</c:f>
              <c:strCache>
                <c:ptCount val="3"/>
                <c:pt idx="0">
                  <c:v>Начало 2012-2013 уч.г</c:v>
                </c:pt>
                <c:pt idx="1">
                  <c:v>Конец 2012-2013 уч.г</c:v>
                </c:pt>
                <c:pt idx="2">
                  <c:v>дек.13</c:v>
                </c:pt>
              </c:strCache>
            </c:strRef>
          </c:cat>
          <c:val>
            <c:numRef>
              <c:f>Лист1!$G$47:$I$47</c:f>
              <c:numCache>
                <c:formatCode>General</c:formatCode>
                <c:ptCount val="3"/>
                <c:pt idx="0">
                  <c:v>5</c:v>
                </c:pt>
                <c:pt idx="1">
                  <c:v>11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9977216"/>
        <c:axId val="69978752"/>
        <c:axId val="0"/>
      </c:bar3DChart>
      <c:catAx>
        <c:axId val="69977216"/>
        <c:scaling>
          <c:orientation val="minMax"/>
        </c:scaling>
        <c:delete val="0"/>
        <c:axPos val="b"/>
        <c:majorTickMark val="out"/>
        <c:minorTickMark val="none"/>
        <c:tickLblPos val="nextTo"/>
        <c:crossAx val="69978752"/>
        <c:crosses val="autoZero"/>
        <c:auto val="1"/>
        <c:lblAlgn val="ctr"/>
        <c:lblOffset val="100"/>
        <c:noMultiLvlLbl val="0"/>
      </c:catAx>
      <c:valAx>
        <c:axId val="69978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9772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DF64A-0DAB-49AE-BDB5-C679BA1FF0FF}" type="datetimeFigureOut">
              <a:rPr lang="ru-RU" smtClean="0"/>
              <a:t>06.02.2014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E0BA7-CC17-4AC9-B680-9915F2B857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2002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1E0BA7-CC17-4AC9-B680-9915F2B85795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95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182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3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30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87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873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453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78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4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66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72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785F02B-1122-4603-AC85-1B300379A10F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6EB51CE-AF7C-481C-B5ED-7DFAEF40FF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veduchiy.kulturarechi.ru/grammaticheskie-oshibki-primery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8%D0%B2%D0%B5%D1%86%D0%B8%D1%8F" TargetMode="External"/><Relationship Id="rId13" Type="http://schemas.openxmlformats.org/officeDocument/2006/relationships/hyperlink" Target="http://ru.wikipedia.org/wiki/%D0%90%D0%BD%D0%B3%D0%BB%D0%B8%D0%B9%D1%81%D0%BA%D0%B8%D0%B9_%D1%8F%D0%B7%D1%8B%D0%BA" TargetMode="External"/><Relationship Id="rId3" Type="http://schemas.openxmlformats.org/officeDocument/2006/relationships/hyperlink" Target="http://ru.wikipedia.org/wiki/%D0%93%D0%B5%D1%80%D0%BC%D0%B0%D0%BD%D0%B8%D1%8F" TargetMode="External"/><Relationship Id="rId7" Type="http://schemas.openxmlformats.org/officeDocument/2006/relationships/hyperlink" Target="http://ru.wikipedia.org/wiki/%D0%A4%D1%80%D0%B0%D0%BD%D1%86%D0%B8%D1%8F" TargetMode="External"/><Relationship Id="rId12" Type="http://schemas.openxmlformats.org/officeDocument/2006/relationships/hyperlink" Target="http://ru.wikipedia.org/wiki/%D0%9C%D0%B5%D0%B6%D0%B4%D1%83%D0%BD%D0%B0%D1%80%D0%BE%D0%B4%D0%BD%D1%8B%D0%B9_%D1%81%D0%BE%D1%8E%D0%B7_%D0%B1%D0%B8%D0%B0%D1%82%D0%BB%D0%BE%D0%BD%D0%B8%D1%81%D1%82%D0%BE%D0%B2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D%D0%BE%D1%80%D0%B2%D0%B5%D0%B3%D0%B8%D1%8F" TargetMode="External"/><Relationship Id="rId11" Type="http://schemas.openxmlformats.org/officeDocument/2006/relationships/hyperlink" Target="http://ru.wikipedia.org/wiki/%D0%A7%D0%B5%D0%BC%D0%BF%D0%B8%D0%BE%D0%BD%D0%B0%D1%82_%D0%BC%D0%B8%D1%80%D0%B0_%D0%BF%D0%BE_%D0%B1%D0%B8%D0%B0%D1%82%D0%BB%D0%BE%D0%BD%D1%83" TargetMode="External"/><Relationship Id="rId5" Type="http://schemas.openxmlformats.org/officeDocument/2006/relationships/hyperlink" Target="http://ru.wikipedia.org/wiki/%D0%90%D0%B2%D1%81%D1%82%D1%80%D0%B8%D1%8F" TargetMode="External"/><Relationship Id="rId10" Type="http://schemas.openxmlformats.org/officeDocument/2006/relationships/hyperlink" Target="http://ru.wikipedia.org/wiki/%D0%9A%D1%83%D0%B1%D0%BE%D0%BA_%D0%BC%D0%B8%D1%80%D0%B0_%D0%BF%D0%BE_%D0%B1%D0%B8%D0%B0%D1%82%D0%BB%D0%BE%D0%BD%D1%83" TargetMode="External"/><Relationship Id="rId4" Type="http://schemas.openxmlformats.org/officeDocument/2006/relationships/hyperlink" Target="http://ru.wikipedia.org/wiki/%D0%A0%D0%BE%D1%81%D1%81%D0%B8%D1%8F" TargetMode="External"/><Relationship Id="rId9" Type="http://schemas.openxmlformats.org/officeDocument/2006/relationships/hyperlink" Target="http://ru.wikipedia.org/wiki/1993_%D0%B3%D0%BE%D0%B4" TargetMode="External"/><Relationship Id="rId1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1%D0%BE%D0%B1_(%D1%81%D0%B0%D0%BD%D0%B8)" TargetMode="External"/><Relationship Id="rId2" Type="http://schemas.openxmlformats.org/officeDocument/2006/relationships/hyperlink" Target="http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9578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  <a:cs typeface="Times New Roman"/>
              </a:rPr>
              <a:t>Интеграция олимпийского движения на уроках русского языка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Зорина И.Ю. </a:t>
            </a:r>
            <a:r>
              <a:rPr lang="ru-RU" sz="4000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учитель русского языка и литературы</a:t>
            </a:r>
            <a:r>
              <a:rPr lang="ru-RU" sz="40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4000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24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   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Синтаксическая тренировка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929411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r>
              <a:rPr lang="ru-RU" u="sng" dirty="0" smtClean="0">
                <a:effectLst/>
                <a:latin typeface="Times New Roman"/>
                <a:ea typeface="Calibri"/>
                <a:cs typeface="Times New Roman"/>
              </a:rPr>
              <a:t>Задание: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списать, расставить знаки препинания, графически объяснить их постановку.</a:t>
            </a:r>
            <a:endParaRPr lang="ru-RU" sz="2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Пять переплетённых колец голубого красного чёрного жёлтого и зелёного цветов символизируют пять континентов объединённых в олимпийское движение.</a:t>
            </a:r>
            <a:endParaRPr lang="ru-RU" sz="2400" dirty="0" smtClean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041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Фразеологическая тренировка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268760"/>
            <a:ext cx="8715436" cy="5256584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Спортсмены – никогда не отступают от намеченной цели.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Если же у них что-то не получается, они , я думаю,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руководствуются правилом: Если ты повесил нос, то заруби себе на носу: хоть кровь из носу- выше нос!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 нам можно поучиться у них выдержке, работоспособности и целеустремленности.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Знание фразеологических оборотов, умение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их правильно объяснять и употреблять –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неотъемлемая часть современного человека.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С одной стороны, ученик приобщается к 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культуре нашего народа, с другой стороны,-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происходит понимание им общечеловеческих ценностей.</a:t>
            </a: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               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         Это ненавязчиво закрепляется на практике. 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4" descr="ag00317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3000372"/>
            <a:ext cx="151216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4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Грамматическая тренировка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r>
              <a:rPr lang="ru-RU" sz="2400" dirty="0" smtClean="0">
                <a:effectLst/>
                <a:latin typeface="Times New Roman"/>
                <a:ea typeface="Calibri"/>
                <a:cs typeface="Times New Roman"/>
              </a:rPr>
              <a:t>  </a:t>
            </a:r>
            <a:r>
              <a:rPr lang="ru-RU" u="none" strike="noStrike" dirty="0" smtClean="0">
                <a:solidFill>
                  <a:srgbClr val="0000FF"/>
                </a:solidFill>
                <a:effectLst/>
                <a:latin typeface="Times New Roman"/>
                <a:ea typeface="Calibri"/>
                <a:cs typeface="Times New Roman"/>
                <a:hlinkClick r:id="rId2" tooltip="Грамматические ошибки у телеведущих"/>
              </a:rPr>
              <a:t>Грамматические ошибки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встречаются очень часто: неправильный выбор формы слова, нарушения в структуре, словосочетании, предложения - это нарушение какой-либо грамматической нормы– словообразовательной, морфологической или синтаксической.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 Нарушения грамматических норм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литературного языка относятся к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грубым речевым ошибкам. 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Одной из самых распространенных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ошибок является неправильное склонение сложных слов.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Достаточно часто встречаются ошибки в выборе падежных форм. Нарушения синтаксических норм в значительной степени затрудняют восприятие текста, поэтому важна работа по предупреждению грамматических ошибок.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2348880"/>
            <a:ext cx="2520280" cy="2232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19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Речевая тренировка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effectLst/>
                <a:latin typeface="Times New Roman"/>
                <a:ea typeface="Calibri"/>
                <a:cs typeface="Times New Roman"/>
              </a:rPr>
              <a:t>найдите и исправьте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4000" b="1" dirty="0" smtClean="0">
                <a:effectLst/>
                <a:latin typeface="Times New Roman"/>
                <a:ea typeface="Calibri"/>
                <a:cs typeface="Times New Roman"/>
              </a:rPr>
              <a:t> речевые ошибки.</a:t>
            </a:r>
            <a:endParaRPr lang="ru-RU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1. К соревнованиям нужно относиться более серьёзнее.</a:t>
            </a:r>
            <a:endParaRPr lang="ru-RU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2. Наша цель – показать наиболее лучшие выступления фигуристов.</a:t>
            </a:r>
            <a:endParaRPr lang="ru-RU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3. Лыжник Петров достиг финиша более раньше, чем другие.</a:t>
            </a:r>
            <a:endParaRPr lang="ru-RU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4. Сейчас мы обсудим матч более подробнее.</a:t>
            </a:r>
            <a:endParaRPr lang="ru-RU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1026" name="Picture 2" descr="C:\Users\Ira\Documents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196752"/>
            <a:ext cx="2343150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1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Пунктуационная тренировка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</a:rPr>
              <a:t>На уроках русского языка  и учителю, и детям  приходится решать много непростых задач. Одной из самых сложных является постижение пунктуации, раздела науки о языке, изучающего правила постановки знаков препинания.  Значение знаков препинания очень велико. Они помогают членить текст на предложения, устанавливать связи и отношения между ними; делают нашу речь более эмоциональной и </a:t>
            </a:r>
            <a:r>
              <a:rPr lang="ru-RU" dirty="0" smtClean="0">
                <a:effectLst/>
                <a:latin typeface="Times New Roman"/>
                <a:ea typeface="Calibri"/>
              </a:rPr>
              <a:t>выразительной.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467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Работа с текстом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428736"/>
            <a:ext cx="8229600" cy="4525963"/>
          </a:xfrm>
        </p:spPr>
        <p:txBody>
          <a:bodyPr>
            <a:normAutofit/>
          </a:bodyPr>
          <a:lstStyle/>
          <a:p>
            <a:pPr algn="just"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Новая форма аттестации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 русскому языку- комплексный анализ текста – это вид работы, при котором осуществляется функциональный и системный подход к изучению языка,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а также ярко выявляются                        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межпредметные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связи.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16632"/>
            <a:ext cx="244827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19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txBody>
          <a:bodyPr/>
          <a:lstStyle/>
          <a:p>
            <a:r>
              <a:rPr lang="ru-RU" altLang="ru-RU" sz="2800" b="1" i="1" dirty="0">
                <a:solidFill>
                  <a:schemeClr val="bg1"/>
                </a:solidFill>
                <a:latin typeface="Times New Roman" pitchFamily="18" charset="0"/>
              </a:rPr>
              <a:t>Вставить пропущенные слова в тексте</a:t>
            </a:r>
            <a:r>
              <a:rPr lang="ru-RU" altLang="ru-RU" sz="2800" b="1" dirty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ru-RU" altLang="ru-RU" sz="2800" b="1" i="1" dirty="0">
                <a:solidFill>
                  <a:schemeClr val="bg1"/>
                </a:solidFill>
                <a:latin typeface="Times New Roman" pitchFamily="18" charset="0"/>
              </a:rPr>
              <a:t>Олимпийские игры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472006"/>
          </a:xfrm>
        </p:spPr>
        <p:txBody>
          <a:bodyPr/>
          <a:lstStyle/>
          <a:p>
            <a:pPr marL="176213" lvl="0" indent="-69850">
              <a:lnSpc>
                <a:spcPct val="80000"/>
              </a:lnSpc>
              <a:buClr>
                <a:srgbClr val="FF3399"/>
              </a:buClr>
              <a:buNone/>
            </a:pPr>
            <a:r>
              <a:rPr lang="ru-RU" altLang="ru-RU" sz="1800" i="1" dirty="0">
                <a:solidFill>
                  <a:srgbClr val="FFFFFF"/>
                </a:solidFill>
                <a:latin typeface="Arial Black"/>
              </a:rPr>
              <a:t> </a:t>
            </a:r>
            <a:r>
              <a:rPr lang="ru-RU" altLang="ru-RU" sz="2400" i="1" dirty="0" err="1" smtClean="0">
                <a:solidFill>
                  <a:srgbClr val="FFFFFF"/>
                </a:solidFill>
                <a:latin typeface="Times New Roman" pitchFamily="18" charset="0"/>
              </a:rPr>
              <a:t>П</a:t>
            </a:r>
            <a:r>
              <a:rPr lang="ru-RU" altLang="ru-RU" sz="2400" i="1" dirty="0" err="1" smtClean="0">
                <a:latin typeface="Times New Roman" pitchFamily="18" charset="0"/>
              </a:rPr>
              <a:t>Первые</a:t>
            </a:r>
            <a:r>
              <a:rPr lang="ru-RU" altLang="ru-RU" sz="2400" i="1" dirty="0" smtClean="0">
                <a:latin typeface="Times New Roman" pitchFamily="18" charset="0"/>
              </a:rPr>
              <a:t> Олимпийские </a:t>
            </a:r>
            <a:r>
              <a:rPr lang="ru-RU" altLang="ru-RU" sz="2400" i="1" dirty="0">
                <a:latin typeface="Times New Roman" pitchFamily="18" charset="0"/>
              </a:rPr>
              <a:t>игры состоялись в _______    году до н.э. Они посвящались богу  _______      </a:t>
            </a:r>
            <a:r>
              <a:rPr lang="ru-RU" altLang="ru-RU" sz="2400" i="1" dirty="0" smtClean="0">
                <a:latin typeface="Times New Roman" pitchFamily="18" charset="0"/>
              </a:rPr>
              <a:t>.  </a:t>
            </a:r>
            <a:r>
              <a:rPr lang="ru-RU" altLang="ru-RU" sz="2400" i="1" dirty="0">
                <a:latin typeface="Times New Roman" pitchFamily="18" charset="0"/>
              </a:rPr>
              <a:t>Со всех концов Греции спешили люди на великолепное зрелище, которое проводилось только раз в ________       года. Проводились Олимпийские игры в </a:t>
            </a:r>
            <a:r>
              <a:rPr lang="ru-RU" altLang="ru-RU" sz="2400" i="1" dirty="0" smtClean="0">
                <a:latin typeface="Times New Roman" pitchFamily="18" charset="0"/>
              </a:rPr>
              <a:t>_________ .     </a:t>
            </a:r>
            <a:r>
              <a:rPr lang="ru-RU" altLang="ru-RU" sz="2400" i="1" dirty="0">
                <a:latin typeface="Times New Roman" pitchFamily="18" charset="0"/>
              </a:rPr>
              <a:t>Во время игр запрещалось _________   </a:t>
            </a:r>
            <a:r>
              <a:rPr lang="ru-RU" altLang="ru-RU" sz="2400" i="1" dirty="0" smtClean="0">
                <a:latin typeface="Times New Roman" pitchFamily="18" charset="0"/>
              </a:rPr>
              <a:t>. </a:t>
            </a:r>
            <a:r>
              <a:rPr lang="ru-RU" altLang="ru-RU" sz="2400" i="1" dirty="0">
                <a:latin typeface="Times New Roman" pitchFamily="18" charset="0"/>
              </a:rPr>
              <a:t>Виновные в нарушении правил платили большой штраф. Атлеты должны были предварительно записаться в списки участников и тренироваться около года у себя на родине и еще месяц в </a:t>
            </a:r>
            <a:r>
              <a:rPr lang="ru-RU" altLang="ru-RU" sz="2400" i="1" dirty="0" smtClean="0">
                <a:latin typeface="Times New Roman" pitchFamily="18" charset="0"/>
              </a:rPr>
              <a:t>_____.Рабов</a:t>
            </a:r>
            <a:r>
              <a:rPr lang="ru-RU" altLang="ru-RU" sz="2400" i="1" dirty="0">
                <a:latin typeface="Times New Roman" pitchFamily="18" charset="0"/>
              </a:rPr>
              <a:t>, чужеземцев и _____           на игры не допускали. Празднества продолжались____       дней. На стадионе состязались в пятиборье, на ипподроме – </a:t>
            </a:r>
            <a:r>
              <a:rPr lang="ru-RU" altLang="ru-RU" sz="2400" i="1" dirty="0" err="1">
                <a:latin typeface="Times New Roman" pitchFamily="18" charset="0"/>
              </a:rPr>
              <a:t>в_______</a:t>
            </a:r>
            <a:r>
              <a:rPr lang="ru-RU" altLang="ru-RU" sz="2400" i="1" dirty="0">
                <a:latin typeface="Times New Roman" pitchFamily="18" charset="0"/>
              </a:rPr>
              <a:t> </a:t>
            </a:r>
            <a:r>
              <a:rPr lang="ru-RU" altLang="ru-RU" sz="2400" i="1" dirty="0" smtClean="0">
                <a:latin typeface="Times New Roman" pitchFamily="18" charset="0"/>
              </a:rPr>
              <a:t>. В </a:t>
            </a:r>
            <a:r>
              <a:rPr lang="ru-RU" altLang="ru-RU" sz="2400" i="1" dirty="0">
                <a:latin typeface="Times New Roman" pitchFamily="18" charset="0"/>
              </a:rPr>
              <a:t>качестве награды они получали _________ </a:t>
            </a:r>
            <a:r>
              <a:rPr lang="ru-RU" altLang="ru-RU" sz="2400" i="1" dirty="0" smtClean="0">
                <a:latin typeface="Times New Roman" pitchFamily="18" charset="0"/>
              </a:rPr>
              <a:t>. Награждение </a:t>
            </a:r>
            <a:r>
              <a:rPr lang="ru-RU" altLang="ru-RU" sz="2400" i="1" dirty="0">
                <a:latin typeface="Times New Roman" pitchFamily="18" charset="0"/>
              </a:rPr>
              <a:t>проходило перед храмом Зевса, где находилась знаменитая статуя работы Фидия, признанная одним из _______ чудес света. </a:t>
            </a:r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4625"/>
            <a:ext cx="237626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22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chemeClr val="bg1"/>
                </a:solidFill>
                <a:latin typeface="Times New Roman"/>
                <a:ea typeface="Calibri"/>
              </a:rPr>
              <a:t>Работа с текстом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>
            <a:normAutofit lnSpcReduction="10000"/>
          </a:bodyPr>
          <a:lstStyle/>
          <a:p>
            <a:pPr marL="177800" indent="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Анализ текста - обязательный вид работы при подготовке к изложению, так как он помогает до конца понять и его особенности и грамотно пересказать письменно, сохраняя его своеобразие.</a:t>
            </a:r>
          </a:p>
          <a:p>
            <a:pPr marL="3556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1). Комплексный анализ текста.</a:t>
            </a:r>
          </a:p>
          <a:p>
            <a:pPr marL="3556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2). Способы сжатия текста.                 </a:t>
            </a:r>
          </a:p>
          <a:p>
            <a:pPr marL="3556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3). Составление плана/текста по плану/.</a:t>
            </a:r>
          </a:p>
          <a:p>
            <a:pPr marL="355600" indent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4). Переработка теста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49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Объяснительный диктант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   В системе тренировочных упражнений по орфографии большое место занимают диктанты</a:t>
            </a:r>
            <a:r>
              <a:rPr lang="ru-RU" dirty="0" smtClean="0">
                <a:effectLst/>
                <a:latin typeface="Times New Roman"/>
                <a:ea typeface="Calibri"/>
              </a:rPr>
              <a:t>. Это </a:t>
            </a:r>
            <a:r>
              <a:rPr lang="ru-RU" dirty="0" smtClean="0">
                <a:effectLst/>
                <a:latin typeface="Times New Roman"/>
                <a:ea typeface="Calibri"/>
              </a:rPr>
              <a:t>одна из самых эффективных форм работы, что способствует выработке прочных орфографических навыков. Ценность диктанта в том, что в процессе его написания ученики привыкают к активной и организованной коллективной </a:t>
            </a:r>
            <a:r>
              <a:rPr lang="ru-RU" dirty="0" smtClean="0">
                <a:effectLst/>
                <a:latin typeface="Times New Roman"/>
                <a:ea typeface="Calibri"/>
              </a:rPr>
              <a:t>работе. Диктанты </a:t>
            </a:r>
            <a:r>
              <a:rPr lang="ru-RU" dirty="0" smtClean="0">
                <a:latin typeface="Times New Roman"/>
                <a:ea typeface="Calibri"/>
              </a:rPr>
              <a:t>развивают память, зрение, слух, вырабатывают умение сознательно пользоваться орфографическими </a:t>
            </a:r>
            <a:r>
              <a:rPr lang="ru-RU" smtClean="0">
                <a:latin typeface="Times New Roman"/>
                <a:ea typeface="Calibri"/>
              </a:rPr>
              <a:t>правилами.</a:t>
            </a:r>
            <a:r>
              <a:rPr lang="ru-RU" smtClean="0">
                <a:effectLst/>
                <a:latin typeface="Times New Roman"/>
                <a:ea typeface="Calibri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614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Тематические тесты</a:t>
            </a:r>
            <a:r>
              <a:rPr lang="ru-RU" sz="3600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 для изложений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/>
                <a:ea typeface="Calibri"/>
              </a:rPr>
              <a:t>   Тексты</a:t>
            </a:r>
            <a:r>
              <a:rPr lang="ru-RU" dirty="0" smtClean="0">
                <a:effectLst/>
                <a:latin typeface="Times New Roman"/>
                <a:ea typeface="Calibri"/>
              </a:rPr>
              <a:t> изложений помогают решить лингвистические задачи и открывают очередную страничку в истории олимпийского движения, учат ребят размышлять, высказывать свою точку зрения.</a:t>
            </a:r>
            <a:endParaRPr lang="ru-RU" dirty="0"/>
          </a:p>
        </p:txBody>
      </p:sp>
      <p:pic>
        <p:nvPicPr>
          <p:cNvPr id="4" name="Picture 2" descr="I:\1549-1-f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6" y="4286256"/>
            <a:ext cx="3096344" cy="24441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5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39"/>
            <a:ext cx="8229600" cy="946709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Интеграция- средство активизации познавательной деятельности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pPr algn="ctr">
              <a:spcAft>
                <a:spcPts val="0"/>
              </a:spcAft>
            </a:pPr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>
              <a:spcAft>
                <a:spcPts val="0"/>
              </a:spcAft>
            </a:pPr>
            <a:endParaRPr lang="ru-RU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Через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интеграцию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можно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аинтересовать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учащихся 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предметом,</a:t>
            </a:r>
          </a:p>
          <a:p>
            <a:pPr marL="0" lvl="0" indent="0" algn="ctr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овысить их грамотность,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активизировать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познавательную деятельность.</a:t>
            </a:r>
            <a:endParaRPr lang="ru-RU" sz="2000" dirty="0">
              <a:ea typeface="Calibri"/>
              <a:cs typeface="Times New Roman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3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sz="4000" dirty="0">
                <a:solidFill>
                  <a:schemeClr val="bg1"/>
                </a:solidFill>
                <a:latin typeface="Times New Roman"/>
                <a:ea typeface="Calibri"/>
              </a:rPr>
              <a:t>Тематические тесты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Calibri"/>
              </a:rPr>
              <a:t> для изложений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8643998" cy="4257692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2700" dirty="0" smtClean="0">
                <a:solidFill>
                  <a:prstClr val="black"/>
                </a:solidFill>
                <a:latin typeface="Times New Roman"/>
                <a:ea typeface="Calibri"/>
              </a:rPr>
              <a:t>Например, текст 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Calibri"/>
              </a:rPr>
              <a:t>для 5класса</a:t>
            </a:r>
            <a:r>
              <a:rPr lang="ru-RU" sz="2700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700" dirty="0" smtClean="0">
                <a:solidFill>
                  <a:prstClr val="black"/>
                </a:solidFill>
                <a:latin typeface="Times New Roman"/>
                <a:ea typeface="Calibri"/>
              </a:rPr>
              <a:t>Талисман 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Calibri"/>
              </a:rPr>
              <a:t>для каждой </a:t>
            </a:r>
            <a:r>
              <a:rPr lang="ru-RU" sz="2700" dirty="0" smtClean="0">
                <a:solidFill>
                  <a:prstClr val="black"/>
                </a:solidFill>
                <a:latin typeface="Times New Roman"/>
                <a:ea typeface="Calibri"/>
              </a:rPr>
              <a:t>олимпиады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7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Calibri"/>
              </a:rPr>
              <a:t>выбирается принимающей </a:t>
            </a:r>
            <a:endParaRPr lang="ru-RU" sz="2700" dirty="0" smtClean="0">
              <a:solidFill>
                <a:prstClr val="black"/>
              </a:solidFill>
              <a:latin typeface="Times New Roman"/>
              <a:ea typeface="Calibri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2700" dirty="0" smtClean="0">
                <a:solidFill>
                  <a:prstClr val="black"/>
                </a:solidFill>
                <a:latin typeface="Times New Roman"/>
                <a:ea typeface="Calibri"/>
              </a:rPr>
              <a:t>стороной 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Calibri"/>
              </a:rPr>
              <a:t>по своему усмотрению</a:t>
            </a:r>
            <a:r>
              <a:rPr lang="ru-RU" sz="2700" dirty="0" smtClean="0">
                <a:solidFill>
                  <a:prstClr val="black"/>
                </a:solidFill>
                <a:latin typeface="Times New Roman"/>
                <a:ea typeface="Calibri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2700" dirty="0" smtClean="0">
                <a:solidFill>
                  <a:prstClr val="black"/>
                </a:solidFill>
                <a:latin typeface="Times New Roman"/>
                <a:ea typeface="Calibri"/>
              </a:rPr>
              <a:t> 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Calibri"/>
              </a:rPr>
              <a:t>Обычно талисманом выбирают какое-либо животное или иное изображение, которое ассоциируется  в представлении большинства людей с принимающей </a:t>
            </a:r>
            <a:r>
              <a:rPr lang="ru-RU" sz="2700" dirty="0" err="1">
                <a:solidFill>
                  <a:prstClr val="black"/>
                </a:solidFill>
                <a:latin typeface="Times New Roman"/>
                <a:ea typeface="Calibri"/>
              </a:rPr>
              <a:t>страной.Традиция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Calibri"/>
              </a:rPr>
              <a:t> была положена во время </a:t>
            </a:r>
            <a:r>
              <a:rPr lang="en-US" sz="2700" dirty="0">
                <a:solidFill>
                  <a:prstClr val="black"/>
                </a:solidFill>
                <a:latin typeface="Times New Roman"/>
                <a:ea typeface="Calibri"/>
              </a:rPr>
              <a:t>X</a:t>
            </a:r>
            <a:r>
              <a:rPr lang="ru-RU" sz="2700" dirty="0">
                <a:solidFill>
                  <a:prstClr val="black"/>
                </a:solidFill>
                <a:latin typeface="Times New Roman"/>
                <a:ea typeface="Calibri"/>
              </a:rPr>
              <a:t> зимних Олимпийских игр в Гренобле в 1968году, когда талисманом стало изображение лыжника.</a:t>
            </a:r>
            <a:endParaRPr lang="ru-RU" sz="2700" dirty="0">
              <a:solidFill>
                <a:prstClr val="black"/>
              </a:solidFill>
            </a:endParaRPr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18845"/>
            <a:ext cx="2952328" cy="302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50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ea typeface="Calibri"/>
                <a:cs typeface="Times New Roman"/>
              </a:rPr>
              <a:t>Работа </a:t>
            </a:r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</a:rPr>
              <a:t>по развитию речи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Это могут быть тематические уроки, цель которых объединить язык и речь: результатом таких уроков обычно становится создание учащимися собственных текстов. Уроки литературного творчества: здесь ребята сочиняют, учатся совершенствовать написанное.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348880"/>
            <a:ext cx="95091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82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solidFill>
                  <a:schemeClr val="bg1"/>
                </a:solidFill>
                <a:ea typeface="Calibri"/>
                <a:cs typeface="Times New Roman"/>
              </a:rPr>
              <a:t>Работа по развитию речи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500174"/>
            <a:ext cx="8443914" cy="4214842"/>
          </a:xfrm>
        </p:spPr>
        <p:txBody>
          <a:bodyPr/>
          <a:lstStyle/>
          <a:p>
            <a:pPr indent="12700" algn="just">
              <a:spcBef>
                <a:spcPts val="0"/>
              </a:spcBef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Уроки словесности помогают ученику с помощью слова открыть себя в этом мире, помочь познать жизнь, т.е. формируют личность. Результатом этой работы являются сочинения учащихся. Рабочие сочинения стали более содержательными. Учащиеся не задают вопрос – что писать , т.к. подготовлены к сочинениям.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23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332656"/>
            <a:ext cx="5544616" cy="108498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/>
                <a:latin typeface="Times New Roman"/>
                <a:ea typeface="Calibri"/>
              </a:rPr>
              <a:t>РЕЗУЛЬТАТИВНОСТЬ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34" y="1571612"/>
            <a:ext cx="5214974" cy="2071702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Результаты диагностики показали, </a:t>
            </a:r>
            <a:r>
              <a:rPr lang="ru-RU" sz="26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что   интеграция олимпийского движения  на уроках русского языка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dirty="0" smtClean="0">
                <a:latin typeface="Times New Roman"/>
                <a:ea typeface="Calibri"/>
                <a:cs typeface="Times New Roman"/>
              </a:rPr>
              <a:t>-</a:t>
            </a: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повысила мотивацию учащихся; 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- выросла грамотность                  учащихся;</a:t>
            </a:r>
            <a:endParaRPr lang="ru-RU" sz="26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 -ученики стали активнее на уроках, во внеурочной деятельности;</a:t>
            </a:r>
            <a:endParaRPr lang="ru-RU" sz="2600" dirty="0">
              <a:ea typeface="Calibri"/>
              <a:cs typeface="Times New Roman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2600" dirty="0" smtClean="0">
                <a:effectLst/>
                <a:latin typeface="Times New Roman"/>
                <a:ea typeface="Calibri"/>
                <a:cs typeface="Times New Roman"/>
              </a:rPr>
              <a:t>- повысился интерес к предмету.</a:t>
            </a:r>
            <a:endParaRPr lang="ru-RU" sz="2600" dirty="0">
              <a:ea typeface="Calibri"/>
              <a:cs typeface="Times New Roman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886472959"/>
              </p:ext>
            </p:extLst>
          </p:nvPr>
        </p:nvGraphicFramePr>
        <p:xfrm>
          <a:off x="2571736" y="3714752"/>
          <a:ext cx="3357554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565284537"/>
              </p:ext>
            </p:extLst>
          </p:nvPr>
        </p:nvGraphicFramePr>
        <p:xfrm>
          <a:off x="6000760" y="2500306"/>
          <a:ext cx="2928926" cy="392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35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bg1"/>
                </a:solidFill>
                <a:latin typeface="Times New Roman"/>
                <a:ea typeface="Calibri"/>
              </a:rPr>
              <a:t>РЕЗУЛЬТАТИВНОСТЬ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5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Эффективность применяемой мной системы доказывают результаты участия моих учеников в муниципальных, региональных и всероссийских  конкурсах, олимпиадах, проектной деятельности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76796748"/>
              </p:ext>
            </p:extLst>
          </p:nvPr>
        </p:nvGraphicFramePr>
        <p:xfrm>
          <a:off x="2627784" y="3501008"/>
          <a:ext cx="2962275" cy="298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5805815"/>
              </p:ext>
            </p:extLst>
          </p:nvPr>
        </p:nvGraphicFramePr>
        <p:xfrm>
          <a:off x="5724128" y="3429000"/>
          <a:ext cx="28670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71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8229600" cy="782960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Повышение профессиональной </a:t>
            </a: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32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компетенции </a:t>
            </a:r>
            <a:r>
              <a:rPr lang="ru-RU" sz="3200" dirty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>учителя</a:t>
            </a:r>
            <a: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32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358003"/>
              </p:ext>
            </p:extLst>
          </p:nvPr>
        </p:nvGraphicFramePr>
        <p:xfrm>
          <a:off x="928662" y="1714488"/>
          <a:ext cx="7715305" cy="3970020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928826"/>
                <a:gridCol w="2786083"/>
                <a:gridCol w="3000396"/>
              </a:tblGrid>
              <a:tr h="531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Начало2012-2013уч.года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Конец 2012-2013уч.года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Декабрь 2013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/>
                </a:tc>
              </a:tr>
              <a:tr h="31834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Изучение методической литературы, истории олимпийского движения</a:t>
                      </a:r>
                      <a:endParaRPr lang="ru-RU" sz="2000" b="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1.Открытый урок на муниципальном уровне по теме  «Сочи-2014»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/Лексика/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2.Участие в областном конкурсе методических разработок «Сочи-2014»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1.Размещение материала на сайте «Социальная сеть работников образования».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Использование материалов об олимпийском движении на уроках русского языка в 9, 11 классе.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28575" marR="28575" marT="28575" marB="285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817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</a:br>
            <a:r>
              <a:rPr lang="ru-RU" b="1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Выводы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0"/>
              </a:spcAft>
              <a:buNone/>
            </a:pPr>
            <a:r>
              <a:rPr lang="ru-RU" sz="3600" dirty="0" smtClean="0">
                <a:effectLst/>
                <a:latin typeface="Times New Roman"/>
                <a:ea typeface="Calibri"/>
                <a:cs typeface="Times New Roman"/>
              </a:rPr>
              <a:t>   Интеграция олимпийского движения  на уроках русского языка </a:t>
            </a:r>
            <a:r>
              <a:rPr lang="ru-RU" sz="3600" dirty="0" smtClean="0">
                <a:effectLst/>
                <a:latin typeface="Times New Roman"/>
                <a:ea typeface="Calibri"/>
              </a:rPr>
              <a:t>в школе способна преобразить формат преподавания и обучения, сделав учебный процесс более </a:t>
            </a:r>
            <a:r>
              <a:rPr lang="ru-RU" sz="3600" dirty="0" smtClean="0">
                <a:latin typeface="Times New Roman"/>
                <a:ea typeface="Calibri"/>
              </a:rPr>
              <a:t>эффективным и привлекательным.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306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/>
                <a:ea typeface="Calibri"/>
              </a:rPr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 algn="just">
              <a:buNone/>
            </a:pPr>
            <a:r>
              <a:rPr lang="ru-RU" dirty="0" smtClean="0">
                <a:latin typeface="Times New Roman"/>
                <a:ea typeface="Calibri"/>
              </a:rPr>
              <a:t>К</a:t>
            </a:r>
            <a:r>
              <a:rPr lang="ru-RU" dirty="0" smtClean="0">
                <a:effectLst/>
                <a:latin typeface="Times New Roman"/>
                <a:ea typeface="Calibri"/>
              </a:rPr>
              <a:t>аждый учитель в состоянии </a:t>
            </a:r>
            <a:r>
              <a:rPr lang="ru-RU" dirty="0" smtClean="0">
                <a:latin typeface="Times New Roman"/>
                <a:ea typeface="Calibri"/>
              </a:rPr>
              <a:t>продумать</a:t>
            </a:r>
            <a:r>
              <a:rPr lang="ru-RU" dirty="0" smtClean="0">
                <a:effectLst/>
                <a:latin typeface="Times New Roman"/>
                <a:ea typeface="Calibri"/>
              </a:rPr>
              <a:t> свои уроки таким образом, чтобы интеграция олимпийского движения  на уроках была наиболее  продуктивной,</a:t>
            </a:r>
          </a:p>
          <a:p>
            <a:pPr marL="82550" indent="0" algn="just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 уместной   и интересной.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0" y="3214686"/>
            <a:ext cx="342902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19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chemeClr val="bg1"/>
                </a:solidFill>
              </a:rPr>
              <a:t>Интеграция олимпийского движения  на уроках русского языка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643050"/>
            <a:ext cx="3600400" cy="4525963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/>
                <a:ea typeface="Calibri"/>
              </a:rPr>
              <a:t>Олимпийские игры - праздник спорта, объединяющий людей всего мира вокруг действительно значимых ценностей: здорового образа жизни, толерантности и равенства.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1643896"/>
            <a:ext cx="4104456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</a:pPr>
            <a:r>
              <a:rPr kumimoji="0" lang="ru-RU" altLang="ru-RU" sz="2000" b="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</a:rPr>
              <a:t>.</a:t>
            </a: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</a:pPr>
            <a:endParaRPr kumimoji="0" lang="ru-RU" altLang="ru-RU" sz="2000" b="0" i="1" u="none" strike="noStrike" kern="0" cap="none" spc="0" normalizeH="0" baseline="0" noProof="0" dirty="0" smtClean="0">
              <a:ln>
                <a:noFill/>
              </a:ln>
              <a:solidFill>
                <a:srgbClr val="FF33CC"/>
              </a:solidFill>
              <a:effectLst/>
              <a:uLnTx/>
              <a:uFillTx/>
              <a:latin typeface="Times New Roman" pitchFamily="18" charset="0"/>
            </a:endParaRPr>
          </a:p>
          <a:p>
            <a:pPr marL="342900" lvl="0" indent="-342900"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3399"/>
              </a:buClr>
            </a:pPr>
            <a:r>
              <a:rPr kumimoji="0" lang="ru-RU" alt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 Black"/>
              </a:rPr>
              <a:t>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896"/>
            <a:ext cx="3240360" cy="4809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17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2900" dirty="0">
                <a:solidFill>
                  <a:schemeClr val="bg1"/>
                </a:solidFill>
              </a:rPr>
              <a:t>Интеграция олимпийского движения  на уроках русского языка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472" y="1142985"/>
            <a:ext cx="8229600" cy="4714908"/>
          </a:xfrm>
        </p:spPr>
        <p:txBody>
          <a:bodyPr>
            <a:normAutofit fontScale="92500" lnSpcReduction="10000"/>
          </a:bodyPr>
          <a:lstStyle/>
          <a:p>
            <a:pPr indent="12700" algn="just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Наша школа работает по программе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«Внедрение олимпийского движения в образовательный процесс»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 в которой предусмотрена внеклассная и урочная деятельность по пропаганде Олимпийского движения.</a:t>
            </a:r>
            <a:endParaRPr lang="ru-RU" sz="2000" dirty="0">
              <a:ea typeface="Calibri"/>
              <a:cs typeface="Times New Roman"/>
            </a:endParaRPr>
          </a:p>
          <a:p>
            <a:pPr indent="12700" algn="just">
              <a:buNone/>
            </a:pPr>
            <a:r>
              <a:rPr lang="ru-RU" b="1" dirty="0" smtClean="0">
                <a:effectLst/>
                <a:ea typeface="Calibri"/>
              </a:rPr>
              <a:t>Вместе с тем каждый учитель-предметник по-своему решает задачи, связанные с приобщением учащихся к Олимпийскому движению.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9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chemeClr val="bg1"/>
                </a:solidFill>
                <a:effectLst/>
                <a:ea typeface="Calibri"/>
              </a:rPr>
              <a:t>Словарная работа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0" lang="ru-RU" alt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Составьте словарную статью для словаря иностранных слов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  <a:cs typeface="Arial"/>
              </a:rPr>
              <a:t>Биатлон-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  <a:cs typeface="Arial"/>
              </a:rPr>
              <a:t>Бобслей-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  <a:cs typeface="Arial"/>
              </a:rPr>
              <a:t>Керлинг-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  <a:cs typeface="Arial"/>
              </a:rPr>
              <a:t>Скелетон-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b="1" kern="0" dirty="0">
              <a:solidFill>
                <a:srgbClr val="000000"/>
              </a:solidFill>
              <a:latin typeface="Arial"/>
              <a:cs typeface="Arial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b="1" kern="0" dirty="0">
                <a:solidFill>
                  <a:srgbClr val="000000"/>
                </a:solidFill>
                <a:latin typeface="Arial"/>
                <a:cs typeface="Arial"/>
              </a:rPr>
              <a:t>Фристайл-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2564904"/>
            <a:ext cx="47160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03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kern="0" dirty="0">
                <a:solidFill>
                  <a:schemeClr val="bg1"/>
                </a:solidFill>
                <a:latin typeface="Arial"/>
                <a:cs typeface="Arial"/>
              </a:rPr>
              <a:t>Биатлон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8860" y="1643050"/>
            <a:ext cx="6572264" cy="4525963"/>
          </a:xfrm>
        </p:spPr>
        <p:txBody>
          <a:bodyPr/>
          <a:lstStyle/>
          <a:p>
            <a:pPr marL="0" lvl="0" indent="0" algn="just"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(от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2" tooltip="Латинский язык"/>
              </a:rPr>
              <a:t>лат.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  <a:r>
              <a:rPr kumimoji="0" lang="ru-RU" altLang="ru-R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bis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 — дважды, греч. — состязание, борьба) — зимний олимпийский вид   спорта, сочетающий лыжную гонку со стрельбой из винтовки. Биатлон наиболее популярен 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3" tooltip="Германия"/>
              </a:rPr>
              <a:t>Германии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4" tooltip="Россия"/>
              </a:rPr>
              <a:t>России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5" tooltip="Австрия"/>
              </a:rPr>
              <a:t>Австрии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6" tooltip="Норвегия"/>
              </a:rPr>
              <a:t>Норвегии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7" tooltip="Франция"/>
              </a:rPr>
              <a:t>Франции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и</a:t>
            </a:r>
            <a:r>
              <a:rPr kumimoji="0" lang="ru-RU" altLang="ru-R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8" tooltip="Швеция"/>
              </a:rPr>
              <a:t>Швеции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. C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9" tooltip="1993 год"/>
              </a:rPr>
              <a:t>1993 года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 и по настоящее время официальные международные соревнования по биатлону, включая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10" tooltip="Кубок мира по биатлону"/>
              </a:rPr>
              <a:t>Кубок мира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и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11" tooltip="Чемпионат мира по биатлону"/>
              </a:rPr>
              <a:t>Чемпионаты мира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проходят под эгидой 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12" tooltip="Международный союз биатлонистов"/>
              </a:rPr>
              <a:t>Международного союза биатлонистов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 (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hlinkClick r:id="rId13" tooltip="Английский язык"/>
              </a:rPr>
              <a:t>англ.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 </a:t>
            </a:r>
            <a:r>
              <a:rPr kumimoji="0" lang="ru-RU" altLang="ru-R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International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altLang="ru-R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Biathlon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altLang="ru-RU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Union</a:t>
            </a:r>
            <a:r>
              <a:rPr kumimoji="0" lang="ru-RU" altLang="ru-RU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, IBU — МСБ</a:t>
            </a: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</a:rPr>
              <a:t>). </a:t>
            </a:r>
          </a:p>
          <a:p>
            <a:endParaRPr lang="ru-RU" dirty="0"/>
          </a:p>
        </p:txBody>
      </p:sp>
      <p:pic>
        <p:nvPicPr>
          <p:cNvPr id="4" name="Picture 4" descr="Moscow (Russian Federation), 06/04/2013.- Tora Berger of Norway competes during the women's mass start race of the Champions Race biathlon competition...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85926"/>
            <a:ext cx="2209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705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>
                <a:solidFill>
                  <a:schemeClr val="bg1"/>
                </a:solidFill>
                <a:latin typeface="Arial"/>
                <a:cs typeface="Arial"/>
              </a:rPr>
              <a:t>Б</a:t>
            </a:r>
            <a:r>
              <a:rPr lang="ru-RU" altLang="ru-RU" kern="0" dirty="0" smtClean="0">
                <a:solidFill>
                  <a:schemeClr val="bg1"/>
                </a:solidFill>
                <a:latin typeface="Arial"/>
                <a:cs typeface="Arial"/>
              </a:rPr>
              <a:t>обслей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ru-RU" altLang="ru-RU" b="1" kern="0" dirty="0" err="1">
                <a:solidFill>
                  <a:srgbClr val="000000"/>
                </a:solidFill>
                <a:latin typeface="Arial"/>
                <a:cs typeface="Arial"/>
              </a:rPr>
              <a:t>Бобсле́й</a:t>
            </a:r>
            <a:r>
              <a:rPr lang="ru-RU" altLang="ru-RU" kern="0" dirty="0">
                <a:solidFill>
                  <a:srgbClr val="000000"/>
                </a:solidFill>
                <a:latin typeface="Arial"/>
                <a:cs typeface="Arial"/>
              </a:rPr>
              <a:t> (от </a:t>
            </a:r>
            <a:r>
              <a:rPr lang="ru-RU" altLang="ru-RU" kern="0" dirty="0">
                <a:solidFill>
                  <a:srgbClr val="000000"/>
                </a:solidFill>
                <a:latin typeface="Arial"/>
                <a:cs typeface="Arial"/>
                <a:hlinkClick r:id="rId2" tooltip="Английский язык"/>
              </a:rPr>
              <a:t>англ.</a:t>
            </a:r>
            <a:r>
              <a:rPr lang="ru-RU" altLang="ru-RU" kern="0" dirty="0">
                <a:solidFill>
                  <a:srgbClr val="000000"/>
                </a:solidFill>
                <a:latin typeface="Arial"/>
                <a:cs typeface="Arial"/>
              </a:rPr>
              <a:t> </a:t>
            </a:r>
            <a:r>
              <a:rPr lang="ru-RU" altLang="ru-RU" i="1" kern="0" dirty="0" err="1">
                <a:solidFill>
                  <a:srgbClr val="000000"/>
                </a:solidFill>
                <a:latin typeface="Arial"/>
                <a:cs typeface="Arial"/>
              </a:rPr>
              <a:t>bobsleigh</a:t>
            </a:r>
            <a:r>
              <a:rPr lang="ru-RU" altLang="ru-RU" kern="0" dirty="0">
                <a:solidFill>
                  <a:srgbClr val="000000"/>
                </a:solidFill>
                <a:latin typeface="Arial"/>
                <a:cs typeface="Arial"/>
              </a:rPr>
              <a:t>) — зимний олимпийский вид спорта, представляющий собой скоростной спуск с гор по специально оборудованным ледовым трассам на управляемых санях — </a:t>
            </a:r>
            <a:r>
              <a:rPr lang="ru-RU" altLang="ru-RU" kern="0" dirty="0">
                <a:solidFill>
                  <a:srgbClr val="000000"/>
                </a:solidFill>
                <a:latin typeface="Arial"/>
                <a:cs typeface="Arial"/>
                <a:hlinkClick r:id="rId3" tooltip="Боб (сани)"/>
              </a:rPr>
              <a:t>бобах</a:t>
            </a:r>
            <a:r>
              <a:rPr lang="ru-RU" altLang="ru-RU" kern="0" dirty="0">
                <a:solidFill>
                  <a:srgbClr val="000000"/>
                </a:solidFill>
                <a:latin typeface="Arial"/>
                <a:cs typeface="Arial"/>
              </a:rPr>
              <a:t>. 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endParaRPr lang="ru-RU" altLang="ru-RU" kern="0" dirty="0">
              <a:solidFill>
                <a:srgbClr val="000000"/>
              </a:solidFill>
              <a:latin typeface="Arial"/>
              <a:cs typeface="Arial"/>
            </a:endParaRPr>
          </a:p>
          <a:p>
            <a:r>
              <a:rPr lang="ru-RU" dirty="0" smtClean="0"/>
              <a:t>                                                              </a:t>
            </a:r>
            <a:endParaRPr lang="ru-RU" dirty="0"/>
          </a:p>
        </p:txBody>
      </p:sp>
      <p:pic>
        <p:nvPicPr>
          <p:cNvPr id="4" name="Picture 4" descr="250px-USA-1_in_heat_3_of_4_man_bobsleigh_at_2010_Winter_Olympics_2010-02-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724400"/>
            <a:ext cx="23812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44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chemeClr val="bg1"/>
                </a:solidFill>
                <a:effectLst/>
                <a:latin typeface="Times New Roman"/>
                <a:ea typeface="Calibri"/>
              </a:rPr>
              <a:t>Тренировочные упражнения  для закрепления знаний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1463" indent="1588">
              <a:buNone/>
            </a:pPr>
            <a:r>
              <a:rPr lang="ru-RU" dirty="0" smtClean="0">
                <a:effectLst/>
                <a:latin typeface="Times New Roman"/>
                <a:ea typeface="Calibri"/>
              </a:rPr>
              <a:t> Данный вид работы направлен на закрепления знаний по различным разделам грамматики, лексики, синтаксиса. Благодаря интеграции , ученик «убивает двух зайцев»-получает информацию об олимпийском движении , повторяет и закрепляет правописание слов, отдельных орфограмм, углубляет знания по фонетике , морфологии,  </a:t>
            </a:r>
            <a:r>
              <a:rPr lang="ru-RU" dirty="0" err="1" smtClean="0">
                <a:effectLst/>
                <a:latin typeface="Times New Roman"/>
                <a:ea typeface="Calibri"/>
              </a:rPr>
              <a:t>морфемике</a:t>
            </a:r>
            <a:r>
              <a:rPr lang="ru-RU" dirty="0" smtClean="0">
                <a:effectLst/>
                <a:latin typeface="Times New Roman"/>
                <a:ea typeface="Calibri"/>
              </a:rPr>
              <a:t>.  Задания используются  как при объяснении нового материала, так  и  на обобщающих уроках.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533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dirty="0" smtClean="0">
                <a:solidFill>
                  <a:schemeClr val="bg1"/>
                </a:solidFill>
                <a:effectLst/>
                <a:latin typeface="Times New Roman"/>
                <a:ea typeface="Calibri"/>
                <a:cs typeface="Times New Roman"/>
              </a:rPr>
              <a:t> Лингвистическая разминка</a:t>
            </a:r>
            <a:r>
              <a:rPr lang="ru-RU" sz="3600" dirty="0">
                <a:solidFill>
                  <a:schemeClr val="bg1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chemeClr val="bg1"/>
                </a:solidFill>
                <a:ea typeface="Calibri"/>
                <a:cs typeface="Times New Roman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57299"/>
            <a:ext cx="8229600" cy="4572032"/>
          </a:xfrm>
        </p:spPr>
        <p:txBody>
          <a:bodyPr/>
          <a:lstStyle/>
          <a:p>
            <a:pPr marL="271463" indent="15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u="sng" dirty="0" smtClean="0">
                <a:effectLst/>
                <a:latin typeface="Times New Roman"/>
                <a:ea typeface="Calibri"/>
                <a:cs typeface="Times New Roman"/>
              </a:rPr>
              <a:t>Задание: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solidFill>
                  <a:schemeClr val="accent2"/>
                </a:solidFill>
                <a:effectLst/>
                <a:latin typeface="Times New Roman"/>
                <a:ea typeface="Calibri"/>
                <a:cs typeface="Times New Roman"/>
              </a:rPr>
              <a:t>списать слова, вставить пропущенные буквы, определить способ связи  в словосочетаниях:</a:t>
            </a:r>
          </a:p>
          <a:p>
            <a:pPr marL="271463" indent="15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вырва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..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ся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(в)перёд,</a:t>
            </a:r>
          </a:p>
          <a:p>
            <a:pPr marL="271463" indent="15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сп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..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ртивные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сост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..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зания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</a:t>
            </a:r>
          </a:p>
          <a:p>
            <a:pPr marL="271463" indent="15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побить р..корды, </a:t>
            </a:r>
          </a:p>
          <a:p>
            <a:pPr marL="271463" indent="1588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ср..внять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сч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..т,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сохр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..нить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тр..фей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 пор..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зить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в..рота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взб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..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раться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на высшую ступень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поч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..та, ..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лимпийское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дв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..</a:t>
            </a:r>
            <a:r>
              <a:rPr lang="ru-RU" dirty="0" err="1" smtClean="0">
                <a:effectLst/>
                <a:latin typeface="Times New Roman"/>
                <a:ea typeface="Calibri"/>
                <a:cs typeface="Times New Roman"/>
              </a:rPr>
              <a:t>жение</a:t>
            </a:r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357431"/>
            <a:ext cx="3052351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55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Сочи-2014</Template>
  <TotalTime>256</TotalTime>
  <Words>1138</Words>
  <Application>Microsoft Office PowerPoint</Application>
  <PresentationFormat>Экран (4:3)</PresentationFormat>
  <Paragraphs>129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Diseño predeterminado</vt:lpstr>
      <vt:lpstr>Интеграция олимпийского движения на уроках русского языка </vt:lpstr>
      <vt:lpstr>Интеграция- средство активизации познавательной деятельности</vt:lpstr>
      <vt:lpstr>Интеграция олимпийского движения  на уроках русского языка</vt:lpstr>
      <vt:lpstr>Интеграция олимпийского движения  на уроках русского языка</vt:lpstr>
      <vt:lpstr>Словарная работа</vt:lpstr>
      <vt:lpstr>Биатлон</vt:lpstr>
      <vt:lpstr>Бобслей</vt:lpstr>
      <vt:lpstr>Тренировочные упражнения  для закрепления знаний</vt:lpstr>
      <vt:lpstr>       Лингвистическая разминка </vt:lpstr>
      <vt:lpstr>        Синтаксическая тренировка </vt:lpstr>
      <vt:lpstr>Фразеологическая тренировка</vt:lpstr>
      <vt:lpstr>Грамматическая тренировка</vt:lpstr>
      <vt:lpstr> Речевая тренировка</vt:lpstr>
      <vt:lpstr>Пунктуационная тренировка</vt:lpstr>
      <vt:lpstr>Работа с текстом</vt:lpstr>
      <vt:lpstr>Вставить пропущенные слова в тексте “Олимпийские игры</vt:lpstr>
      <vt:lpstr>Работа с текстом</vt:lpstr>
      <vt:lpstr>Объяснительный диктант</vt:lpstr>
      <vt:lpstr>Тематические тесты для изложений </vt:lpstr>
      <vt:lpstr>Тематические тесты для изложений</vt:lpstr>
      <vt:lpstr>Работа по развитию речи</vt:lpstr>
      <vt:lpstr>Работа по развитию речи</vt:lpstr>
      <vt:lpstr>РЕЗУЛЬТАТИВНОСТЬ</vt:lpstr>
      <vt:lpstr>РЕЗУЛЬТАТИВНОСТЬ</vt:lpstr>
      <vt:lpstr>Повышение профессиональной  компетенции учителя </vt:lpstr>
      <vt:lpstr> Выводы</vt:lpstr>
      <vt:lpstr>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Интеграция олимпийского движения на уроках русского языка</dc:title>
  <dc:creator>Ira</dc:creator>
  <cp:lastModifiedBy>Ira</cp:lastModifiedBy>
  <cp:revision>30</cp:revision>
  <dcterms:created xsi:type="dcterms:W3CDTF">2014-02-04T07:51:43Z</dcterms:created>
  <dcterms:modified xsi:type="dcterms:W3CDTF">2014-02-06T11:33:39Z</dcterms:modified>
</cp:coreProperties>
</file>