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317" r:id="rId3"/>
    <p:sldId id="257" r:id="rId4"/>
    <p:sldId id="258" r:id="rId5"/>
    <p:sldId id="308" r:id="rId6"/>
    <p:sldId id="267" r:id="rId7"/>
    <p:sldId id="318" r:id="rId8"/>
    <p:sldId id="268" r:id="rId9"/>
    <p:sldId id="264" r:id="rId10"/>
    <p:sldId id="263" r:id="rId11"/>
    <p:sldId id="269" r:id="rId12"/>
    <p:sldId id="307" r:id="rId13"/>
    <p:sldId id="31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2AB82-23F0-4A55-B26D-7438E3C6027B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0D555B15-8AC4-463F-8E13-A7B7370E22FA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внутренняя</a:t>
          </a:r>
        </a:p>
        <a:p>
          <a:r>
            <a:rPr lang="ru-RU" sz="1800" b="1" dirty="0" smtClean="0">
              <a:latin typeface="Georgia" pitchFamily="18" charset="0"/>
            </a:rPr>
            <a:t>свобода</a:t>
          </a:r>
          <a:endParaRPr lang="ru-RU" sz="1800" b="1" dirty="0">
            <a:latin typeface="Georgia" pitchFamily="18" charset="0"/>
          </a:endParaRPr>
        </a:p>
      </dgm:t>
    </dgm:pt>
    <dgm:pt modelId="{9EB4E461-36D5-4116-98DF-CF9BAC2BB32A}" type="parTrans" cxnId="{FD4B9776-0DE4-4604-AD25-4DC01D5535CA}">
      <dgm:prSet/>
      <dgm:spPr/>
      <dgm:t>
        <a:bodyPr/>
        <a:lstStyle/>
        <a:p>
          <a:endParaRPr lang="ru-RU"/>
        </a:p>
      </dgm:t>
    </dgm:pt>
    <dgm:pt modelId="{1425DA13-39B6-4E7D-BCA6-BBEF5C87E639}" type="sibTrans" cxnId="{FD4B9776-0DE4-4604-AD25-4DC01D5535CA}">
      <dgm:prSet/>
      <dgm:spPr/>
      <dgm:t>
        <a:bodyPr/>
        <a:lstStyle/>
        <a:p>
          <a:endParaRPr lang="ru-RU"/>
        </a:p>
      </dgm:t>
    </dgm:pt>
    <dgm:pt modelId="{2AB37151-74AF-40EA-850B-FCB5BC83FCF8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энергетика</a:t>
          </a:r>
          <a:endParaRPr lang="ru-RU" sz="2000" b="1" dirty="0">
            <a:latin typeface="Georgia" pitchFamily="18" charset="0"/>
          </a:endParaRPr>
        </a:p>
      </dgm:t>
    </dgm:pt>
    <dgm:pt modelId="{B863F109-8562-44C3-9DD9-1A1931335748}" type="parTrans" cxnId="{4267B10A-927E-4EF7-BE60-065AD34EB2F5}">
      <dgm:prSet/>
      <dgm:spPr/>
      <dgm:t>
        <a:bodyPr/>
        <a:lstStyle/>
        <a:p>
          <a:endParaRPr lang="ru-RU"/>
        </a:p>
      </dgm:t>
    </dgm:pt>
    <dgm:pt modelId="{1AF2FF37-A2D7-4714-B3D9-0863B27834A9}" type="sibTrans" cxnId="{4267B10A-927E-4EF7-BE60-065AD34EB2F5}">
      <dgm:prSet/>
      <dgm:spPr/>
      <dgm:t>
        <a:bodyPr/>
        <a:lstStyle/>
        <a:p>
          <a:endParaRPr lang="ru-RU"/>
        </a:p>
      </dgm:t>
    </dgm:pt>
    <dgm:pt modelId="{52F90ED7-F243-4B5A-8954-E9B92AA508C0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красота</a:t>
          </a:r>
          <a:endParaRPr lang="ru-RU" sz="2000" b="1" dirty="0">
            <a:latin typeface="Georgia" pitchFamily="18" charset="0"/>
          </a:endParaRPr>
        </a:p>
      </dgm:t>
    </dgm:pt>
    <dgm:pt modelId="{F273A5A0-2F7B-49AA-A224-B30CACC9C6BC}" type="parTrans" cxnId="{236B4A24-6773-4B5D-AC48-12BDA696FB4E}">
      <dgm:prSet/>
      <dgm:spPr/>
      <dgm:t>
        <a:bodyPr/>
        <a:lstStyle/>
        <a:p>
          <a:endParaRPr lang="ru-RU"/>
        </a:p>
      </dgm:t>
    </dgm:pt>
    <dgm:pt modelId="{09419C0E-5B6E-4885-A676-86B1B8949DB4}" type="sibTrans" cxnId="{236B4A24-6773-4B5D-AC48-12BDA696FB4E}">
      <dgm:prSet/>
      <dgm:spPr/>
      <dgm:t>
        <a:bodyPr/>
        <a:lstStyle/>
        <a:p>
          <a:endParaRPr lang="ru-RU"/>
        </a:p>
      </dgm:t>
    </dgm:pt>
    <dgm:pt modelId="{BE48E6B0-F4C9-4459-BAAE-BEDE8D24A23D}" type="pres">
      <dgm:prSet presAssocID="{3482AB82-23F0-4A55-B26D-7438E3C6027B}" presName="Name0" presStyleCnt="0">
        <dgm:presLayoutVars>
          <dgm:dir/>
          <dgm:resizeHandles val="exact"/>
        </dgm:presLayoutVars>
      </dgm:prSet>
      <dgm:spPr/>
    </dgm:pt>
    <dgm:pt modelId="{1B41D3C2-6CDC-49D3-BDC9-A24700371879}" type="pres">
      <dgm:prSet presAssocID="{0D555B15-8AC4-463F-8E13-A7B7370E22FA}" presName="composite" presStyleCnt="0"/>
      <dgm:spPr/>
    </dgm:pt>
    <dgm:pt modelId="{E171D7FA-CB11-46BA-B6C6-6D256C824927}" type="pres">
      <dgm:prSet presAssocID="{0D555B15-8AC4-463F-8E13-A7B7370E22FA}" presName="bgChev" presStyleLbl="node1" presStyleIdx="0" presStyleCnt="3"/>
      <dgm:spPr/>
    </dgm:pt>
    <dgm:pt modelId="{CA8D2D30-5BC0-4812-86E2-66A78B55FA97}" type="pres">
      <dgm:prSet presAssocID="{0D555B15-8AC4-463F-8E13-A7B7370E22FA}" presName="txNode" presStyleLbl="fgAcc1" presStyleIdx="0" presStyleCnt="3" custScaleX="13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F3BC-7E05-44D5-95E2-2F54DDC808A9}" type="pres">
      <dgm:prSet presAssocID="{1425DA13-39B6-4E7D-BCA6-BBEF5C87E639}" presName="compositeSpace" presStyleCnt="0"/>
      <dgm:spPr/>
    </dgm:pt>
    <dgm:pt modelId="{BB884A41-8D8E-45D9-A2E7-DE3ACEAA63BB}" type="pres">
      <dgm:prSet presAssocID="{2AB37151-74AF-40EA-850B-FCB5BC83FCF8}" presName="composite" presStyleCnt="0"/>
      <dgm:spPr/>
    </dgm:pt>
    <dgm:pt modelId="{14D6C401-3AF1-4DA2-BFA6-C2D439061C0B}" type="pres">
      <dgm:prSet presAssocID="{2AB37151-74AF-40EA-850B-FCB5BC83FCF8}" presName="bgChev" presStyleLbl="node1" presStyleIdx="1" presStyleCnt="3"/>
      <dgm:spPr/>
    </dgm:pt>
    <dgm:pt modelId="{6B284FAA-C72B-4A59-BF19-7759D28E1390}" type="pres">
      <dgm:prSet presAssocID="{2AB37151-74AF-40EA-850B-FCB5BC83FCF8}" presName="txNode" presStyleLbl="fgAcc1" presStyleIdx="1" presStyleCnt="3" custScaleX="13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3EFE1-0EB2-4B1C-AC18-0AC37EDD284A}" type="pres">
      <dgm:prSet presAssocID="{1AF2FF37-A2D7-4714-B3D9-0863B27834A9}" presName="compositeSpace" presStyleCnt="0"/>
      <dgm:spPr/>
    </dgm:pt>
    <dgm:pt modelId="{03B3671D-A769-4019-A6A6-02AFD7891888}" type="pres">
      <dgm:prSet presAssocID="{52F90ED7-F243-4B5A-8954-E9B92AA508C0}" presName="composite" presStyleCnt="0"/>
      <dgm:spPr/>
    </dgm:pt>
    <dgm:pt modelId="{85596CF5-7C9D-4583-A35E-25171BB7F72E}" type="pres">
      <dgm:prSet presAssocID="{52F90ED7-F243-4B5A-8954-E9B92AA508C0}" presName="bgChev" presStyleLbl="node1" presStyleIdx="2" presStyleCnt="3"/>
      <dgm:spPr/>
    </dgm:pt>
    <dgm:pt modelId="{A50C1FA5-C332-4680-8588-2F80C72CBC74}" type="pres">
      <dgm:prSet presAssocID="{52F90ED7-F243-4B5A-8954-E9B92AA508C0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3FFC87-E490-4062-8903-E46BC762C701}" type="presOf" srcId="{3482AB82-23F0-4A55-B26D-7438E3C6027B}" destId="{BE48E6B0-F4C9-4459-BAAE-BEDE8D24A23D}" srcOrd="0" destOrd="0" presId="urn:microsoft.com/office/officeart/2005/8/layout/chevronAccent+Icon"/>
    <dgm:cxn modelId="{02CF5BED-0B1E-4E28-9AAC-74E7C771E734}" type="presOf" srcId="{2AB37151-74AF-40EA-850B-FCB5BC83FCF8}" destId="{6B284FAA-C72B-4A59-BF19-7759D28E1390}" srcOrd="0" destOrd="0" presId="urn:microsoft.com/office/officeart/2005/8/layout/chevronAccent+Icon"/>
    <dgm:cxn modelId="{4267B10A-927E-4EF7-BE60-065AD34EB2F5}" srcId="{3482AB82-23F0-4A55-B26D-7438E3C6027B}" destId="{2AB37151-74AF-40EA-850B-FCB5BC83FCF8}" srcOrd="1" destOrd="0" parTransId="{B863F109-8562-44C3-9DD9-1A1931335748}" sibTransId="{1AF2FF37-A2D7-4714-B3D9-0863B27834A9}"/>
    <dgm:cxn modelId="{FB0C0DC6-86C6-4A7C-85D8-64395906BEF6}" type="presOf" srcId="{52F90ED7-F243-4B5A-8954-E9B92AA508C0}" destId="{A50C1FA5-C332-4680-8588-2F80C72CBC74}" srcOrd="0" destOrd="0" presId="urn:microsoft.com/office/officeart/2005/8/layout/chevronAccent+Icon"/>
    <dgm:cxn modelId="{FD4B9776-0DE4-4604-AD25-4DC01D5535CA}" srcId="{3482AB82-23F0-4A55-B26D-7438E3C6027B}" destId="{0D555B15-8AC4-463F-8E13-A7B7370E22FA}" srcOrd="0" destOrd="0" parTransId="{9EB4E461-36D5-4116-98DF-CF9BAC2BB32A}" sibTransId="{1425DA13-39B6-4E7D-BCA6-BBEF5C87E639}"/>
    <dgm:cxn modelId="{236B4A24-6773-4B5D-AC48-12BDA696FB4E}" srcId="{3482AB82-23F0-4A55-B26D-7438E3C6027B}" destId="{52F90ED7-F243-4B5A-8954-E9B92AA508C0}" srcOrd="2" destOrd="0" parTransId="{F273A5A0-2F7B-49AA-A224-B30CACC9C6BC}" sibTransId="{09419C0E-5B6E-4885-A676-86B1B8949DB4}"/>
    <dgm:cxn modelId="{306CA5C0-CA80-4AFF-8797-41F25C25FECF}" type="presOf" srcId="{0D555B15-8AC4-463F-8E13-A7B7370E22FA}" destId="{CA8D2D30-5BC0-4812-86E2-66A78B55FA97}" srcOrd="0" destOrd="0" presId="urn:microsoft.com/office/officeart/2005/8/layout/chevronAccent+Icon"/>
    <dgm:cxn modelId="{161864DD-B4E6-427C-9210-24448D9F0DEF}" type="presParOf" srcId="{BE48E6B0-F4C9-4459-BAAE-BEDE8D24A23D}" destId="{1B41D3C2-6CDC-49D3-BDC9-A24700371879}" srcOrd="0" destOrd="0" presId="urn:microsoft.com/office/officeart/2005/8/layout/chevronAccent+Icon"/>
    <dgm:cxn modelId="{9BD78929-E799-4102-B56D-CE4F2FB573CD}" type="presParOf" srcId="{1B41D3C2-6CDC-49D3-BDC9-A24700371879}" destId="{E171D7FA-CB11-46BA-B6C6-6D256C824927}" srcOrd="0" destOrd="0" presId="urn:microsoft.com/office/officeart/2005/8/layout/chevronAccent+Icon"/>
    <dgm:cxn modelId="{A3050C71-D9A3-4472-97B3-16EA66BF443A}" type="presParOf" srcId="{1B41D3C2-6CDC-49D3-BDC9-A24700371879}" destId="{CA8D2D30-5BC0-4812-86E2-66A78B55FA97}" srcOrd="1" destOrd="0" presId="urn:microsoft.com/office/officeart/2005/8/layout/chevronAccent+Icon"/>
    <dgm:cxn modelId="{4F9256EE-5F36-4F12-85EF-273786D907BA}" type="presParOf" srcId="{BE48E6B0-F4C9-4459-BAAE-BEDE8D24A23D}" destId="{B977F3BC-7E05-44D5-95E2-2F54DDC808A9}" srcOrd="1" destOrd="0" presId="urn:microsoft.com/office/officeart/2005/8/layout/chevronAccent+Icon"/>
    <dgm:cxn modelId="{038EAB9C-7CBF-4BB0-9289-AACC48AE513A}" type="presParOf" srcId="{BE48E6B0-F4C9-4459-BAAE-BEDE8D24A23D}" destId="{BB884A41-8D8E-45D9-A2E7-DE3ACEAA63BB}" srcOrd="2" destOrd="0" presId="urn:microsoft.com/office/officeart/2005/8/layout/chevronAccent+Icon"/>
    <dgm:cxn modelId="{B9F887D6-A2B7-4808-BEBC-856036E72584}" type="presParOf" srcId="{BB884A41-8D8E-45D9-A2E7-DE3ACEAA63BB}" destId="{14D6C401-3AF1-4DA2-BFA6-C2D439061C0B}" srcOrd="0" destOrd="0" presId="urn:microsoft.com/office/officeart/2005/8/layout/chevronAccent+Icon"/>
    <dgm:cxn modelId="{F90111F1-54D5-499A-9F5B-6CE47BD20CC6}" type="presParOf" srcId="{BB884A41-8D8E-45D9-A2E7-DE3ACEAA63BB}" destId="{6B284FAA-C72B-4A59-BF19-7759D28E1390}" srcOrd="1" destOrd="0" presId="urn:microsoft.com/office/officeart/2005/8/layout/chevronAccent+Icon"/>
    <dgm:cxn modelId="{8332ABE8-8F9E-4769-A70A-9B7E9EF26CCE}" type="presParOf" srcId="{BE48E6B0-F4C9-4459-BAAE-BEDE8D24A23D}" destId="{7FC3EFE1-0EB2-4B1C-AC18-0AC37EDD284A}" srcOrd="3" destOrd="0" presId="urn:microsoft.com/office/officeart/2005/8/layout/chevronAccent+Icon"/>
    <dgm:cxn modelId="{8682E2B2-F460-4FB2-A460-4753C70A001F}" type="presParOf" srcId="{BE48E6B0-F4C9-4459-BAAE-BEDE8D24A23D}" destId="{03B3671D-A769-4019-A6A6-02AFD7891888}" srcOrd="4" destOrd="0" presId="urn:microsoft.com/office/officeart/2005/8/layout/chevronAccent+Icon"/>
    <dgm:cxn modelId="{04A4E896-3BAB-4820-92AB-05EE874486D9}" type="presParOf" srcId="{03B3671D-A769-4019-A6A6-02AFD7891888}" destId="{85596CF5-7C9D-4583-A35E-25171BB7F72E}" srcOrd="0" destOrd="0" presId="urn:microsoft.com/office/officeart/2005/8/layout/chevronAccent+Icon"/>
    <dgm:cxn modelId="{5C815F83-5433-483C-AD58-2E772409A5AB}" type="presParOf" srcId="{03B3671D-A769-4019-A6A6-02AFD7891888}" destId="{A50C1FA5-C332-4680-8588-2F80C72CBC7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1D7FA-CB11-46BA-B6C6-6D256C824927}">
      <dsp:nvSpPr>
        <dsp:cNvPr id="0" name=""/>
        <dsp:cNvSpPr/>
      </dsp:nvSpPr>
      <dsp:spPr>
        <a:xfrm>
          <a:off x="3223" y="1631948"/>
          <a:ext cx="1658242" cy="6400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D2D30-5BC0-4812-86E2-66A78B55FA97}">
      <dsp:nvSpPr>
        <dsp:cNvPr id="0" name=""/>
        <dsp:cNvSpPr/>
      </dsp:nvSpPr>
      <dsp:spPr>
        <a:xfrm>
          <a:off x="221409" y="1791969"/>
          <a:ext cx="1848318" cy="64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внутренняя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свобода</a:t>
          </a:r>
          <a:endParaRPr lang="ru-RU" sz="1800" b="1" kern="1200" dirty="0">
            <a:latin typeface="Georgia" pitchFamily="18" charset="0"/>
          </a:endParaRPr>
        </a:p>
      </dsp:txBody>
      <dsp:txXfrm>
        <a:off x="240156" y="1810716"/>
        <a:ext cx="1810824" cy="602587"/>
      </dsp:txXfrm>
    </dsp:sp>
    <dsp:sp modelId="{14D6C401-3AF1-4DA2-BFA6-C2D439061C0B}">
      <dsp:nvSpPr>
        <dsp:cNvPr id="0" name=""/>
        <dsp:cNvSpPr/>
      </dsp:nvSpPr>
      <dsp:spPr>
        <a:xfrm>
          <a:off x="2121317" y="1631948"/>
          <a:ext cx="1658242" cy="6400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84FAA-C72B-4A59-BF19-7759D28E1390}">
      <dsp:nvSpPr>
        <dsp:cNvPr id="0" name=""/>
        <dsp:cNvSpPr/>
      </dsp:nvSpPr>
      <dsp:spPr>
        <a:xfrm>
          <a:off x="2328630" y="1791969"/>
          <a:ext cx="1870064" cy="64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энергетика</a:t>
          </a:r>
          <a:endParaRPr lang="ru-RU" sz="2000" b="1" kern="1200" dirty="0">
            <a:latin typeface="Georgia" pitchFamily="18" charset="0"/>
          </a:endParaRPr>
        </a:p>
      </dsp:txBody>
      <dsp:txXfrm>
        <a:off x="2347377" y="1810716"/>
        <a:ext cx="1832570" cy="602587"/>
      </dsp:txXfrm>
    </dsp:sp>
    <dsp:sp modelId="{85596CF5-7C9D-4583-A35E-25171BB7F72E}">
      <dsp:nvSpPr>
        <dsp:cNvPr id="0" name=""/>
        <dsp:cNvSpPr/>
      </dsp:nvSpPr>
      <dsp:spPr>
        <a:xfrm>
          <a:off x="4250284" y="1631948"/>
          <a:ext cx="1658242" cy="64008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C1FA5-C332-4680-8588-2F80C72CBC74}">
      <dsp:nvSpPr>
        <dsp:cNvPr id="0" name=""/>
        <dsp:cNvSpPr/>
      </dsp:nvSpPr>
      <dsp:spPr>
        <a:xfrm>
          <a:off x="4692482" y="1791969"/>
          <a:ext cx="1400294" cy="640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красота</a:t>
          </a:r>
          <a:endParaRPr lang="ru-RU" sz="2000" b="1" kern="1200" dirty="0">
            <a:latin typeface="Georgia" pitchFamily="18" charset="0"/>
          </a:endParaRPr>
        </a:p>
      </dsp:txBody>
      <dsp:txXfrm>
        <a:off x="4711229" y="1810716"/>
        <a:ext cx="1362800" cy="60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Уголковый процесс со смещением"/>
  <dgm:desc val="Служит для отображения последовательных этапов задачи, процесса или рабочего процесса, а также для акцентирования внимания на движении или направлении. Лучше всего подходит для размещения минимального количества текста уровня 1 или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FD87-F909-40E5-B2C2-A81F806C3D1A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D0C2-E1FF-45D2-A60A-1683B03AF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AD0C2-E1FF-45D2-A60A-1683B03AFF3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5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9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9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8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7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2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6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237-8714-4CFE-AF01-9F113E38F735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D90E-1EE4-4EB4-A3F7-196147F92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1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k.treko.ru/show_dict_33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Психологические проблемы непрерывного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образования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640960" cy="1152128"/>
          </a:xfrm>
          <a:solidFill>
            <a:schemeClr val="tx2">
              <a:lumMod val="40000"/>
              <a:lumOff val="6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«Образование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это то, что у вас останется, когда вы забудете всё, чему учились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.»                                                                                  Б.Ф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Скиннер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5" y="5550177"/>
            <a:ext cx="4680520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Рязанова Т.М.</a:t>
            </a:r>
          </a:p>
          <a:p>
            <a:r>
              <a:rPr lang="ru-RU" b="1" dirty="0" smtClean="0">
                <a:latin typeface="Georgia" pitchFamily="18" charset="0"/>
              </a:rPr>
              <a:t>педагог-психолог МБОУ СОШ №19</a:t>
            </a:r>
          </a:p>
          <a:p>
            <a:r>
              <a:rPr lang="ru-RU" b="1" dirty="0" smtClean="0">
                <a:latin typeface="Georgia" pitchFamily="18" charset="0"/>
              </a:rPr>
              <a:t>г. Заполярный</a:t>
            </a:r>
          </a:p>
          <a:p>
            <a:r>
              <a:rPr lang="ru-RU" b="1" dirty="0" smtClean="0">
                <a:latin typeface="Georgia" pitchFamily="18" charset="0"/>
              </a:rPr>
              <a:t>26.01.2012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работать над собой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Работать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над собой нужно умно, весело и с удовольствием.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Умно - то есть делать именно то, что нужно, и так, как нужно.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Успешные люди не практикуют 1000 движений по 3 раза. Они практикуют 3 движения по 1000 раз, но эти 3 движения - те, которые им нужны.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Весело - потому что так работать эффективнее. И с удовольствием, чтобы завтра работать хотелось снова.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Залог успеха - ясные цели, качественные образцы, тренировка, обратная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связь.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780" y="3429000"/>
            <a:ext cx="8208912" cy="1477328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smtClean="0">
                <a:latin typeface="Georgia" pitchFamily="18" charset="0"/>
              </a:rPr>
              <a:t>Харизма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- исходящая из человека сильная, привлекающая людей и привлекательная для людей энергетика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5756" y="322412"/>
            <a:ext cx="4392488" cy="769441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Харизма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556792"/>
            <a:ext cx="8136904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Имеет </a:t>
            </a:r>
            <a:r>
              <a:rPr lang="ru-RU" sz="2400" dirty="0">
                <a:latin typeface="Georgia" pitchFamily="18" charset="0"/>
              </a:rPr>
              <a:t>греческие корни (хариты в древнегреческой мифологии - богини красоты, грации и изящества), </a:t>
            </a:r>
            <a:r>
              <a:rPr lang="ru-RU" sz="2400" dirty="0" smtClean="0">
                <a:latin typeface="Georgia" pitchFamily="18" charset="0"/>
              </a:rPr>
              <a:t>а «</a:t>
            </a:r>
            <a:r>
              <a:rPr lang="ru-RU" sz="2400" dirty="0">
                <a:latin typeface="Georgia" pitchFamily="18" charset="0"/>
              </a:rPr>
              <a:t>харизма» несет в себе значение «притягивать к себе внимание» или «дар богов».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5972666"/>
              </p:ext>
            </p:extLst>
          </p:nvPr>
        </p:nvGraphicFramePr>
        <p:xfrm>
          <a:off x="1259632" y="35730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49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Развитию харизмы способствуют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76872"/>
            <a:ext cx="7848872" cy="3877891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24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обретение </a:t>
            </a:r>
            <a:r>
              <a:rPr lang="ru-RU" sz="2400" dirty="0">
                <a:latin typeface="Georgia" pitchFamily="18" charset="0"/>
              </a:rPr>
              <a:t>внутренней </a:t>
            </a:r>
            <a:r>
              <a:rPr lang="ru-RU" sz="2400" dirty="0" smtClean="0">
                <a:latin typeface="Georgia" pitchFamily="18" charset="0"/>
              </a:rPr>
              <a:t>свободы</a:t>
            </a:r>
            <a:endParaRPr lang="ru-RU" sz="2400" dirty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высокий эмоциональный тон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привлекающая </a:t>
            </a:r>
            <a:r>
              <a:rPr lang="ru-RU" sz="2400" dirty="0">
                <a:latin typeface="Georgia" pitchFamily="18" charset="0"/>
              </a:rPr>
              <a:t>внимания красота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eorgia" pitchFamily="18" charset="0"/>
              </a:rPr>
              <a:t>ум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smtClean="0">
                <a:latin typeface="Georgia" pitchFamily="18" charset="0"/>
              </a:rPr>
              <a:t>адекватность</a:t>
            </a:r>
          </a:p>
          <a:p>
            <a:pPr>
              <a:buFont typeface="Wingdings" pitchFamily="2" charset="2"/>
              <a:buChar char="q"/>
            </a:pPr>
            <a:endParaRPr lang="ru-RU" sz="2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Georgia" pitchFamily="18" charset="0"/>
              </a:rPr>
              <a:t>Харизматик с высокой энергетикой, но без ума и красоты, превращается в маразматика.</a:t>
            </a:r>
          </a:p>
          <a:p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564" y="402630"/>
            <a:ext cx="7848872" cy="2677656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«Чтобы </a:t>
            </a:r>
            <a:r>
              <a:rPr lang="ru-RU" sz="2400" dirty="0">
                <a:latin typeface="Georgia" pitchFamily="18" charset="0"/>
              </a:rPr>
              <a:t>достичь успеха, нужно быть обаятельным. Обаяние проявляется во всём и ни в чём одновременно — в исходящей от вас энергии, во взгляде, походке, телосложении, звуке голоса, изящной жестикуляции. Вовсе не обязательно быть признанным красавцем или красавицей, главное — обладать личным обаянием</a:t>
            </a:r>
            <a:r>
              <a:rPr lang="ru-RU" sz="2400" dirty="0" smtClean="0">
                <a:latin typeface="Georgia" pitchFamily="18" charset="0"/>
              </a:rPr>
              <a:t>.» Сара Бернар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666" y="3645024"/>
            <a:ext cx="7848872" cy="2677656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«Мне </a:t>
            </a:r>
            <a:r>
              <a:rPr lang="ru-RU" sz="2400" dirty="0">
                <a:latin typeface="Georgia" pitchFamily="18" charset="0"/>
              </a:rPr>
              <a:t>никогда не приходило в голову, что харизма — это основной фактор, обеспечивающий усвоение нового материала. Сначала студенты видят харизму преподавателя, потом усваивают материал, который он преподает. У меня был недуг, которым поражены многие интеллектуалы, </a:t>
            </a:r>
            <a:r>
              <a:rPr lang="ru-RU" sz="2400" dirty="0" smtClean="0">
                <a:latin typeface="Georgia" pitchFamily="18" charset="0"/>
              </a:rPr>
              <a:t>—посредственность.»</a:t>
            </a:r>
          </a:p>
          <a:p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                                                                          </a:t>
            </a:r>
            <a:r>
              <a:rPr lang="ru-RU" sz="2400" dirty="0" err="1" smtClean="0">
                <a:latin typeface="Georgia" pitchFamily="18" charset="0"/>
              </a:rPr>
              <a:t>Августо</a:t>
            </a:r>
            <a:r>
              <a:rPr lang="ru-RU" sz="2400" dirty="0" smtClean="0">
                <a:latin typeface="Georgia" pitchFamily="18" charset="0"/>
              </a:rPr>
              <a:t> Кури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303"/>
            <a:ext cx="9144000" cy="693102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9196" y="2492896"/>
            <a:ext cx="7920880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процесс развития, самосовершенствования самореализации личности на протяжении всей жизни, обеспечения каждому человеку возможности получения, углубления и пополнения </a:t>
            </a:r>
            <a:r>
              <a:rPr lang="ru-RU" sz="2400" dirty="0" smtClean="0">
                <a:latin typeface="Georgia" pitchFamily="18" charset="0"/>
              </a:rPr>
              <a:t>знаний.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9196" y="980728"/>
            <a:ext cx="7920880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Непрерывное образование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Особенности обучения взрослых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91264" cy="2952328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Georgia" pitchFamily="18" charset="0"/>
              </a:rPr>
              <a:t>a) </a:t>
            </a:r>
            <a:r>
              <a:rPr lang="ru-RU" sz="2400" dirty="0" smtClean="0">
                <a:latin typeface="Georgia" pitchFamily="18" charset="0"/>
              </a:rPr>
              <a:t>Наличие </a:t>
            </a:r>
            <a:r>
              <a:rPr lang="ru-RU" sz="2400" dirty="0">
                <a:latin typeface="Georgia" pitchFamily="18" charset="0"/>
              </a:rPr>
              <a:t>собственного опыта, </a:t>
            </a:r>
            <a:r>
              <a:rPr lang="ru-RU" sz="2400" dirty="0">
                <a:latin typeface="Georgia" pitchFamily="18" charset="0"/>
                <a:hlinkClick r:id="rId4"/>
              </a:rPr>
              <a:t>знаний </a:t>
            </a:r>
            <a:r>
              <a:rPr lang="ru-RU" sz="2400" dirty="0">
                <a:latin typeface="Georgia" pitchFamily="18" charset="0"/>
              </a:rPr>
              <a:t>– в </a:t>
            </a:r>
            <a:r>
              <a:rPr lang="ru-RU" sz="2400" dirty="0" smtClean="0">
                <a:latin typeface="Georgia" pitchFamily="18" charset="0"/>
              </a:rPr>
              <a:t>том </a:t>
            </a:r>
            <a:r>
              <a:rPr lang="ru-RU" sz="2400" dirty="0">
                <a:latin typeface="Georgia" pitchFamily="18" charset="0"/>
              </a:rPr>
              <a:t>числе и </a:t>
            </a:r>
            <a:r>
              <a:rPr lang="ru-RU" sz="2400" dirty="0" smtClean="0">
                <a:latin typeface="Georgia" pitchFamily="18" charset="0"/>
              </a:rPr>
              <a:t>негативных.</a:t>
            </a:r>
          </a:p>
          <a:p>
            <a:pPr marL="0" indent="0">
              <a:buNone/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b) </a:t>
            </a:r>
            <a:r>
              <a:rPr lang="ru-RU" sz="2400" dirty="0" smtClean="0">
                <a:latin typeface="Georgia" pitchFamily="18" charset="0"/>
              </a:rPr>
              <a:t>Желание </a:t>
            </a:r>
            <a:r>
              <a:rPr lang="ru-RU" sz="2400" dirty="0">
                <a:latin typeface="Georgia" pitchFamily="18" charset="0"/>
              </a:rPr>
              <a:t>учиться </a:t>
            </a:r>
            <a:r>
              <a:rPr lang="ru-RU" sz="2400" dirty="0" smtClean="0">
                <a:latin typeface="Georgia" pitchFamily="18" charset="0"/>
              </a:rPr>
              <a:t>практически-применимым</a:t>
            </a:r>
          </a:p>
          <a:p>
            <a:pPr marL="0" indent="0">
              <a:buNone/>
            </a:pPr>
            <a:r>
              <a:rPr lang="ru-RU" sz="2400" dirty="0" smtClean="0">
                <a:latin typeface="Georgia" pitchFamily="18" charset="0"/>
                <a:hlinkClick r:id="rId4"/>
              </a:rPr>
              <a:t>знаниям</a:t>
            </a:r>
            <a:r>
              <a:rPr lang="ru-RU" sz="2400" dirty="0">
                <a:latin typeface="Georgia" pitchFamily="18" charset="0"/>
              </a:rPr>
              <a:t>, навыкам для решения важной жизненной проблемы и достижения конкретных </a:t>
            </a:r>
            <a:r>
              <a:rPr lang="ru-RU" sz="2400" dirty="0" smtClean="0">
                <a:latin typeface="Georgia" pitchFamily="18" charset="0"/>
              </a:rPr>
              <a:t>целей. </a:t>
            </a:r>
          </a:p>
          <a:p>
            <a:pPr marL="0" indent="0">
              <a:buNone/>
            </a:pPr>
            <a:r>
              <a:rPr lang="ru-RU" sz="2400" dirty="0" smtClean="0">
                <a:latin typeface="Georgia" pitchFamily="18" charset="0"/>
              </a:rPr>
              <a:t>c</a:t>
            </a:r>
            <a:r>
              <a:rPr lang="ru-RU" sz="2400" dirty="0">
                <a:latin typeface="Georgia" pitchFamily="18" charset="0"/>
              </a:rPr>
              <a:t>) </a:t>
            </a:r>
            <a:r>
              <a:rPr lang="ru-RU" sz="2400" dirty="0" smtClean="0">
                <a:latin typeface="Georgia" pitchFamily="18" charset="0"/>
              </a:rPr>
              <a:t>Предпочтение </a:t>
            </a:r>
            <a:r>
              <a:rPr lang="ru-RU" sz="2400" dirty="0">
                <a:latin typeface="Georgia" pitchFamily="18" charset="0"/>
              </a:rPr>
              <a:t>учиться только у профессионалов и в комфортной </a:t>
            </a:r>
            <a:r>
              <a:rPr lang="ru-RU" sz="2400" dirty="0" smtClean="0">
                <a:latin typeface="Georgia" pitchFamily="18" charset="0"/>
              </a:rPr>
              <a:t>атмосфере.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Georgia" pitchFamily="18" charset="0"/>
              </a:rPr>
            </a:b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fontAlgn="ctr"/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БАРЬЕРЫ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4" cy="4525963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6000" dirty="0" smtClean="0">
                <a:latin typeface="Georgia" pitchFamily="18" charset="0"/>
              </a:rPr>
              <a:t>1) </a:t>
            </a:r>
            <a:r>
              <a:rPr lang="ru-RU" sz="6000" dirty="0">
                <a:latin typeface="Georgia" pitchFamily="18" charset="0"/>
              </a:rPr>
              <a:t>отсутствие мотивации у </a:t>
            </a:r>
            <a:r>
              <a:rPr lang="ru-RU" sz="6000" dirty="0" smtClean="0">
                <a:latin typeface="Georgia" pitchFamily="18" charset="0"/>
              </a:rPr>
              <a:t>обучаемых, </a:t>
            </a:r>
            <a:r>
              <a:rPr lang="ru-RU" sz="6000" dirty="0">
                <a:latin typeface="Georgia" pitchFamily="18" charset="0"/>
              </a:rPr>
              <a:t>в частном случае – уверенность: «Я всё знаю</a:t>
            </a:r>
            <a:r>
              <a:rPr lang="ru-RU" sz="6000" dirty="0" smtClean="0">
                <a:latin typeface="Georgia" pitchFamily="18" charset="0"/>
              </a:rPr>
              <a:t>!».</a:t>
            </a: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 smtClean="0">
                <a:latin typeface="Georgia" pitchFamily="18" charset="0"/>
              </a:rPr>
              <a:t>2) </a:t>
            </a:r>
            <a:r>
              <a:rPr lang="ru-RU" sz="6000" dirty="0">
                <a:latin typeface="Georgia" pitchFamily="18" charset="0"/>
              </a:rPr>
              <a:t>неуверенность в своих силах, воспоминания о прошлом негативном опыте </a:t>
            </a:r>
            <a:r>
              <a:rPr lang="ru-RU" sz="6000" dirty="0" smtClean="0">
                <a:latin typeface="Georgia" pitchFamily="18" charset="0"/>
              </a:rPr>
              <a:t>обучения. </a:t>
            </a:r>
          </a:p>
          <a:p>
            <a:pPr marL="0" indent="0">
              <a:buNone/>
            </a:pP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 smtClean="0">
                <a:latin typeface="Georgia" pitchFamily="18" charset="0"/>
              </a:rPr>
              <a:t>3) </a:t>
            </a:r>
            <a:r>
              <a:rPr lang="ru-RU" sz="6000" dirty="0">
                <a:latin typeface="Georgia" pitchFamily="18" charset="0"/>
              </a:rPr>
              <a:t>психологические и смысловые </a:t>
            </a:r>
            <a:r>
              <a:rPr lang="ru-RU" sz="6000" dirty="0" smtClean="0">
                <a:latin typeface="Georgia" pitchFamily="18" charset="0"/>
              </a:rPr>
              <a:t>барьеры.</a:t>
            </a: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>
                <a:latin typeface="Georgia" pitchFamily="18" charset="0"/>
              </a:rPr>
              <a:t/>
            </a:r>
            <a:br>
              <a:rPr lang="ru-RU" sz="6000" dirty="0">
                <a:latin typeface="Georgia" pitchFamily="18" charset="0"/>
              </a:rPr>
            </a:br>
            <a:r>
              <a:rPr lang="ru-RU" sz="6000" dirty="0" smtClean="0">
                <a:latin typeface="Georgia" pitchFamily="18" charset="0"/>
              </a:rPr>
              <a:t>4) </a:t>
            </a:r>
            <a:r>
              <a:rPr lang="ru-RU" sz="6000" dirty="0">
                <a:latin typeface="Georgia" pitchFamily="18" charset="0"/>
              </a:rPr>
              <a:t>посторонние отвлекающие факторы (незавершенная </a:t>
            </a:r>
            <a:r>
              <a:rPr lang="ru-RU" sz="6000" dirty="0" smtClean="0">
                <a:latin typeface="Georgia" pitchFamily="18" charset="0"/>
              </a:rPr>
              <a:t>работа и т.д.) .</a:t>
            </a:r>
            <a:endParaRPr lang="ru-RU" sz="6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Самые распространенные виды мотивации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96544"/>
          </a:xfr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1</a:t>
            </a:r>
            <a:r>
              <a:rPr lang="ru-RU" sz="3600" b="1" i="1" dirty="0" smtClean="0">
                <a:latin typeface="Georgia" pitchFamily="18" charset="0"/>
              </a:rPr>
              <a:t>. </a:t>
            </a:r>
            <a:r>
              <a:rPr lang="ru-RU" sz="4200" b="1" i="1" dirty="0" smtClean="0">
                <a:latin typeface="Georgia" pitchFamily="18" charset="0"/>
              </a:rPr>
              <a:t>В </a:t>
            </a:r>
            <a:r>
              <a:rPr lang="ru-RU" sz="4200" b="1" i="1" dirty="0">
                <a:latin typeface="Georgia" pitchFamily="18" charset="0"/>
              </a:rPr>
              <a:t>зависимости от получения выгоды</a:t>
            </a:r>
            <a:r>
              <a:rPr lang="ru-RU" sz="4200" b="1" i="1" dirty="0" smtClean="0">
                <a:latin typeface="Georgia" pitchFamily="18" charset="0"/>
              </a:rPr>
              <a:t>:</a:t>
            </a:r>
            <a:r>
              <a:rPr lang="ru-RU" sz="4200" dirty="0">
                <a:latin typeface="Georgia" pitchFamily="18" charset="0"/>
              </a:rPr>
              <a:t/>
            </a:r>
            <a:br>
              <a:rPr lang="ru-RU" sz="4200" dirty="0">
                <a:latin typeface="Georgia" pitchFamily="18" charset="0"/>
              </a:rPr>
            </a:br>
            <a:r>
              <a:rPr lang="ru-RU" sz="4200" dirty="0" smtClean="0">
                <a:latin typeface="Georgia" pitchFamily="18" charset="0"/>
              </a:rPr>
              <a:t>Материальная. Нематериальная.</a:t>
            </a:r>
          </a:p>
          <a:p>
            <a:pPr marL="0" indent="0">
              <a:buNone/>
            </a:pPr>
            <a:r>
              <a:rPr lang="ru-RU" sz="4200" dirty="0" smtClean="0">
                <a:latin typeface="Georgia" pitchFamily="18" charset="0"/>
              </a:rPr>
              <a:t> </a:t>
            </a:r>
          </a:p>
          <a:p>
            <a:pPr marL="0" indent="0">
              <a:buNone/>
            </a:pPr>
            <a:r>
              <a:rPr lang="ru-RU" sz="4200" b="1" i="1" dirty="0" smtClean="0">
                <a:latin typeface="Georgia" pitchFamily="18" charset="0"/>
              </a:rPr>
              <a:t>2</a:t>
            </a:r>
            <a:r>
              <a:rPr lang="ru-RU" sz="4200" b="1" i="1" dirty="0">
                <a:latin typeface="Georgia" pitchFamily="18" charset="0"/>
              </a:rPr>
              <a:t>. В зависимости от цели</a:t>
            </a:r>
            <a:r>
              <a:rPr lang="ru-RU" sz="4200" b="1" i="1" dirty="0" smtClean="0">
                <a:latin typeface="Georgia" pitchFamily="18" charset="0"/>
              </a:rPr>
              <a:t>:</a:t>
            </a:r>
            <a:r>
              <a:rPr lang="ru-RU" sz="4200" b="1" i="1" dirty="0">
                <a:latin typeface="Georgia" pitchFamily="18" charset="0"/>
              </a:rPr>
              <a:t/>
            </a:r>
            <a:br>
              <a:rPr lang="ru-RU" sz="4200" b="1" i="1" dirty="0">
                <a:latin typeface="Georgia" pitchFamily="18" charset="0"/>
              </a:rPr>
            </a:br>
            <a:r>
              <a:rPr lang="ru-RU" sz="4200" dirty="0">
                <a:latin typeface="Georgia" pitchFamily="18" charset="0"/>
              </a:rPr>
              <a:t>Достижения. Чего хочется достигнуть.</a:t>
            </a:r>
          </a:p>
          <a:p>
            <a:pPr marL="0" indent="0">
              <a:buNone/>
            </a:pPr>
            <a:r>
              <a:rPr lang="ru-RU" sz="4200" dirty="0">
                <a:latin typeface="Georgia" pitchFamily="18" charset="0"/>
              </a:rPr>
              <a:t>Избегания. От чего хочется уйти</a:t>
            </a:r>
            <a:r>
              <a:rPr lang="ru-RU" sz="42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42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Georgia" pitchFamily="18" charset="0"/>
              </a:rPr>
              <a:t> </a:t>
            </a:r>
            <a:r>
              <a:rPr lang="ru-RU" sz="4200" b="1" i="1" dirty="0">
                <a:latin typeface="Georgia" pitchFamily="18" charset="0"/>
              </a:rPr>
              <a:t>3. В зависимости от глубины восприятия человеком</a:t>
            </a:r>
            <a:r>
              <a:rPr lang="ru-RU" sz="4200" dirty="0">
                <a:latin typeface="Georgia" pitchFamily="18" charset="0"/>
              </a:rPr>
              <a:t>:</a:t>
            </a:r>
            <a:br>
              <a:rPr lang="ru-RU" sz="4200" dirty="0">
                <a:latin typeface="Georgia" pitchFamily="18" charset="0"/>
              </a:rPr>
            </a:br>
            <a:r>
              <a:rPr lang="ru-RU" sz="4200" dirty="0">
                <a:latin typeface="Georgia" pitchFamily="18" charset="0"/>
              </a:rPr>
              <a:t/>
            </a:r>
            <a:br>
              <a:rPr lang="ru-RU" sz="4200" dirty="0">
                <a:latin typeface="Georgia" pitchFamily="18" charset="0"/>
              </a:rPr>
            </a:br>
            <a:r>
              <a:rPr lang="ru-RU" sz="4200" dirty="0">
                <a:latin typeface="Georgia" pitchFamily="18" charset="0"/>
              </a:rPr>
              <a:t>Ситуативная. Возникает в определённые редкие моменты жизни.</a:t>
            </a:r>
          </a:p>
          <a:p>
            <a:pPr marL="0" indent="0">
              <a:buNone/>
            </a:pPr>
            <a:r>
              <a:rPr lang="ru-RU" sz="4200" dirty="0">
                <a:latin typeface="Georgia" pitchFamily="18" charset="0"/>
              </a:rPr>
              <a:t>Личностная. Тесно связана с каждодневной жизнью человека.</a:t>
            </a:r>
          </a:p>
          <a:p>
            <a:pPr marL="0" indent="0">
              <a:buNone/>
            </a:pPr>
            <a:r>
              <a:rPr lang="ru-RU" sz="4200" dirty="0">
                <a:latin typeface="Georgia" pitchFamily="18" charset="0"/>
              </a:rPr>
              <a:t/>
            </a:r>
            <a:br>
              <a:rPr lang="ru-RU" sz="4200" dirty="0">
                <a:latin typeface="Georgia" pitchFamily="18" charset="0"/>
              </a:rPr>
            </a:br>
            <a:r>
              <a:rPr lang="ru-RU" sz="4200" b="1" i="1" dirty="0">
                <a:latin typeface="Georgia" pitchFamily="18" charset="0"/>
              </a:rPr>
              <a:t>4. В зависимости от рассмотрения процесса деятельности и результатов действий:</a:t>
            </a:r>
            <a:br>
              <a:rPr lang="ru-RU" sz="4200" b="1" i="1" dirty="0">
                <a:latin typeface="Georgia" pitchFamily="18" charset="0"/>
              </a:rPr>
            </a:br>
            <a:r>
              <a:rPr lang="ru-RU" sz="4200" dirty="0">
                <a:latin typeface="Georgia" pitchFamily="18" charset="0"/>
              </a:rPr>
              <a:t/>
            </a:r>
            <a:br>
              <a:rPr lang="ru-RU" sz="4200" dirty="0">
                <a:latin typeface="Georgia" pitchFamily="18" charset="0"/>
              </a:rPr>
            </a:br>
            <a:r>
              <a:rPr lang="ru-RU" sz="4200" dirty="0">
                <a:latin typeface="Georgia" pitchFamily="18" charset="0"/>
              </a:rPr>
              <a:t>Внешняя. Деятельность ради внешнего признания. </a:t>
            </a:r>
          </a:p>
          <a:p>
            <a:pPr marL="0" indent="0">
              <a:buNone/>
            </a:pPr>
            <a:r>
              <a:rPr lang="ru-RU" sz="4200" dirty="0">
                <a:latin typeface="Georgia" pitchFamily="18" charset="0"/>
              </a:rPr>
              <a:t>Внутренняя. Когда делается то, что интересно. Это истинная </a:t>
            </a:r>
            <a:r>
              <a:rPr lang="ru-RU" sz="4200" dirty="0" smtClean="0">
                <a:latin typeface="Georgia" pitchFamily="18" charset="0"/>
              </a:rPr>
              <a:t>мотивация.</a:t>
            </a:r>
            <a:endParaRPr lang="ru-RU" sz="4200" dirty="0">
              <a:latin typeface="Georgia" pitchFamily="18" charset="0"/>
            </a:endParaRP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2289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4" y="2420888"/>
            <a:ext cx="8568952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Процесс </a:t>
            </a:r>
            <a:r>
              <a:rPr lang="ru-RU" sz="2400" dirty="0">
                <a:latin typeface="Georgia" pitchFamily="18" charset="0"/>
              </a:rPr>
              <a:t>полного </a:t>
            </a:r>
            <a:r>
              <a:rPr lang="ru-RU" sz="2400" dirty="0" smtClean="0">
                <a:latin typeface="Georgia" pitchFamily="18" charset="0"/>
              </a:rPr>
              <a:t>разворачивания </a:t>
            </a:r>
            <a:r>
              <a:rPr lang="ru-RU" sz="2400" dirty="0">
                <a:latin typeface="Georgia" pitchFamily="18" charset="0"/>
              </a:rPr>
              <a:t>личностного потенциала, раскрытие в человеке того лучшего, что заложено в нем </a:t>
            </a:r>
            <a:r>
              <a:rPr lang="ru-RU" sz="2400" dirty="0" smtClean="0">
                <a:latin typeface="Georgia" pitchFamily="18" charset="0"/>
              </a:rPr>
              <a:t>природой.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Самоактуализация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581128"/>
            <a:ext cx="8568952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Развитие </a:t>
            </a:r>
            <a:r>
              <a:rPr lang="ru-RU" sz="2400" dirty="0">
                <a:latin typeface="Georgia" pitchFamily="18" charset="0"/>
              </a:rPr>
              <a:t>творческого потенциала личности — это, </a:t>
            </a:r>
            <a:r>
              <a:rPr lang="ru-RU" sz="2400" dirty="0" smtClean="0">
                <a:latin typeface="Georgia" pitchFamily="18" charset="0"/>
              </a:rPr>
              <a:t>то </a:t>
            </a:r>
            <a:r>
              <a:rPr lang="ru-RU" sz="2400" dirty="0">
                <a:latin typeface="Georgia" pitchFamily="18" charset="0"/>
              </a:rPr>
              <a:t>главное, что определяет внутренний смысл непрерывного образования </a:t>
            </a:r>
            <a:r>
              <a:rPr lang="ru-RU" sz="2400" dirty="0" smtClean="0">
                <a:latin typeface="Georgia" pitchFamily="18" charset="0"/>
              </a:rPr>
              <a:t>взрослых.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955" y="260648"/>
            <a:ext cx="792088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Самореализация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450" y="1700808"/>
            <a:ext cx="8686804" cy="2308324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Осуществление </a:t>
            </a:r>
            <a:r>
              <a:rPr lang="ru-RU" sz="2400" dirty="0">
                <a:latin typeface="Georgia" pitchFamily="18" charset="0"/>
              </a:rPr>
              <a:t>своих имеющихся желаний, своих знаний</a:t>
            </a:r>
            <a:r>
              <a:rPr lang="ru-RU" sz="2400" dirty="0" smtClean="0">
                <a:latin typeface="Georgia" pitchFamily="18" charset="0"/>
              </a:rPr>
              <a:t>,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умений и способностей</a:t>
            </a:r>
            <a:r>
              <a:rPr lang="ru-RU" sz="2400" dirty="0" smtClean="0">
                <a:latin typeface="Georgia" pitchFamily="18" charset="0"/>
              </a:rPr>
              <a:t>,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своих сегодняшних представлений о себе и своем пути в жизни.</a:t>
            </a:r>
          </a:p>
          <a:p>
            <a:r>
              <a:rPr lang="ru-RU" sz="2400" dirty="0">
                <a:latin typeface="Georgia" pitchFamily="18" charset="0"/>
              </a:rPr>
              <a:t>Я делаю в жизни то, что хочу и умею, а мне за это </a:t>
            </a:r>
            <a:r>
              <a:rPr lang="ru-RU" sz="2400" dirty="0" smtClean="0">
                <a:latin typeface="Georgia" pitchFamily="18" charset="0"/>
              </a:rPr>
              <a:t>платят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(любыми ресурсами: деньгами, временем, теплотой и </a:t>
            </a:r>
            <a:r>
              <a:rPr lang="ru-RU" sz="2400" dirty="0" smtClean="0">
                <a:latin typeface="Georgia" pitchFamily="18" charset="0"/>
              </a:rPr>
              <a:t>т. д).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2"/>
            <a:ext cx="8611718" cy="1200329"/>
          </a:xfrm>
          <a:prstGeom prst="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Саморазвитие</a:t>
            </a:r>
            <a:r>
              <a:rPr lang="ru-RU" sz="2400" dirty="0">
                <a:latin typeface="Georgia" pitchFamily="18" charset="0"/>
              </a:rPr>
              <a:t>-учусь делать то, что пока не умею, открываю в себе новое.</a:t>
            </a:r>
          </a:p>
          <a:p>
            <a:r>
              <a:rPr lang="ru-RU" sz="2400" dirty="0">
                <a:latin typeface="Georgia" pitchFamily="18" charset="0"/>
              </a:rPr>
              <a:t>Если эти две оси соединить получатся четыре типажа:</a:t>
            </a:r>
          </a:p>
        </p:txBody>
      </p:sp>
    </p:spTree>
    <p:extLst>
      <p:ext uri="{BB962C8B-B14F-4D97-AF65-F5344CB8AC3E}">
        <p14:creationId xmlns:p14="http://schemas.microsoft.com/office/powerpoint/2010/main" val="41050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122"/>
            <a:ext cx="9210343" cy="693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4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483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Психологические проблемы непрерывного образования</vt:lpstr>
      <vt:lpstr>Презентация PowerPoint</vt:lpstr>
      <vt:lpstr> Особенности обучения взрослых </vt:lpstr>
      <vt:lpstr> БАРЬЕРЫ ОБУЧЕНИЯ </vt:lpstr>
      <vt:lpstr>Самые распространенные виды мотивации </vt:lpstr>
      <vt:lpstr>Самоактуализация</vt:lpstr>
      <vt:lpstr>Презентация PowerPoint</vt:lpstr>
      <vt:lpstr>Презентация PowerPoint</vt:lpstr>
      <vt:lpstr>Презентация PowerPoint</vt:lpstr>
      <vt:lpstr>Как работать над собой</vt:lpstr>
      <vt:lpstr>Презентация PowerPoint</vt:lpstr>
      <vt:lpstr>Развитию харизмы способствуют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Непрерывное обучение</dc:title>
  <dc:creator>Таня</dc:creator>
  <cp:lastModifiedBy>Таня</cp:lastModifiedBy>
  <cp:revision>105</cp:revision>
  <dcterms:created xsi:type="dcterms:W3CDTF">2012-01-16T19:04:46Z</dcterms:created>
  <dcterms:modified xsi:type="dcterms:W3CDTF">2012-04-04T19:22:02Z</dcterms:modified>
</cp:coreProperties>
</file>