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67" r:id="rId4"/>
    <p:sldId id="277" r:id="rId5"/>
    <p:sldId id="279" r:id="rId6"/>
    <p:sldId id="282" r:id="rId7"/>
    <p:sldId id="283" r:id="rId8"/>
    <p:sldId id="284" r:id="rId9"/>
    <p:sldId id="280" r:id="rId10"/>
    <p:sldId id="281" r:id="rId11"/>
    <p:sldId id="285" r:id="rId12"/>
    <p:sldId id="286" r:id="rId13"/>
    <p:sldId id="287" r:id="rId14"/>
    <p:sldId id="276" r:id="rId15"/>
    <p:sldId id="290" r:id="rId16"/>
    <p:sldId id="291" r:id="rId17"/>
    <p:sldId id="292" r:id="rId18"/>
    <p:sldId id="289" r:id="rId19"/>
    <p:sldId id="293" r:id="rId20"/>
    <p:sldId id="294" r:id="rId21"/>
    <p:sldId id="28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730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10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969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952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50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219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78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872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109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519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338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09.01.2014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3531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67000" contrast="40000"/>
                    </a14:imgEffect>
                  </a14:imgLayer>
                </a14:imgProps>
              </a:ext>
              <a:ext uri="{28A0092B-C50C-407E-A947-70E740481C1C}">
                <a14:useLocalDpi xmlns:a14="http://schemas.microsoft.com/office/drawing/2010/main" val="0"/>
              </a:ext>
            </a:extLst>
          </a:blip>
          <a:srcRect/>
          <a:stretch>
            <a:fillRect/>
          </a:stretch>
        </p:blipFill>
        <p:spPr bwMode="auto">
          <a:xfrm>
            <a:off x="-1907" y="1"/>
            <a:ext cx="91459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27223" y="332656"/>
            <a:ext cx="9396537" cy="1224136"/>
          </a:xfrm>
        </p:spPr>
        <p:txBody>
          <a:bodyPr>
            <a:normAutofit fontScale="90000"/>
          </a:bodyPr>
          <a:lstStyle/>
          <a:p>
            <a:pPr algn="ctr"/>
            <a:r>
              <a:rPr lang="ru-RU" sz="2400" b="1" dirty="0">
                <a:solidFill>
                  <a:schemeClr val="tx1"/>
                </a:solidFill>
                <a:latin typeface="Times New Roman" panose="02020603050405020304" pitchFamily="18" charset="0"/>
                <a:cs typeface="Times New Roman" panose="02020603050405020304" pitchFamily="18" charset="0"/>
              </a:rPr>
              <a:t>государственное бюджетное общеобразовательное учреждение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Самарской области основная общеобразовательная школа с. Аксаково муниципального района Шенталинский Самарской области </a:t>
            </a:r>
          </a:p>
        </p:txBody>
      </p:sp>
      <p:sp>
        <p:nvSpPr>
          <p:cNvPr id="3" name="Подзаголовок 2"/>
          <p:cNvSpPr>
            <a:spLocks noGrp="1"/>
          </p:cNvSpPr>
          <p:nvPr>
            <p:ph type="subTitle" idx="1"/>
          </p:nvPr>
        </p:nvSpPr>
        <p:spPr>
          <a:xfrm>
            <a:off x="610606" y="5269850"/>
            <a:ext cx="7920880" cy="1080120"/>
          </a:xfrm>
        </p:spPr>
        <p:txBody>
          <a:bodyPr>
            <a:normAutofit fontScale="62500" lnSpcReduction="20000"/>
          </a:bodyPr>
          <a:lstStyle/>
          <a:p>
            <a:pPr algn="l"/>
            <a:r>
              <a:rPr lang="ru-RU" b="1" dirty="0" smtClean="0">
                <a:solidFill>
                  <a:schemeClr val="tx1"/>
                </a:solidFill>
                <a:latin typeface="Times New Roman" panose="02020603050405020304" pitchFamily="18" charset="0"/>
                <a:cs typeface="Times New Roman" panose="02020603050405020304" pitchFamily="18" charset="0"/>
              </a:rPr>
              <a:t>Подготовила выступление: </a:t>
            </a:r>
          </a:p>
          <a:p>
            <a:pPr algn="l"/>
            <a:r>
              <a:rPr lang="ru-RU" b="1" dirty="0" smtClean="0">
                <a:solidFill>
                  <a:schemeClr val="tx1"/>
                </a:solidFill>
                <a:latin typeface="Times New Roman" panose="02020603050405020304" pitchFamily="18" charset="0"/>
                <a:cs typeface="Times New Roman" panose="02020603050405020304" pitchFamily="18" charset="0"/>
              </a:rPr>
              <a:t>                         Зиновьева </a:t>
            </a:r>
            <a:r>
              <a:rPr lang="ru-RU" b="1" dirty="0">
                <a:solidFill>
                  <a:schemeClr val="tx1"/>
                </a:solidFill>
                <a:latin typeface="Times New Roman" panose="02020603050405020304" pitchFamily="18" charset="0"/>
                <a:cs typeface="Times New Roman" panose="02020603050405020304" pitchFamily="18" charset="0"/>
              </a:rPr>
              <a:t>И</a:t>
            </a:r>
            <a:r>
              <a:rPr lang="ru-RU" b="1" dirty="0" smtClean="0">
                <a:solidFill>
                  <a:schemeClr val="tx1"/>
                </a:solidFill>
                <a:latin typeface="Times New Roman" panose="02020603050405020304" pitchFamily="18" charset="0"/>
                <a:cs typeface="Times New Roman" panose="02020603050405020304" pitchFamily="18" charset="0"/>
              </a:rPr>
              <a:t>рина Анатольевна, </a:t>
            </a:r>
            <a:r>
              <a:rPr lang="ru-RU" b="1" dirty="0" smtClean="0">
                <a:solidFill>
                  <a:schemeClr val="tx1"/>
                </a:solidFill>
                <a:latin typeface="Times New Roman" panose="02020603050405020304" pitchFamily="18" charset="0"/>
                <a:cs typeface="Times New Roman" panose="02020603050405020304" pitchFamily="18" charset="0"/>
              </a:rPr>
              <a:t>учитель биологии, </a:t>
            </a:r>
          </a:p>
          <a:p>
            <a:pPr algn="l"/>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заместитель </a:t>
            </a:r>
            <a:r>
              <a:rPr lang="ru-RU" b="1" dirty="0" smtClean="0">
                <a:solidFill>
                  <a:schemeClr val="tx1"/>
                </a:solidFill>
                <a:latin typeface="Times New Roman" panose="02020603050405020304" pitchFamily="18" charset="0"/>
                <a:cs typeface="Times New Roman" panose="02020603050405020304" pitchFamily="18" charset="0"/>
              </a:rPr>
              <a:t>директора по </a:t>
            </a:r>
            <a:r>
              <a:rPr lang="ru-RU" b="1" dirty="0" smtClean="0">
                <a:solidFill>
                  <a:schemeClr val="tx1"/>
                </a:solidFill>
                <a:latin typeface="Times New Roman" panose="02020603050405020304" pitchFamily="18" charset="0"/>
                <a:cs typeface="Times New Roman" panose="02020603050405020304" pitchFamily="18" charset="0"/>
              </a:rPr>
              <a:t>УВР</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99592" y="2492895"/>
            <a:ext cx="6264696" cy="1384995"/>
          </a:xfrm>
          <a:prstGeom prst="rect">
            <a:avLst/>
          </a:prstGeom>
          <a:noFill/>
        </p:spPr>
        <p:txBody>
          <a:bodyPr wrap="square">
            <a:spAutoFit/>
          </a:bodyPr>
          <a:lstStyle/>
          <a:p>
            <a:pPr algn="ctr"/>
            <a:r>
              <a:rPr lang="ru-RU" sz="2800" b="1" dirty="0" smtClean="0">
                <a:latin typeface="Times New Roman"/>
                <a:ea typeface="Times New Roman"/>
              </a:rPr>
              <a:t>Системно-</a:t>
            </a:r>
            <a:r>
              <a:rPr lang="ru-RU" sz="2800" b="1" dirty="0" err="1" smtClean="0">
                <a:latin typeface="Times New Roman"/>
                <a:ea typeface="Times New Roman"/>
              </a:rPr>
              <a:t>деятельностный</a:t>
            </a:r>
            <a:r>
              <a:rPr lang="ru-RU" sz="2800" b="1" dirty="0" smtClean="0">
                <a:latin typeface="Times New Roman"/>
                <a:ea typeface="Times New Roman"/>
              </a:rPr>
              <a:t> подход в преподавании биологии в условиях введения ФГОС  ООО 2 поколения </a:t>
            </a:r>
            <a:endParaRPr lang="ru-RU" sz="2800" b="1" dirty="0">
              <a:solidFill>
                <a:prstClr val="black"/>
              </a:solidFill>
            </a:endParaRPr>
          </a:p>
        </p:txBody>
      </p:sp>
      <p:sp>
        <p:nvSpPr>
          <p:cNvPr id="6" name="Прямоугольник 5"/>
          <p:cNvSpPr/>
          <p:nvPr/>
        </p:nvSpPr>
        <p:spPr>
          <a:xfrm>
            <a:off x="323528" y="6165304"/>
            <a:ext cx="6191734" cy="369332"/>
          </a:xfrm>
          <a:prstGeom prst="rect">
            <a:avLst/>
          </a:prstGeom>
        </p:spPr>
        <p:txBody>
          <a:bodyPr wrap="square">
            <a:spAutoFit/>
          </a:bodyPr>
          <a:lstStyle/>
          <a:p>
            <a:r>
              <a:rPr lang="ru-RU" dirty="0" smtClean="0">
                <a:solidFill>
                  <a:prstClr val="black"/>
                </a:solidFill>
              </a:rPr>
              <a:t>10.01.2014 </a:t>
            </a:r>
            <a:r>
              <a:rPr lang="ru-RU" dirty="0" smtClean="0">
                <a:solidFill>
                  <a:prstClr val="black"/>
                </a:solidFill>
              </a:rPr>
              <a:t>г. </a:t>
            </a:r>
            <a:endParaRPr lang="ru-RU" dirty="0">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 y="-70944"/>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8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6" cy="4524315"/>
          </a:xfrm>
          <a:prstGeom prst="rect">
            <a:avLst/>
          </a:prstGeom>
        </p:spPr>
        <p:txBody>
          <a:bodyPr wrap="square">
            <a:spAutoFit/>
          </a:bodyPr>
          <a:lstStyle/>
          <a:p>
            <a:pPr indent="449580" algn="just">
              <a:spcAft>
                <a:spcPts val="0"/>
              </a:spcAft>
            </a:pPr>
            <a:r>
              <a:rPr lang="ru-RU" sz="2400" b="1" dirty="0" smtClean="0">
                <a:latin typeface="Times New Roman"/>
                <a:ea typeface="Times New Roman"/>
              </a:rPr>
              <a:t>Трудности:</a:t>
            </a:r>
          </a:p>
          <a:p>
            <a:pPr indent="449580" algn="just">
              <a:spcAft>
                <a:spcPts val="0"/>
              </a:spcAft>
            </a:pPr>
            <a:endParaRPr lang="ru-RU" sz="2400" b="1" dirty="0">
              <a:latin typeface="Times New Roman"/>
              <a:ea typeface="Times New Roman"/>
            </a:endParaRPr>
          </a:p>
          <a:p>
            <a:pPr marL="342900" lvl="0" indent="-342900" algn="just">
              <a:spcAft>
                <a:spcPts val="0"/>
              </a:spcAft>
              <a:buFont typeface="Symbol"/>
              <a:buChar char=""/>
              <a:tabLst>
                <a:tab pos="457200" algn="l"/>
              </a:tabLst>
            </a:pPr>
            <a:r>
              <a:rPr lang="ru-RU" sz="2400" b="1" dirty="0">
                <a:latin typeface="Times New Roman"/>
                <a:ea typeface="Times New Roman"/>
                <a:cs typeface="Symbol"/>
              </a:rPr>
              <a:t>Требуется большее количество времени, чем при «традиционном» изложении материала учителем</a:t>
            </a:r>
            <a:r>
              <a:rPr lang="ru-RU" sz="2400" b="1" dirty="0" smtClean="0">
                <a:latin typeface="Times New Roman"/>
                <a:ea typeface="Times New Roman"/>
                <a:cs typeface="Symbol"/>
              </a:rPr>
              <a:t>.</a:t>
            </a:r>
          </a:p>
          <a:p>
            <a:pPr lvl="0" algn="just">
              <a:spcAft>
                <a:spcPts val="0"/>
              </a:spcAft>
              <a:tabLst>
                <a:tab pos="457200" algn="l"/>
              </a:tabLst>
            </a:pPr>
            <a:endParaRPr lang="ru-RU" sz="2400" b="1" dirty="0">
              <a:latin typeface="Times New Roman"/>
              <a:ea typeface="Times New Roman"/>
              <a:cs typeface="Symbol"/>
            </a:endParaRPr>
          </a:p>
          <a:p>
            <a:pPr marL="342900" lvl="0" indent="-342900" algn="just">
              <a:spcAft>
                <a:spcPts val="0"/>
              </a:spcAft>
              <a:buFont typeface="Symbol"/>
              <a:buChar char=""/>
              <a:tabLst>
                <a:tab pos="457200" algn="l"/>
              </a:tabLst>
            </a:pPr>
            <a:r>
              <a:rPr lang="ru-RU" sz="2400" b="1" dirty="0">
                <a:latin typeface="Times New Roman"/>
                <a:ea typeface="Times New Roman"/>
                <a:cs typeface="Symbol"/>
              </a:rPr>
              <a:t>Обучающийся должен обладать определённым запасом знаний,  поскольку отсутствие их не позволит ему успешно обсуждать поставленную проблему</a:t>
            </a:r>
            <a:r>
              <a:rPr lang="ru-RU" sz="2400" b="1" dirty="0" smtClean="0">
                <a:latin typeface="Times New Roman"/>
                <a:ea typeface="Times New Roman"/>
                <a:cs typeface="Symbol"/>
              </a:rPr>
              <a:t>.</a:t>
            </a:r>
          </a:p>
          <a:p>
            <a:pPr lvl="0" algn="just">
              <a:spcAft>
                <a:spcPts val="0"/>
              </a:spcAft>
              <a:tabLst>
                <a:tab pos="457200" algn="l"/>
              </a:tabLst>
            </a:pPr>
            <a:endParaRPr lang="ru-RU" sz="2400" b="1" dirty="0">
              <a:latin typeface="Times New Roman"/>
              <a:ea typeface="Times New Roman"/>
              <a:cs typeface="Symbol"/>
            </a:endParaRPr>
          </a:p>
          <a:p>
            <a:pPr marL="342900" lvl="0" indent="-342900" algn="just">
              <a:spcAft>
                <a:spcPts val="0"/>
              </a:spcAft>
              <a:buFont typeface="Symbol"/>
              <a:buChar char=""/>
              <a:tabLst>
                <a:tab pos="457200" algn="l"/>
              </a:tabLst>
            </a:pPr>
            <a:r>
              <a:rPr lang="ru-RU" sz="2400" b="1" dirty="0">
                <a:latin typeface="Times New Roman"/>
                <a:ea typeface="Times New Roman"/>
                <a:cs typeface="Symbol"/>
              </a:rPr>
              <a:t> Учитель должен постоянно повышать свою эрудицию, быть оперативным в работе в целом и на уроке в частности</a:t>
            </a:r>
            <a:r>
              <a:rPr lang="ru-RU" sz="2400" b="1" dirty="0" smtClean="0">
                <a:latin typeface="Times New Roman"/>
                <a:ea typeface="Times New Roman"/>
                <a:cs typeface="Symbol"/>
              </a:rPr>
              <a:t>.</a:t>
            </a:r>
            <a:endParaRPr lang="ru-RU" sz="2400" b="1" dirty="0">
              <a:latin typeface="Times New Roman"/>
              <a:ea typeface="Times New Roman"/>
              <a:cs typeface="Symbol"/>
            </a:endParaRPr>
          </a:p>
        </p:txBody>
      </p:sp>
    </p:spTree>
    <p:extLst>
      <p:ext uri="{BB962C8B-B14F-4D97-AF65-F5344CB8AC3E}">
        <p14:creationId xmlns:p14="http://schemas.microsoft.com/office/powerpoint/2010/main" val="1363634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4704"/>
            <a:ext cx="7776864" cy="4154984"/>
          </a:xfrm>
          <a:prstGeom prst="rect">
            <a:avLst/>
          </a:prstGeom>
        </p:spPr>
        <p:txBody>
          <a:bodyPr wrap="square">
            <a:spAutoFit/>
          </a:bodyPr>
          <a:lstStyle/>
          <a:p>
            <a:pPr lvl="0" algn="just"/>
            <a:r>
              <a:rPr lang="ru-RU" sz="2400" b="1" dirty="0">
                <a:solidFill>
                  <a:prstClr val="black"/>
                </a:solidFill>
                <a:latin typeface="Times New Roman"/>
                <a:ea typeface="Times New Roman"/>
              </a:rPr>
              <a:t>Преимущества</a:t>
            </a:r>
            <a:r>
              <a:rPr lang="ru-RU" sz="2400" b="1" dirty="0" smtClean="0">
                <a:solidFill>
                  <a:prstClr val="black"/>
                </a:solidFill>
                <a:latin typeface="Times New Roman"/>
                <a:ea typeface="Times New Roman"/>
              </a:rPr>
              <a:t>:</a:t>
            </a:r>
          </a:p>
          <a:p>
            <a:pPr lvl="0" algn="just"/>
            <a:endParaRPr lang="ru-RU" sz="2400" b="1" dirty="0">
              <a:solidFill>
                <a:prstClr val="black"/>
              </a:solidFill>
              <a:latin typeface="Times New Roman"/>
              <a:ea typeface="Times New Roman"/>
            </a:endParaRPr>
          </a:p>
          <a:p>
            <a:pPr marL="342900" lvl="0" indent="-342900" algn="just">
              <a:buFont typeface="Symbol"/>
              <a:buChar char=""/>
            </a:pPr>
            <a:r>
              <a:rPr lang="ru-RU" sz="2400" b="1" dirty="0">
                <a:solidFill>
                  <a:prstClr val="black"/>
                </a:solidFill>
                <a:latin typeface="Times New Roman"/>
                <a:ea typeface="Times New Roman"/>
              </a:rPr>
              <a:t>У обучающихся в наибольшей степени развиваются навыки познавательной самостоятельности</a:t>
            </a:r>
            <a:r>
              <a:rPr lang="ru-RU" sz="2400" b="1" dirty="0" smtClean="0">
                <a:solidFill>
                  <a:prstClr val="black"/>
                </a:solidFill>
                <a:latin typeface="Times New Roman"/>
                <a:ea typeface="Times New Roman"/>
              </a:rPr>
              <a:t>.</a:t>
            </a:r>
          </a:p>
          <a:p>
            <a:pPr lvl="0" algn="just"/>
            <a:endParaRPr lang="ru-RU" sz="2400" b="1" dirty="0">
              <a:solidFill>
                <a:prstClr val="black"/>
              </a:solidFill>
              <a:latin typeface="Times New Roman"/>
              <a:ea typeface="Times New Roman"/>
            </a:endParaRPr>
          </a:p>
          <a:p>
            <a:pPr marL="342900" lvl="0" indent="-342900" algn="just">
              <a:buFont typeface="Symbol"/>
              <a:buChar char=""/>
            </a:pPr>
            <a:r>
              <a:rPr lang="ru-RU" sz="2400" b="1" dirty="0">
                <a:solidFill>
                  <a:prstClr val="black"/>
                </a:solidFill>
                <a:latin typeface="Times New Roman"/>
                <a:ea typeface="Times New Roman"/>
              </a:rPr>
              <a:t>Формируется умение творчески, нестандартно решать учебные задачи</a:t>
            </a:r>
            <a:r>
              <a:rPr lang="ru-RU" sz="2400" b="1" dirty="0" smtClean="0">
                <a:solidFill>
                  <a:prstClr val="black"/>
                </a:solidFill>
                <a:latin typeface="Times New Roman"/>
                <a:ea typeface="Times New Roman"/>
              </a:rPr>
              <a:t>.</a:t>
            </a:r>
          </a:p>
          <a:p>
            <a:pPr lvl="0" algn="just"/>
            <a:endParaRPr lang="ru-RU" sz="2400" b="1" dirty="0">
              <a:solidFill>
                <a:prstClr val="black"/>
              </a:solidFill>
              <a:latin typeface="Times New Roman"/>
              <a:ea typeface="Times New Roman"/>
            </a:endParaRPr>
          </a:p>
          <a:p>
            <a:pPr marL="342900" lvl="0" indent="-342900" algn="just">
              <a:buFont typeface="Symbol"/>
              <a:buChar char=""/>
            </a:pPr>
            <a:r>
              <a:rPr lang="ru-RU" sz="2400" b="1" dirty="0">
                <a:solidFill>
                  <a:prstClr val="black"/>
                </a:solidFill>
                <a:latin typeface="Times New Roman"/>
                <a:ea typeface="Times New Roman"/>
              </a:rPr>
              <a:t>При реализации проблемного подхода большинство обучающихся начинают положительно относиться к учёбе.</a:t>
            </a:r>
            <a:endParaRPr lang="ru-RU" sz="2400" b="1" dirty="0">
              <a:solidFill>
                <a:prstClr val="black"/>
              </a:solidFill>
              <a:latin typeface="Times New Roman"/>
              <a:ea typeface="Times New Roman"/>
            </a:endParaRPr>
          </a:p>
        </p:txBody>
      </p:sp>
    </p:spTree>
    <p:extLst>
      <p:ext uri="{BB962C8B-B14F-4D97-AF65-F5344CB8AC3E}">
        <p14:creationId xmlns:p14="http://schemas.microsoft.com/office/powerpoint/2010/main" val="3529802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848872" cy="5011949"/>
          </a:xfrm>
          <a:prstGeom prst="rect">
            <a:avLst/>
          </a:prstGeom>
        </p:spPr>
        <p:txBody>
          <a:bodyPr wrap="square">
            <a:spAutoFit/>
          </a:bodyPr>
          <a:lstStyle/>
          <a:p>
            <a:pPr indent="449580" algn="just">
              <a:lnSpc>
                <a:spcPct val="150000"/>
              </a:lnSpc>
              <a:spcAft>
                <a:spcPts val="0"/>
              </a:spcAft>
            </a:pPr>
            <a:r>
              <a:rPr lang="ru-RU" sz="2400" dirty="0">
                <a:latin typeface="Times New Roman"/>
                <a:ea typeface="Times New Roman"/>
              </a:rPr>
              <a:t>Принципиальным отличием технологии </a:t>
            </a:r>
            <a:r>
              <a:rPr lang="ru-RU" sz="2400" dirty="0" err="1">
                <a:latin typeface="Times New Roman"/>
                <a:ea typeface="Times New Roman"/>
              </a:rPr>
              <a:t>деятельностного</a:t>
            </a:r>
            <a:r>
              <a:rPr lang="ru-RU" sz="2400" dirty="0">
                <a:latin typeface="Times New Roman"/>
                <a:ea typeface="Times New Roman"/>
              </a:rPr>
              <a:t> метода от традиционного технологии демонстрационно-наглядного метода обучения является, то, что </a:t>
            </a:r>
            <a:r>
              <a:rPr lang="ru-RU" sz="2400" b="1" dirty="0">
                <a:latin typeface="Times New Roman"/>
                <a:ea typeface="Times New Roman"/>
              </a:rPr>
              <a:t>предложенная структура описывает деятельность не учителя, а обучающихся.</a:t>
            </a:r>
            <a:r>
              <a:rPr lang="ru-RU" sz="2400" dirty="0">
                <a:latin typeface="Times New Roman"/>
                <a:ea typeface="Times New Roman"/>
              </a:rPr>
              <a:t> </a:t>
            </a:r>
          </a:p>
          <a:p>
            <a:pPr indent="449580" algn="just">
              <a:lnSpc>
                <a:spcPct val="150000"/>
              </a:lnSpc>
              <a:spcAft>
                <a:spcPts val="0"/>
              </a:spcAft>
            </a:pPr>
            <a:r>
              <a:rPr lang="ru-RU" sz="2400" dirty="0">
                <a:latin typeface="Times New Roman"/>
                <a:ea typeface="Times New Roman"/>
              </a:rPr>
              <a:t>Позиция учителя: к классу не с ответом, а с вопросом.</a:t>
            </a:r>
          </a:p>
          <a:p>
            <a:pPr indent="449580" algn="just">
              <a:lnSpc>
                <a:spcPct val="150000"/>
              </a:lnSpc>
              <a:spcAft>
                <a:spcPts val="0"/>
              </a:spcAft>
            </a:pPr>
            <a:r>
              <a:rPr lang="ru-RU" sz="2400" dirty="0">
                <a:latin typeface="Times New Roman"/>
                <a:ea typeface="Times New Roman"/>
              </a:rPr>
              <a:t>Позиция обучающегося: за познание мира в специально организованных условиях.</a:t>
            </a:r>
          </a:p>
          <a:p>
            <a:pPr indent="449580" algn="just">
              <a:lnSpc>
                <a:spcPct val="150000"/>
              </a:lnSpc>
              <a:spcAft>
                <a:spcPts val="0"/>
              </a:spcAft>
            </a:pPr>
            <a:r>
              <a:rPr lang="ru-RU" sz="2400" dirty="0">
                <a:latin typeface="Times New Roman"/>
                <a:ea typeface="Times New Roman"/>
              </a:rPr>
              <a:t> </a:t>
            </a:r>
            <a:endParaRPr lang="ru-RU" sz="2400" dirty="0">
              <a:effectLst/>
              <a:latin typeface="Times New Roman"/>
              <a:ea typeface="Times New Roman"/>
            </a:endParaRPr>
          </a:p>
        </p:txBody>
      </p:sp>
    </p:spTree>
    <p:extLst>
      <p:ext uri="{BB962C8B-B14F-4D97-AF65-F5344CB8AC3E}">
        <p14:creationId xmlns:p14="http://schemas.microsoft.com/office/powerpoint/2010/main" val="106477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80920" cy="1687963"/>
          </a:xfrm>
          <a:prstGeom prst="rect">
            <a:avLst/>
          </a:prstGeom>
        </p:spPr>
        <p:txBody>
          <a:bodyPr wrap="square">
            <a:spAutoFit/>
          </a:bodyPr>
          <a:lstStyle/>
          <a:p>
            <a:pPr indent="449580" algn="just">
              <a:lnSpc>
                <a:spcPct val="150000"/>
              </a:lnSpc>
              <a:spcAft>
                <a:spcPts val="0"/>
              </a:spcAft>
            </a:pPr>
            <a:r>
              <a:rPr lang="ru-RU" sz="2400" b="1" dirty="0">
                <a:latin typeface="Times New Roman"/>
                <a:ea typeface="Times New Roman"/>
              </a:rPr>
              <a:t>Усвоение происходит только через собственную деятельность, но она сама должна быть сформирована, а, следовательно, и </a:t>
            </a:r>
            <a:r>
              <a:rPr lang="ru-RU" sz="2400" b="1" dirty="0" smtClean="0">
                <a:latin typeface="Times New Roman"/>
                <a:ea typeface="Times New Roman"/>
              </a:rPr>
              <a:t>организована.</a:t>
            </a:r>
            <a:endParaRPr lang="ru-RU" sz="2400" b="1" dirty="0">
              <a:effectLst/>
              <a:latin typeface="Times New Roman"/>
              <a:ea typeface="Times New Roman"/>
            </a:endParaRPr>
          </a:p>
        </p:txBody>
      </p:sp>
      <p:sp>
        <p:nvSpPr>
          <p:cNvPr id="3" name="Прямоугольник 2"/>
          <p:cNvSpPr/>
          <p:nvPr/>
        </p:nvSpPr>
        <p:spPr>
          <a:xfrm>
            <a:off x="683568" y="1887564"/>
            <a:ext cx="8136904" cy="830997"/>
          </a:xfrm>
          <a:prstGeom prst="rect">
            <a:avLst/>
          </a:prstGeom>
        </p:spPr>
        <p:txBody>
          <a:bodyPr wrap="square">
            <a:spAutoFit/>
          </a:bodyPr>
          <a:lstStyle/>
          <a:p>
            <a:pPr lvl="0" indent="449580" algn="just"/>
            <a:r>
              <a:rPr lang="ru-RU" sz="2400" b="1" dirty="0" smtClean="0">
                <a:solidFill>
                  <a:prstClr val="black"/>
                </a:solidFill>
                <a:latin typeface="Times New Roman"/>
                <a:ea typeface="Times New Roman"/>
              </a:rPr>
              <a:t>Компоненты </a:t>
            </a:r>
            <a:r>
              <a:rPr lang="ru-RU" sz="2400" b="1" dirty="0">
                <a:solidFill>
                  <a:prstClr val="black"/>
                </a:solidFill>
                <a:latin typeface="Times New Roman"/>
                <a:ea typeface="Times New Roman"/>
              </a:rPr>
              <a:t>овладения знаниями при системно-</a:t>
            </a:r>
            <a:r>
              <a:rPr lang="ru-RU" sz="2400" b="1" dirty="0" err="1">
                <a:solidFill>
                  <a:prstClr val="black"/>
                </a:solidFill>
                <a:latin typeface="Times New Roman"/>
                <a:ea typeface="Times New Roman"/>
              </a:rPr>
              <a:t>деятельностом</a:t>
            </a:r>
            <a:r>
              <a:rPr lang="ru-RU" sz="2400" b="1" dirty="0">
                <a:solidFill>
                  <a:prstClr val="black"/>
                </a:solidFill>
                <a:latin typeface="Times New Roman"/>
                <a:ea typeface="Times New Roman"/>
              </a:rPr>
              <a:t> подходе</a:t>
            </a:r>
            <a:r>
              <a:rPr lang="ru-RU" sz="2400" b="1" dirty="0" smtClean="0">
                <a:solidFill>
                  <a:prstClr val="black"/>
                </a:solidFill>
                <a:latin typeface="Times New Roman"/>
                <a:ea typeface="Times New Roman"/>
              </a:rPr>
              <a:t>:</a:t>
            </a:r>
            <a:endParaRPr lang="ru-RU" sz="2400" b="1" dirty="0">
              <a:solidFill>
                <a:prstClr val="black"/>
              </a:solidFill>
              <a:latin typeface="Times New Roman"/>
              <a:ea typeface="Times New Roman"/>
            </a:endParaRPr>
          </a:p>
        </p:txBody>
      </p:sp>
      <p:sp>
        <p:nvSpPr>
          <p:cNvPr id="4" name="Прямоугольник 3"/>
          <p:cNvSpPr/>
          <p:nvPr/>
        </p:nvSpPr>
        <p:spPr>
          <a:xfrm>
            <a:off x="1988370" y="2973934"/>
            <a:ext cx="4572000" cy="461665"/>
          </a:xfrm>
          <a:prstGeom prst="rect">
            <a:avLst/>
          </a:prstGeom>
        </p:spPr>
        <p:txBody>
          <a:bodyPr>
            <a:spAutoFit/>
          </a:bodyPr>
          <a:lstStyle/>
          <a:p>
            <a:pPr marL="342900" lvl="0" indent="-342900" algn="just">
              <a:buFont typeface="Wingdings"/>
              <a:buChar char=""/>
              <a:tabLst>
                <a:tab pos="457200" algn="l"/>
              </a:tabLst>
            </a:pPr>
            <a:r>
              <a:rPr lang="ru-RU" sz="2400" b="1" dirty="0">
                <a:solidFill>
                  <a:prstClr val="black"/>
                </a:solidFill>
                <a:latin typeface="Times New Roman"/>
                <a:ea typeface="Times New Roman"/>
              </a:rPr>
              <a:t>Восприятие информации</a:t>
            </a:r>
            <a:r>
              <a:rPr lang="ru-RU" sz="2400" b="1" dirty="0" smtClean="0">
                <a:solidFill>
                  <a:prstClr val="black"/>
                </a:solidFill>
                <a:latin typeface="Times New Roman"/>
                <a:ea typeface="Times New Roman"/>
              </a:rPr>
              <a:t>.</a:t>
            </a:r>
            <a:endParaRPr lang="ru-RU" sz="2400" b="1" dirty="0">
              <a:solidFill>
                <a:prstClr val="black"/>
              </a:solidFill>
              <a:latin typeface="Times New Roman"/>
              <a:ea typeface="Times New Roman"/>
            </a:endParaRPr>
          </a:p>
        </p:txBody>
      </p:sp>
      <p:sp>
        <p:nvSpPr>
          <p:cNvPr id="5" name="Прямоугольник 4"/>
          <p:cNvSpPr/>
          <p:nvPr/>
        </p:nvSpPr>
        <p:spPr>
          <a:xfrm>
            <a:off x="1988370" y="3541078"/>
            <a:ext cx="5895998" cy="461665"/>
          </a:xfrm>
          <a:prstGeom prst="rect">
            <a:avLst/>
          </a:prstGeom>
        </p:spPr>
        <p:txBody>
          <a:bodyPr wrap="square">
            <a:spAutoFit/>
          </a:bodyPr>
          <a:lstStyle/>
          <a:p>
            <a:pPr marL="342900" lvl="0" indent="-342900" algn="just">
              <a:buFont typeface="Wingdings"/>
              <a:buChar char=""/>
              <a:tabLst>
                <a:tab pos="457200" algn="l"/>
              </a:tabLst>
            </a:pPr>
            <a:r>
              <a:rPr lang="ru-RU" sz="2400" b="1" dirty="0">
                <a:solidFill>
                  <a:prstClr val="black"/>
                </a:solidFill>
                <a:latin typeface="Times New Roman"/>
                <a:ea typeface="Times New Roman"/>
              </a:rPr>
              <a:t>Анализ полученной информации</a:t>
            </a:r>
            <a:r>
              <a:rPr lang="ru-RU" sz="2400" b="1" dirty="0" smtClean="0">
                <a:solidFill>
                  <a:prstClr val="black"/>
                </a:solidFill>
                <a:latin typeface="Times New Roman"/>
                <a:ea typeface="Times New Roman"/>
              </a:rPr>
              <a:t>.</a:t>
            </a:r>
            <a:endParaRPr lang="ru-RU" sz="2400" b="1" dirty="0">
              <a:solidFill>
                <a:prstClr val="black"/>
              </a:solidFill>
              <a:latin typeface="Times New Roman"/>
              <a:ea typeface="Times New Roman"/>
            </a:endParaRPr>
          </a:p>
        </p:txBody>
      </p:sp>
      <p:sp>
        <p:nvSpPr>
          <p:cNvPr id="6" name="Прямоугольник 5"/>
          <p:cNvSpPr/>
          <p:nvPr/>
        </p:nvSpPr>
        <p:spPr>
          <a:xfrm>
            <a:off x="1988370" y="4153058"/>
            <a:ext cx="5895998" cy="461665"/>
          </a:xfrm>
          <a:prstGeom prst="rect">
            <a:avLst/>
          </a:prstGeom>
        </p:spPr>
        <p:txBody>
          <a:bodyPr wrap="square">
            <a:spAutoFit/>
          </a:bodyPr>
          <a:lstStyle/>
          <a:p>
            <a:pPr marL="342900" lvl="0" indent="-342900" algn="just">
              <a:buFont typeface="Wingdings"/>
              <a:buChar char=""/>
              <a:tabLst>
                <a:tab pos="457200" algn="l"/>
              </a:tabLst>
            </a:pPr>
            <a:r>
              <a:rPr lang="ru-RU" sz="2400" b="1" dirty="0">
                <a:solidFill>
                  <a:prstClr val="black"/>
                </a:solidFill>
                <a:latin typeface="Times New Roman"/>
                <a:ea typeface="Times New Roman"/>
              </a:rPr>
              <a:t>Запоминание (создание образа</a:t>
            </a:r>
            <a:r>
              <a:rPr lang="ru-RU" sz="2400" b="1" dirty="0" smtClean="0">
                <a:solidFill>
                  <a:prstClr val="black"/>
                </a:solidFill>
                <a:latin typeface="Times New Roman"/>
                <a:ea typeface="Times New Roman"/>
              </a:rPr>
              <a:t>).</a:t>
            </a:r>
            <a:endParaRPr lang="ru-RU" sz="2400" b="1" dirty="0">
              <a:solidFill>
                <a:prstClr val="black"/>
              </a:solidFill>
              <a:latin typeface="Times New Roman"/>
              <a:ea typeface="Times New Roman"/>
            </a:endParaRPr>
          </a:p>
        </p:txBody>
      </p:sp>
      <p:sp>
        <p:nvSpPr>
          <p:cNvPr id="7" name="Прямоугольник 6"/>
          <p:cNvSpPr/>
          <p:nvPr/>
        </p:nvSpPr>
        <p:spPr>
          <a:xfrm>
            <a:off x="2001645" y="4869159"/>
            <a:ext cx="2317558" cy="461665"/>
          </a:xfrm>
          <a:prstGeom prst="rect">
            <a:avLst/>
          </a:prstGeom>
        </p:spPr>
        <p:txBody>
          <a:bodyPr wrap="none">
            <a:spAutoFit/>
          </a:bodyPr>
          <a:lstStyle/>
          <a:p>
            <a:pPr marL="342900" lvl="0" indent="-342900" algn="just">
              <a:buFont typeface="Wingdings"/>
              <a:buChar char=""/>
              <a:tabLst>
                <a:tab pos="457200" algn="l"/>
              </a:tabLst>
            </a:pPr>
            <a:r>
              <a:rPr lang="ru-RU" sz="2400" b="1" dirty="0">
                <a:solidFill>
                  <a:prstClr val="black"/>
                </a:solidFill>
                <a:latin typeface="Times New Roman"/>
                <a:ea typeface="Times New Roman"/>
              </a:rPr>
              <a:t>Самооценка</a:t>
            </a:r>
            <a:r>
              <a:rPr lang="ru-RU" sz="2400" dirty="0">
                <a:solidFill>
                  <a:prstClr val="black"/>
                </a:solidFill>
                <a:latin typeface="Times New Roman"/>
                <a:ea typeface="Times New Roman"/>
              </a:rPr>
              <a:t>.</a:t>
            </a:r>
            <a:endParaRPr lang="ru-RU" sz="2400" dirty="0">
              <a:solidFill>
                <a:prstClr val="black"/>
              </a:solidFill>
              <a:latin typeface="Times New Roman"/>
              <a:ea typeface="Times New Roman"/>
            </a:endParaRPr>
          </a:p>
        </p:txBody>
      </p:sp>
    </p:spTree>
    <p:extLst>
      <p:ext uri="{BB962C8B-B14F-4D97-AF65-F5344CB8AC3E}">
        <p14:creationId xmlns:p14="http://schemas.microsoft.com/office/powerpoint/2010/main" val="38185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9874" y="404664"/>
            <a:ext cx="7776864" cy="6038641"/>
          </a:xfrm>
          <a:prstGeom prst="rect">
            <a:avLst/>
          </a:prstGeom>
        </p:spPr>
        <p:txBody>
          <a:bodyPr wrap="square">
            <a:spAutoFit/>
          </a:bodyPr>
          <a:lstStyle/>
          <a:p>
            <a:pPr indent="450215" algn="just">
              <a:lnSpc>
                <a:spcPct val="150000"/>
              </a:lnSpc>
              <a:spcAft>
                <a:spcPts val="0"/>
              </a:spcAft>
            </a:pPr>
            <a:r>
              <a:rPr lang="ru-RU" sz="2000" b="1" dirty="0">
                <a:latin typeface="Times New Roman"/>
                <a:ea typeface="Times New Roman"/>
              </a:rPr>
              <a:t>Первый этап - постановка проблемы и актуализация знаний, необходимых для изучения новой темы.</a:t>
            </a:r>
            <a:endParaRPr lang="ru-RU" sz="2000" dirty="0">
              <a:latin typeface="Times New Roman"/>
              <a:ea typeface="Times New Roman"/>
            </a:endParaRPr>
          </a:p>
          <a:p>
            <a:pPr indent="450215" algn="just">
              <a:lnSpc>
                <a:spcPct val="150000"/>
              </a:lnSpc>
              <a:spcAft>
                <a:spcPts val="0"/>
              </a:spcAft>
            </a:pPr>
            <a:r>
              <a:rPr lang="ru-RU" sz="2000" dirty="0">
                <a:latin typeface="Times New Roman"/>
                <a:ea typeface="Times New Roman"/>
              </a:rPr>
              <a:t>Учитель сообщает проблемный вопрос, который заключает в себе одну из главных мыслей в содержании темы. Обучающиеся формулируют проблему или задачу урока, которая записывается на доске и служит ориентиром  для дальнейшей деятельности. Обучающиеся обсуждают в начале знания, которые им пригодятся для изучения новой темы. (В том числе параллельно идет проверка домашнего задания.) Чем  более важны понятия, тем чаще им приходиться их использовать на каждом уроке. Основа усвоения важнейших понятий – постоянное дальнейшее их применение на этапе актуализации знаний и постоянное обнаружение все новых связей  изученных понятий с новым учебным материалом. </a:t>
            </a:r>
            <a:endParaRPr lang="ru-RU" sz="2000" dirty="0">
              <a:effectLst/>
              <a:latin typeface="Times New Roman"/>
              <a:ea typeface="Times New Roman"/>
            </a:endParaRPr>
          </a:p>
        </p:txBody>
      </p:sp>
    </p:spTree>
    <p:extLst>
      <p:ext uri="{BB962C8B-B14F-4D97-AF65-F5344CB8AC3E}">
        <p14:creationId xmlns:p14="http://schemas.microsoft.com/office/powerpoint/2010/main" val="964265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96944" cy="6247864"/>
          </a:xfrm>
          <a:prstGeom prst="rect">
            <a:avLst/>
          </a:prstGeom>
        </p:spPr>
        <p:txBody>
          <a:bodyPr wrap="square">
            <a:spAutoFit/>
          </a:bodyPr>
          <a:lstStyle/>
          <a:p>
            <a:pPr indent="450215" algn="just">
              <a:spcAft>
                <a:spcPts val="0"/>
              </a:spcAft>
            </a:pPr>
            <a:r>
              <a:rPr lang="ru-RU" sz="2000" b="1" dirty="0">
                <a:latin typeface="Times New Roman"/>
                <a:ea typeface="Times New Roman"/>
              </a:rPr>
              <a:t>Второй этап урока посвящен совместному «открытию» знаний, т.е. изучению правил и законов, которые вывели ученые, и знакомству с избранными примерами их применения. </a:t>
            </a:r>
            <a:r>
              <a:rPr lang="ru-RU" sz="2000" dirty="0">
                <a:latin typeface="Times New Roman"/>
                <a:ea typeface="Times New Roman"/>
              </a:rPr>
              <a:t>При этом в</a:t>
            </a:r>
            <a:r>
              <a:rPr lang="ru-RU" sz="2000" b="1" dirty="0">
                <a:latin typeface="Times New Roman"/>
                <a:ea typeface="Times New Roman"/>
              </a:rPr>
              <a:t>  </a:t>
            </a:r>
            <a:r>
              <a:rPr lang="ru-RU" sz="2000" dirty="0">
                <a:latin typeface="Times New Roman"/>
                <a:ea typeface="Times New Roman"/>
              </a:rPr>
              <a:t>процессе беседы учитель с помощью ребят (побуждающий или подводящий диалог), или самостоятельно (проблемный рассказ учителя в случае сложной темы) «открывает» суть незнакомого школьникам явления или закона природы и показывает, как можно применять полученные знания. </a:t>
            </a:r>
          </a:p>
          <a:p>
            <a:pPr indent="450215" algn="just">
              <a:spcAft>
                <a:spcPts val="0"/>
              </a:spcAft>
            </a:pPr>
            <a:r>
              <a:rPr lang="ru-RU" sz="2000" dirty="0">
                <a:latin typeface="Times New Roman"/>
                <a:ea typeface="Times New Roman"/>
              </a:rPr>
              <a:t>Важную роль на этом этапе играет работа с учебником. После обсуждения  версий </a:t>
            </a:r>
            <a:r>
              <a:rPr lang="ru-RU" sz="2000" dirty="0" smtClean="0">
                <a:latin typeface="Times New Roman"/>
                <a:ea typeface="Times New Roman"/>
              </a:rPr>
              <a:t>обучающихся </a:t>
            </a:r>
            <a:r>
              <a:rPr lang="ru-RU" sz="2000" dirty="0">
                <a:latin typeface="Times New Roman"/>
                <a:ea typeface="Times New Roman"/>
              </a:rPr>
              <a:t>учитель просит  проверить их правильность с помощью  учебника. В этом случае  появляется  мотивация  к чтению, ведь текст в учебнике  читается для проверки истинности  собственных высказываний.</a:t>
            </a:r>
          </a:p>
          <a:p>
            <a:pPr indent="450215" algn="just">
              <a:spcAft>
                <a:spcPts val="0"/>
              </a:spcAft>
            </a:pPr>
            <a:r>
              <a:rPr lang="ru-RU" sz="2000" dirty="0">
                <a:latin typeface="Times New Roman"/>
                <a:ea typeface="Times New Roman"/>
              </a:rPr>
              <a:t>Обучающиеся самостоятельно «открыть» могут далеко не все явления. Не менее  важно научить обучающихся не только делать самостоятельные предположения, но и искать ответы на вопросы в книге. Поэтому в качестве проблемного вопроса  используется доступная для обучающихся ситуация.  Обучающиеся учатся пользоваться книгами для поиска ответов на возникающие у них вопросы. Важную роль в этом играют популярные книги, используя которые обучающиеся подготавливают свои сообщения, исследовательские проекты.</a:t>
            </a:r>
            <a:endParaRPr lang="ru-RU" sz="2000" dirty="0">
              <a:effectLst/>
              <a:latin typeface="Times New Roman"/>
              <a:ea typeface="Times New Roman"/>
            </a:endParaRPr>
          </a:p>
        </p:txBody>
      </p:sp>
    </p:spTree>
    <p:extLst>
      <p:ext uri="{BB962C8B-B14F-4D97-AF65-F5344CB8AC3E}">
        <p14:creationId xmlns:p14="http://schemas.microsoft.com/office/powerpoint/2010/main" val="348720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7992888" cy="5444054"/>
          </a:xfrm>
          <a:prstGeom prst="rect">
            <a:avLst/>
          </a:prstGeom>
        </p:spPr>
        <p:txBody>
          <a:bodyPr wrap="square">
            <a:spAutoFit/>
          </a:bodyPr>
          <a:lstStyle/>
          <a:p>
            <a:pPr indent="450215" algn="just">
              <a:lnSpc>
                <a:spcPct val="150000"/>
              </a:lnSpc>
              <a:spcAft>
                <a:spcPts val="0"/>
              </a:spcAft>
            </a:pPr>
            <a:r>
              <a:rPr lang="ru-RU" b="1" dirty="0">
                <a:latin typeface="Times New Roman"/>
                <a:ea typeface="Times New Roman"/>
              </a:rPr>
              <a:t>Третий этап урока посвящен практикуму по самостоятельному применению и использованию полученных знаний.</a:t>
            </a:r>
            <a:r>
              <a:rPr lang="ru-RU" dirty="0">
                <a:latin typeface="Times New Roman"/>
                <a:ea typeface="Times New Roman"/>
              </a:rPr>
              <a:t> </a:t>
            </a:r>
          </a:p>
          <a:p>
            <a:pPr indent="450215" algn="just">
              <a:lnSpc>
                <a:spcPct val="150000"/>
              </a:lnSpc>
              <a:spcAft>
                <a:spcPts val="0"/>
              </a:spcAft>
            </a:pPr>
            <a:r>
              <a:rPr lang="ru-RU" dirty="0">
                <a:latin typeface="Times New Roman"/>
                <a:ea typeface="Times New Roman"/>
              </a:rPr>
              <a:t>Вначале  учитель предлагает обучающимся  ответить на репродуктивные  вопросы, помещенные в конце параграфа. Это необходимо для проверки  усвоения материала новой темы.</a:t>
            </a:r>
          </a:p>
          <a:p>
            <a:pPr indent="450215" algn="just">
              <a:lnSpc>
                <a:spcPct val="150000"/>
              </a:lnSpc>
              <a:spcAft>
                <a:spcPts val="0"/>
              </a:spcAft>
            </a:pPr>
            <a:r>
              <a:rPr lang="ru-RU" dirty="0">
                <a:latin typeface="Times New Roman"/>
                <a:ea typeface="Times New Roman"/>
              </a:rPr>
              <a:t>Затем обучающиеся переходят к индивидуальной или групповой работе. Они выполняют  лабораторную работу или решают задачи.</a:t>
            </a:r>
          </a:p>
          <a:p>
            <a:pPr indent="450215" algn="just">
              <a:lnSpc>
                <a:spcPct val="150000"/>
              </a:lnSpc>
              <a:spcAft>
                <a:spcPts val="0"/>
              </a:spcAft>
            </a:pPr>
            <a:r>
              <a:rPr lang="ru-RU" dirty="0">
                <a:latin typeface="Times New Roman"/>
                <a:ea typeface="Times New Roman"/>
              </a:rPr>
              <a:t>В процессе ответов на вопросы и выполнения заданий, ребята, пользуясь текстом, учатся использовать полученные знания  для объяснения  окружающего их мира. Это главный воспитывающий эффект курса биологии. Обучающиеся должны не столько запоминать новые знания, сколько усваивать способы их применения.</a:t>
            </a:r>
          </a:p>
          <a:p>
            <a:pPr indent="450215" algn="just">
              <a:lnSpc>
                <a:spcPct val="150000"/>
              </a:lnSpc>
              <a:spcAft>
                <a:spcPts val="0"/>
              </a:spcAft>
            </a:pPr>
            <a:r>
              <a:rPr lang="ru-RU" b="1" dirty="0">
                <a:latin typeface="Times New Roman"/>
                <a:ea typeface="Times New Roman"/>
              </a:rPr>
              <a:t> </a:t>
            </a:r>
            <a:endParaRPr lang="ru-RU" dirty="0">
              <a:effectLst/>
              <a:latin typeface="Times New Roman"/>
              <a:ea typeface="Times New Roman"/>
            </a:endParaRPr>
          </a:p>
        </p:txBody>
      </p:sp>
    </p:spTree>
    <p:extLst>
      <p:ext uri="{BB962C8B-B14F-4D97-AF65-F5344CB8AC3E}">
        <p14:creationId xmlns:p14="http://schemas.microsoft.com/office/powerpoint/2010/main" val="2369350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12776"/>
            <a:ext cx="7488832" cy="2862322"/>
          </a:xfrm>
          <a:prstGeom prst="rect">
            <a:avLst/>
          </a:prstGeom>
        </p:spPr>
        <p:txBody>
          <a:bodyPr wrap="square">
            <a:spAutoFit/>
          </a:bodyPr>
          <a:lstStyle/>
          <a:p>
            <a:pPr indent="450215" algn="just">
              <a:lnSpc>
                <a:spcPct val="150000"/>
              </a:lnSpc>
              <a:spcAft>
                <a:spcPts val="0"/>
              </a:spcAft>
            </a:pPr>
            <a:r>
              <a:rPr lang="ru-RU" sz="2000" b="1" dirty="0">
                <a:latin typeface="Times New Roman"/>
                <a:ea typeface="Times New Roman"/>
              </a:rPr>
              <a:t>Последний этап урока посвящен подведению итогов работы.</a:t>
            </a:r>
            <a:r>
              <a:rPr lang="ru-RU" sz="2000" dirty="0">
                <a:latin typeface="Times New Roman"/>
                <a:ea typeface="Times New Roman"/>
              </a:rPr>
              <a:t> Этот этап очень важен  и на него уходит много времени.  При обсуждении работ надо найти то общее, что  является главным содержанием  изучаемой темы, а кроме того, поделится  особенностями найденного ими способа применения полученных знаний.</a:t>
            </a:r>
            <a:endParaRPr lang="ru-RU" sz="2000" dirty="0">
              <a:effectLst/>
              <a:latin typeface="Times New Roman"/>
              <a:ea typeface="Times New Roman"/>
            </a:endParaRPr>
          </a:p>
        </p:txBody>
      </p:sp>
    </p:spTree>
    <p:extLst>
      <p:ext uri="{BB962C8B-B14F-4D97-AF65-F5344CB8AC3E}">
        <p14:creationId xmlns:p14="http://schemas.microsoft.com/office/powerpoint/2010/main" val="709485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966" y="908720"/>
            <a:ext cx="8136904" cy="3970318"/>
          </a:xfrm>
          <a:prstGeom prst="rect">
            <a:avLst/>
          </a:prstGeom>
        </p:spPr>
        <p:txBody>
          <a:bodyPr wrap="square">
            <a:spAutoFit/>
          </a:bodyPr>
          <a:lstStyle/>
          <a:p>
            <a:pPr algn="just">
              <a:lnSpc>
                <a:spcPct val="150000"/>
              </a:lnSpc>
            </a:pPr>
            <a:r>
              <a:rPr lang="ru-RU" sz="2400" b="1" dirty="0">
                <a:latin typeface="Times New Roman"/>
                <a:ea typeface="Times New Roman"/>
              </a:rPr>
              <a:t>Согласно системно - </a:t>
            </a:r>
            <a:r>
              <a:rPr lang="ru-RU" sz="2400" b="1" dirty="0" err="1">
                <a:latin typeface="Times New Roman"/>
                <a:ea typeface="Times New Roman"/>
              </a:rPr>
              <a:t>деятельностному</a:t>
            </a:r>
            <a:r>
              <a:rPr lang="ru-RU" sz="2400" b="1" dirty="0">
                <a:latin typeface="Times New Roman"/>
                <a:ea typeface="Times New Roman"/>
              </a:rPr>
              <a:t> подходу, обучающиеся овладевают умением формулировать и анализировать факты, работать с различными источниками, выдвигать гипотезы, осуществлять доказательства правильности гипотез, формулировать выводы, отстаивать свою позицию при обсуждении учебной деятельности</a:t>
            </a:r>
            <a:endParaRPr lang="ru-RU" sz="2400" b="1" dirty="0"/>
          </a:p>
        </p:txBody>
      </p:sp>
    </p:spTree>
    <p:extLst>
      <p:ext uri="{BB962C8B-B14F-4D97-AF65-F5344CB8AC3E}">
        <p14:creationId xmlns:p14="http://schemas.microsoft.com/office/powerpoint/2010/main" val="976986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80728"/>
            <a:ext cx="7488832" cy="3911135"/>
          </a:xfrm>
          <a:prstGeom prst="rect">
            <a:avLst/>
          </a:prstGeom>
        </p:spPr>
        <p:txBody>
          <a:bodyPr wrap="square">
            <a:spAutoFit/>
          </a:bodyPr>
          <a:lstStyle/>
          <a:p>
            <a:pPr algn="just">
              <a:lnSpc>
                <a:spcPct val="150000"/>
              </a:lnSpc>
            </a:pPr>
            <a:r>
              <a:rPr lang="ru-RU" sz="2400" b="1" dirty="0">
                <a:latin typeface="Times New Roman"/>
                <a:ea typeface="Times New Roman"/>
              </a:rPr>
              <a:t>Базовыми понятиями данного подхода являются воспитание и развитие качеств личности, соответствующих требованиям современности, такими как гражданственность, универсальность познавательных действий, социальность. Достижение оптимального результата возможно через включение в деятельность. </a:t>
            </a:r>
            <a:endParaRPr lang="ru-RU" sz="2400" b="1" dirty="0"/>
          </a:p>
        </p:txBody>
      </p:sp>
    </p:spTree>
    <p:extLst>
      <p:ext uri="{BB962C8B-B14F-4D97-AF65-F5344CB8AC3E}">
        <p14:creationId xmlns:p14="http://schemas.microsoft.com/office/powerpoint/2010/main" val="3118298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564" y="332656"/>
            <a:ext cx="8363924" cy="2369880"/>
          </a:xfrm>
          <a:prstGeom prst="rect">
            <a:avLst/>
          </a:prstGeom>
        </p:spPr>
        <p:txBody>
          <a:bodyPr wrap="square">
            <a:spAutoFit/>
          </a:bodyPr>
          <a:lstStyle/>
          <a:p>
            <a:pPr algn="just">
              <a:lnSpc>
                <a:spcPct val="150000"/>
              </a:lnSpc>
              <a:spcAft>
                <a:spcPts val="0"/>
              </a:spcAft>
            </a:pPr>
            <a:r>
              <a:rPr lang="ru-RU" sz="2400" dirty="0">
                <a:latin typeface="Times New Roman"/>
                <a:ea typeface="Times New Roman"/>
              </a:rPr>
              <a:t> </a:t>
            </a:r>
            <a:r>
              <a:rPr lang="ru-RU" sz="4000" dirty="0">
                <a:latin typeface="Times New Roman"/>
                <a:ea typeface="Times New Roman"/>
              </a:rPr>
              <a:t>Человек образованный – тот, </a:t>
            </a:r>
            <a:r>
              <a:rPr lang="ru-RU" sz="4000" dirty="0" smtClean="0">
                <a:latin typeface="Times New Roman"/>
                <a:ea typeface="Times New Roman"/>
              </a:rPr>
              <a:t>кто знает где </a:t>
            </a:r>
            <a:r>
              <a:rPr lang="ru-RU" sz="4000" dirty="0">
                <a:latin typeface="Times New Roman"/>
                <a:ea typeface="Times New Roman"/>
              </a:rPr>
              <a:t>найти то, чего он не знает.</a:t>
            </a:r>
          </a:p>
          <a:p>
            <a:pPr algn="r"/>
            <a:r>
              <a:rPr lang="ru-RU" sz="2800" i="1" dirty="0">
                <a:latin typeface="Times New Roman"/>
                <a:ea typeface="Times New Roman"/>
              </a:rPr>
              <a:t>Георг </a:t>
            </a:r>
            <a:r>
              <a:rPr lang="ru-RU" sz="2800" i="1" dirty="0" err="1">
                <a:latin typeface="Times New Roman"/>
                <a:ea typeface="Times New Roman"/>
              </a:rPr>
              <a:t>Зиммель</a:t>
            </a:r>
            <a:endParaRPr lang="ru-RU" sz="2800" dirty="0"/>
          </a:p>
        </p:txBody>
      </p:sp>
      <p:sp>
        <p:nvSpPr>
          <p:cNvPr id="3" name="Прямоугольник 2"/>
          <p:cNvSpPr/>
          <p:nvPr/>
        </p:nvSpPr>
        <p:spPr>
          <a:xfrm>
            <a:off x="600564" y="1132875"/>
            <a:ext cx="7992888" cy="707886"/>
          </a:xfrm>
          <a:prstGeom prst="rect">
            <a:avLst/>
          </a:prstGeom>
        </p:spPr>
        <p:txBody>
          <a:bodyPr wrap="square">
            <a:spAutoFit/>
          </a:bodyPr>
          <a:lstStyle/>
          <a:p>
            <a:pPr algn="just"/>
            <a:r>
              <a:rPr lang="ru-RU" sz="2000" b="1" dirty="0">
                <a:latin typeface="Times New Roman"/>
                <a:ea typeface="Times New Roman"/>
              </a:rPr>
              <a:t>Системно - </a:t>
            </a:r>
            <a:r>
              <a:rPr lang="ru-RU" sz="2000" b="1" dirty="0" err="1">
                <a:latin typeface="Times New Roman"/>
                <a:ea typeface="Times New Roman"/>
              </a:rPr>
              <a:t>деятельностный</a:t>
            </a:r>
            <a:r>
              <a:rPr lang="ru-RU" sz="2000" b="1" dirty="0">
                <a:latin typeface="Times New Roman"/>
                <a:ea typeface="Times New Roman"/>
              </a:rPr>
              <a:t> подход в обучении позволяет вовлечь обучающегося в процесс активного учения. </a:t>
            </a:r>
            <a:endParaRPr lang="ru-RU" sz="2000" b="1" dirty="0"/>
          </a:p>
        </p:txBody>
      </p:sp>
      <p:sp>
        <p:nvSpPr>
          <p:cNvPr id="4" name="Прямоугольник 3"/>
          <p:cNvSpPr/>
          <p:nvPr/>
        </p:nvSpPr>
        <p:spPr>
          <a:xfrm>
            <a:off x="600564" y="2132856"/>
            <a:ext cx="7776864" cy="707886"/>
          </a:xfrm>
          <a:prstGeom prst="rect">
            <a:avLst/>
          </a:prstGeom>
        </p:spPr>
        <p:txBody>
          <a:bodyPr wrap="square">
            <a:spAutoFit/>
          </a:bodyPr>
          <a:lstStyle/>
          <a:p>
            <a:pPr algn="just"/>
            <a:r>
              <a:rPr lang="ru-RU" sz="2000" b="1" dirty="0">
                <a:latin typeface="Times New Roman"/>
                <a:ea typeface="Times New Roman"/>
              </a:rPr>
              <a:t>Главный принцип такого подхода состоит в практических действиях обучающихся с учебным материалом. </a:t>
            </a:r>
            <a:endParaRPr lang="ru-RU" sz="2000" b="1" dirty="0"/>
          </a:p>
        </p:txBody>
      </p:sp>
      <p:sp>
        <p:nvSpPr>
          <p:cNvPr id="5" name="Прямоугольник 4"/>
          <p:cNvSpPr/>
          <p:nvPr/>
        </p:nvSpPr>
        <p:spPr>
          <a:xfrm>
            <a:off x="600564" y="3078586"/>
            <a:ext cx="8363924" cy="707886"/>
          </a:xfrm>
          <a:prstGeom prst="rect">
            <a:avLst/>
          </a:prstGeom>
        </p:spPr>
        <p:txBody>
          <a:bodyPr wrap="square">
            <a:spAutoFit/>
          </a:bodyPr>
          <a:lstStyle/>
          <a:p>
            <a:pPr algn="just"/>
            <a:r>
              <a:rPr lang="ru-RU" sz="2000" b="1" dirty="0">
                <a:latin typeface="Times New Roman"/>
                <a:ea typeface="Times New Roman"/>
              </a:rPr>
              <a:t>Реализация </a:t>
            </a:r>
            <a:r>
              <a:rPr lang="ru-RU" sz="2000" b="1" dirty="0" err="1">
                <a:latin typeface="Times New Roman"/>
                <a:ea typeface="Times New Roman"/>
              </a:rPr>
              <a:t>деятельностного</a:t>
            </a:r>
            <a:r>
              <a:rPr lang="ru-RU" sz="2000" b="1" dirty="0">
                <a:latin typeface="Times New Roman"/>
                <a:ea typeface="Times New Roman"/>
              </a:rPr>
              <a:t> подхода позволяет последовательно </a:t>
            </a:r>
            <a:r>
              <a:rPr lang="ru-RU" sz="2000" b="1" dirty="0" smtClean="0">
                <a:latin typeface="Times New Roman"/>
                <a:ea typeface="Times New Roman"/>
              </a:rPr>
              <a:t>осуществлять следующие этапы учебной деятельности :</a:t>
            </a:r>
            <a:endParaRPr lang="ru-RU" sz="2000" b="1" dirty="0"/>
          </a:p>
        </p:txBody>
      </p:sp>
      <p:sp>
        <p:nvSpPr>
          <p:cNvPr id="6" name="Прямоугольник 5"/>
          <p:cNvSpPr/>
          <p:nvPr/>
        </p:nvSpPr>
        <p:spPr>
          <a:xfrm>
            <a:off x="3788350" y="4059016"/>
            <a:ext cx="4572000" cy="400110"/>
          </a:xfrm>
          <a:prstGeom prst="rect">
            <a:avLst/>
          </a:prstGeom>
        </p:spPr>
        <p:txBody>
          <a:bodyPr>
            <a:spAutoFit/>
          </a:bodyPr>
          <a:lstStyle/>
          <a:p>
            <a:pPr lvl="0"/>
            <a:r>
              <a:rPr lang="ru-RU" sz="2000" b="1" dirty="0">
                <a:solidFill>
                  <a:prstClr val="black"/>
                </a:solidFill>
                <a:latin typeface="Times New Roman"/>
                <a:ea typeface="Times New Roman"/>
              </a:rPr>
              <a:t>ориентировочно-мотивационный, </a:t>
            </a:r>
            <a:endParaRPr lang="ru-RU" sz="2000" b="1" dirty="0">
              <a:solidFill>
                <a:prstClr val="black"/>
              </a:solidFill>
            </a:endParaRPr>
          </a:p>
        </p:txBody>
      </p:sp>
      <p:sp>
        <p:nvSpPr>
          <p:cNvPr id="7" name="Прямоугольник 6"/>
          <p:cNvSpPr/>
          <p:nvPr/>
        </p:nvSpPr>
        <p:spPr>
          <a:xfrm>
            <a:off x="3805064" y="4653136"/>
            <a:ext cx="4572000" cy="400110"/>
          </a:xfrm>
          <a:prstGeom prst="rect">
            <a:avLst/>
          </a:prstGeom>
        </p:spPr>
        <p:txBody>
          <a:bodyPr>
            <a:spAutoFit/>
          </a:bodyPr>
          <a:lstStyle/>
          <a:p>
            <a:pPr lvl="0"/>
            <a:r>
              <a:rPr lang="ru-RU" sz="2000" b="1" dirty="0">
                <a:solidFill>
                  <a:prstClr val="black"/>
                </a:solidFill>
                <a:latin typeface="Times New Roman"/>
                <a:ea typeface="Times New Roman"/>
              </a:rPr>
              <a:t>операционально-исполнительный, </a:t>
            </a:r>
            <a:endParaRPr lang="ru-RU" sz="2000" b="1" dirty="0">
              <a:solidFill>
                <a:prstClr val="black"/>
              </a:solidFill>
            </a:endParaRPr>
          </a:p>
        </p:txBody>
      </p:sp>
      <p:sp>
        <p:nvSpPr>
          <p:cNvPr id="8" name="Прямоугольник 7"/>
          <p:cNvSpPr/>
          <p:nvPr/>
        </p:nvSpPr>
        <p:spPr>
          <a:xfrm>
            <a:off x="3794873" y="5229200"/>
            <a:ext cx="4572000" cy="400110"/>
          </a:xfrm>
          <a:prstGeom prst="rect">
            <a:avLst/>
          </a:prstGeom>
        </p:spPr>
        <p:txBody>
          <a:bodyPr>
            <a:spAutoFit/>
          </a:bodyPr>
          <a:lstStyle/>
          <a:p>
            <a:pPr lvl="0"/>
            <a:r>
              <a:rPr lang="ru-RU" sz="2000" b="1" dirty="0" smtClean="0">
                <a:solidFill>
                  <a:prstClr val="black"/>
                </a:solidFill>
                <a:latin typeface="Times New Roman"/>
                <a:ea typeface="Times New Roman"/>
              </a:rPr>
              <a:t>рефлексивно-оценочный.</a:t>
            </a:r>
            <a:endParaRPr lang="ru-RU" sz="2000" b="1" dirty="0">
              <a:solidFill>
                <a:prstClr val="black"/>
              </a:solidFill>
            </a:endParaRPr>
          </a:p>
        </p:txBody>
      </p:sp>
    </p:spTree>
    <p:extLst>
      <p:ext uri="{BB962C8B-B14F-4D97-AF65-F5344CB8AC3E}">
        <p14:creationId xmlns:p14="http://schemas.microsoft.com/office/powerpoint/2010/main" val="1695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992888" cy="1754326"/>
          </a:xfrm>
          <a:prstGeom prst="rect">
            <a:avLst/>
          </a:prstGeom>
        </p:spPr>
        <p:txBody>
          <a:bodyPr wrap="square">
            <a:spAutoFit/>
          </a:bodyPr>
          <a:lstStyle/>
          <a:p>
            <a:pPr algn="just">
              <a:lnSpc>
                <a:spcPct val="150000"/>
              </a:lnSpc>
              <a:spcAft>
                <a:spcPts val="0"/>
              </a:spcAft>
              <a:tabLst>
                <a:tab pos="457200" algn="l"/>
              </a:tabLst>
            </a:pPr>
            <a:r>
              <a:rPr lang="ru-RU" sz="2400" b="1" dirty="0">
                <a:latin typeface="Times New Roman"/>
                <a:ea typeface="Times New Roman"/>
              </a:rPr>
              <a:t>«Умеете  ли  Вы  играть на флейте?»  -  спрашивает  один приятель  другого.  «Не  знаю,  не пробовал», - слышит он в ответ. </a:t>
            </a:r>
            <a:endParaRPr lang="ru-RU" sz="2400" b="1" dirty="0">
              <a:effectLst/>
              <a:latin typeface="Times New Roman"/>
              <a:ea typeface="Times New Roman"/>
            </a:endParaRPr>
          </a:p>
        </p:txBody>
      </p:sp>
      <p:sp>
        <p:nvSpPr>
          <p:cNvPr id="3" name="Прямоугольник 2"/>
          <p:cNvSpPr/>
          <p:nvPr/>
        </p:nvSpPr>
        <p:spPr>
          <a:xfrm>
            <a:off x="755576" y="2636912"/>
            <a:ext cx="7992888" cy="1200329"/>
          </a:xfrm>
          <a:prstGeom prst="rect">
            <a:avLst/>
          </a:prstGeom>
        </p:spPr>
        <p:txBody>
          <a:bodyPr wrap="square">
            <a:spAutoFit/>
          </a:bodyPr>
          <a:lstStyle/>
          <a:p>
            <a:pPr lvl="0" algn="just">
              <a:lnSpc>
                <a:spcPct val="150000"/>
              </a:lnSpc>
              <a:tabLst>
                <a:tab pos="457200" algn="l"/>
              </a:tabLst>
            </a:pPr>
            <a:r>
              <a:rPr lang="ru-RU" sz="2400" b="1" dirty="0">
                <a:solidFill>
                  <a:prstClr val="black"/>
                </a:solidFill>
                <a:latin typeface="Times New Roman"/>
                <a:ea typeface="Times New Roman"/>
              </a:rPr>
              <a:t>Действительно, ещё Сократ говорил,  что  научиться  играть  на флейте  можно,  только  играя  на ней. </a:t>
            </a:r>
            <a:endParaRPr lang="ru-RU" sz="2400" b="1" dirty="0">
              <a:solidFill>
                <a:prstClr val="black"/>
              </a:solidFill>
              <a:latin typeface="Times New Roman"/>
              <a:ea typeface="Times New Roman"/>
            </a:endParaRPr>
          </a:p>
        </p:txBody>
      </p:sp>
      <p:sp>
        <p:nvSpPr>
          <p:cNvPr id="4" name="Прямоугольник 3"/>
          <p:cNvSpPr/>
          <p:nvPr/>
        </p:nvSpPr>
        <p:spPr>
          <a:xfrm>
            <a:off x="770096" y="4365104"/>
            <a:ext cx="7992888" cy="1754326"/>
          </a:xfrm>
          <a:prstGeom prst="rect">
            <a:avLst/>
          </a:prstGeom>
        </p:spPr>
        <p:txBody>
          <a:bodyPr wrap="square">
            <a:spAutoFit/>
          </a:bodyPr>
          <a:lstStyle/>
          <a:p>
            <a:pPr lvl="0" algn="just">
              <a:lnSpc>
                <a:spcPct val="150000"/>
              </a:lnSpc>
              <a:tabLst>
                <a:tab pos="457200" algn="l"/>
              </a:tabLst>
            </a:pPr>
            <a:r>
              <a:rPr lang="ru-RU" sz="2400" b="1" dirty="0">
                <a:solidFill>
                  <a:prstClr val="black"/>
                </a:solidFill>
                <a:latin typeface="Times New Roman"/>
                <a:ea typeface="Times New Roman"/>
              </a:rPr>
              <a:t>Точно также научиться основным  видам  деятельности  можно, лишь  систематически  выполняя  их в процессе обучения.</a:t>
            </a:r>
            <a:endParaRPr lang="ru-RU" sz="2400" b="1" dirty="0">
              <a:solidFill>
                <a:prstClr val="black"/>
              </a:solidFill>
              <a:latin typeface="Times New Roman"/>
              <a:ea typeface="Times New Roman"/>
            </a:endParaRPr>
          </a:p>
        </p:txBody>
      </p:sp>
    </p:spTree>
    <p:extLst>
      <p:ext uri="{BB962C8B-B14F-4D97-AF65-F5344CB8AC3E}">
        <p14:creationId xmlns:p14="http://schemas.microsoft.com/office/powerpoint/2010/main" val="24246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Times New Roman" pitchFamily="18" charset="0"/>
                <a:cs typeface="Times New Roman" pitchFamily="18" charset="0"/>
              </a:rPr>
              <a:t>Спасибо за внимание!</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63322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424936" cy="707886"/>
          </a:xfrm>
          <a:prstGeom prst="rect">
            <a:avLst/>
          </a:prstGeom>
        </p:spPr>
        <p:txBody>
          <a:bodyPr wrap="square">
            <a:spAutoFit/>
          </a:bodyPr>
          <a:lstStyle/>
          <a:p>
            <a:pPr indent="449580" algn="just">
              <a:spcAft>
                <a:spcPts val="0"/>
              </a:spcAft>
            </a:pPr>
            <a:r>
              <a:rPr lang="ru-RU" sz="2000" b="1" dirty="0">
                <a:latin typeface="Times New Roman"/>
                <a:ea typeface="Times New Roman"/>
              </a:rPr>
              <a:t>Приоритетно формой работы на уроках биологии является организация следующих видов деятельности: </a:t>
            </a:r>
            <a:endParaRPr lang="ru-RU" sz="2000" b="1" dirty="0">
              <a:effectLst/>
              <a:latin typeface="Times New Roman"/>
              <a:ea typeface="Times New Roman"/>
            </a:endParaRPr>
          </a:p>
        </p:txBody>
      </p:sp>
      <p:sp>
        <p:nvSpPr>
          <p:cNvPr id="5" name="Прямоугольник 4"/>
          <p:cNvSpPr/>
          <p:nvPr/>
        </p:nvSpPr>
        <p:spPr>
          <a:xfrm>
            <a:off x="395536" y="1196752"/>
            <a:ext cx="8280920" cy="3170099"/>
          </a:xfrm>
          <a:prstGeom prst="rect">
            <a:avLst/>
          </a:prstGeom>
        </p:spPr>
        <p:txBody>
          <a:bodyPr wrap="square">
            <a:spAutoFit/>
          </a:bodyPr>
          <a:lstStyle/>
          <a:p>
            <a:pPr indent="449580" algn="just">
              <a:spcAft>
                <a:spcPts val="0"/>
              </a:spcAft>
            </a:pPr>
            <a:r>
              <a:rPr lang="ru-RU" sz="2000" b="1" dirty="0" smtClean="0">
                <a:latin typeface="Times New Roman"/>
                <a:ea typeface="Times New Roman"/>
              </a:rPr>
              <a:t>1. </a:t>
            </a:r>
          </a:p>
          <a:p>
            <a:pPr indent="449580" algn="just">
              <a:spcAft>
                <a:spcPts val="0"/>
              </a:spcAft>
            </a:pPr>
            <a:r>
              <a:rPr lang="ru-RU" dirty="0" smtClean="0">
                <a:latin typeface="Times New Roman"/>
                <a:ea typeface="Times New Roman"/>
              </a:rPr>
              <a:t>- </a:t>
            </a:r>
            <a:r>
              <a:rPr lang="ru-RU" sz="2000" b="1" dirty="0" smtClean="0">
                <a:latin typeface="Times New Roman"/>
                <a:ea typeface="Times New Roman"/>
              </a:rPr>
              <a:t>познавательной </a:t>
            </a:r>
            <a:r>
              <a:rPr lang="ru-RU" sz="2000" b="1" dirty="0">
                <a:latin typeface="Times New Roman"/>
                <a:ea typeface="Times New Roman"/>
              </a:rPr>
              <a:t>деятельности, предполагающей использование для познания окружающего мира наблюдений, измерений, эксперимента;</a:t>
            </a:r>
          </a:p>
          <a:p>
            <a:pPr indent="449580" algn="just">
              <a:spcAft>
                <a:spcPts val="0"/>
              </a:spcAft>
            </a:pPr>
            <a:r>
              <a:rPr lang="ru-RU" sz="2000" b="1" dirty="0">
                <a:latin typeface="Times New Roman"/>
                <a:ea typeface="Times New Roman"/>
              </a:rPr>
              <a:t>- приобретение умений различать факты, гипотезы, причины и следствия, доказательства; </a:t>
            </a:r>
          </a:p>
          <a:p>
            <a:pPr indent="449580" algn="just">
              <a:spcAft>
                <a:spcPts val="0"/>
              </a:spcAft>
            </a:pPr>
            <a:r>
              <a:rPr lang="ru-RU" sz="2000" b="1" dirty="0" smtClean="0">
                <a:latin typeface="Times New Roman"/>
                <a:ea typeface="Times New Roman"/>
              </a:rPr>
              <a:t>- приобретение </a:t>
            </a:r>
            <a:r>
              <a:rPr lang="ru-RU" sz="2000" b="1" dirty="0">
                <a:latin typeface="Times New Roman"/>
                <a:ea typeface="Times New Roman"/>
              </a:rPr>
              <a:t>опыта экспериментальной проверки выдвигаемых гипотез; </a:t>
            </a:r>
          </a:p>
          <a:p>
            <a:pPr indent="449580" algn="just">
              <a:spcAft>
                <a:spcPts val="0"/>
              </a:spcAft>
            </a:pPr>
            <a:r>
              <a:rPr lang="ru-RU" sz="2000" b="1" dirty="0" smtClean="0">
                <a:latin typeface="Times New Roman"/>
                <a:ea typeface="Times New Roman"/>
              </a:rPr>
              <a:t>- выявление </a:t>
            </a:r>
            <a:r>
              <a:rPr lang="ru-RU" sz="2000" b="1" dirty="0">
                <a:latin typeface="Times New Roman"/>
                <a:ea typeface="Times New Roman"/>
              </a:rPr>
              <a:t>характерных причинно-следственных связей; </a:t>
            </a:r>
          </a:p>
          <a:p>
            <a:pPr indent="449580" algn="just">
              <a:spcAft>
                <a:spcPts val="0"/>
              </a:spcAft>
            </a:pPr>
            <a:r>
              <a:rPr lang="ru-RU" sz="2000" b="1" dirty="0" smtClean="0">
                <a:latin typeface="Times New Roman"/>
                <a:ea typeface="Times New Roman"/>
              </a:rPr>
              <a:t>- творческое </a:t>
            </a:r>
            <a:r>
              <a:rPr lang="ru-RU" sz="2000" b="1" dirty="0">
                <a:latin typeface="Times New Roman"/>
                <a:ea typeface="Times New Roman"/>
              </a:rPr>
              <a:t>решение учебных и практических </a:t>
            </a:r>
            <a:r>
              <a:rPr lang="ru-RU" sz="2000" b="1" dirty="0" smtClean="0">
                <a:latin typeface="Times New Roman"/>
                <a:ea typeface="Times New Roman"/>
              </a:rPr>
              <a:t>задач.</a:t>
            </a:r>
            <a:endParaRPr lang="ru-RU" sz="2000" b="1" dirty="0">
              <a:effectLst/>
              <a:latin typeface="Times New Roman"/>
              <a:ea typeface="Times New Roman"/>
            </a:endParaRPr>
          </a:p>
        </p:txBody>
      </p:sp>
    </p:spTree>
    <p:extLst>
      <p:ext uri="{BB962C8B-B14F-4D97-AF65-F5344CB8AC3E}">
        <p14:creationId xmlns:p14="http://schemas.microsoft.com/office/powerpoint/2010/main" val="251182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7346"/>
            <a:ext cx="7920880" cy="5016758"/>
          </a:xfrm>
          <a:prstGeom prst="rect">
            <a:avLst/>
          </a:prstGeom>
        </p:spPr>
        <p:txBody>
          <a:bodyPr wrap="square">
            <a:spAutoFit/>
          </a:bodyPr>
          <a:lstStyle/>
          <a:p>
            <a:pPr indent="449580" algn="just">
              <a:spcAft>
                <a:spcPts val="0"/>
              </a:spcAft>
            </a:pPr>
            <a:r>
              <a:rPr lang="ru-RU" sz="2000" b="1" dirty="0">
                <a:latin typeface="Times New Roman"/>
                <a:ea typeface="Times New Roman"/>
              </a:rPr>
              <a:t>2. </a:t>
            </a:r>
            <a:endParaRPr lang="ru-RU" sz="2000" b="1" dirty="0" smtClean="0">
              <a:latin typeface="Times New Roman"/>
              <a:ea typeface="Times New Roman"/>
            </a:endParaRPr>
          </a:p>
          <a:p>
            <a:pPr indent="449580" algn="just">
              <a:spcAft>
                <a:spcPts val="0"/>
              </a:spcAft>
            </a:pPr>
            <a:r>
              <a:rPr lang="ru-RU" sz="2000" b="1" dirty="0" smtClean="0">
                <a:latin typeface="Times New Roman"/>
                <a:ea typeface="Times New Roman"/>
              </a:rPr>
              <a:t>- информационно-коммуникативной </a:t>
            </a:r>
            <a:r>
              <a:rPr lang="ru-RU" sz="2000" b="1" dirty="0">
                <a:latin typeface="Times New Roman"/>
                <a:ea typeface="Times New Roman"/>
              </a:rPr>
              <a:t>деятельности, предполагающей развитие способности понимать точку зрения собеседника и признавать право на иное мнение;</a:t>
            </a:r>
          </a:p>
          <a:p>
            <a:pPr indent="449580" algn="just">
              <a:spcAft>
                <a:spcPts val="0"/>
              </a:spcAft>
            </a:pPr>
            <a:r>
              <a:rPr lang="ru-RU" sz="2000" b="1" dirty="0">
                <a:latin typeface="Times New Roman"/>
                <a:ea typeface="Times New Roman"/>
              </a:rPr>
              <a:t>- приобретение умения получать информацию из разных источников и использовать ее;</a:t>
            </a:r>
          </a:p>
          <a:p>
            <a:pPr indent="449580" algn="just">
              <a:spcAft>
                <a:spcPts val="0"/>
              </a:spcAft>
            </a:pPr>
            <a:r>
              <a:rPr lang="ru-RU" sz="2000" b="1" dirty="0">
                <a:latin typeface="Times New Roman"/>
                <a:ea typeface="Times New Roman"/>
              </a:rPr>
              <a:t> - отделение основной информации от второстепенной, критическое оценивание достоверности полученной информации, </a:t>
            </a:r>
          </a:p>
          <a:p>
            <a:pPr indent="449580" algn="just">
              <a:spcAft>
                <a:spcPts val="0"/>
              </a:spcAft>
            </a:pPr>
            <a:r>
              <a:rPr lang="ru-RU" sz="2000" b="1" dirty="0">
                <a:latin typeface="Times New Roman"/>
                <a:ea typeface="Times New Roman"/>
              </a:rPr>
              <a:t>- умение развернуто обосновывать суждения, давать определения, приводить доказательства;</a:t>
            </a:r>
          </a:p>
          <a:p>
            <a:pPr indent="449580" algn="just">
              <a:spcAft>
                <a:spcPts val="0"/>
              </a:spcAft>
            </a:pPr>
            <a:r>
              <a:rPr lang="ru-RU" sz="2000" b="1" dirty="0">
                <a:latin typeface="Times New Roman"/>
                <a:ea typeface="Times New Roman"/>
              </a:rPr>
              <a:t> - использование мультимедийных ресурсов и компьютерных технологий для обработки, передачи, систематизации информации, презентации результатов познавательной и практической деятельности; </a:t>
            </a:r>
          </a:p>
          <a:p>
            <a:pPr indent="449580" algn="just">
              <a:spcAft>
                <a:spcPts val="0"/>
              </a:spcAft>
            </a:pPr>
            <a:r>
              <a:rPr lang="ru-RU" sz="2000" b="1" dirty="0">
                <a:latin typeface="Times New Roman"/>
                <a:ea typeface="Times New Roman"/>
              </a:rPr>
              <a:t>- владение основными видами публичных выступлений (высказывания, монолог, дискуссия, полемика).</a:t>
            </a:r>
            <a:endParaRPr lang="ru-RU" sz="2000" b="1" dirty="0">
              <a:effectLst/>
              <a:latin typeface="Times New Roman"/>
              <a:ea typeface="Times New Roman"/>
            </a:endParaRPr>
          </a:p>
        </p:txBody>
      </p:sp>
    </p:spTree>
    <p:extLst>
      <p:ext uri="{BB962C8B-B14F-4D97-AF65-F5344CB8AC3E}">
        <p14:creationId xmlns:p14="http://schemas.microsoft.com/office/powerpoint/2010/main" val="143047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196752"/>
            <a:ext cx="7416824" cy="2862322"/>
          </a:xfrm>
          <a:prstGeom prst="rect">
            <a:avLst/>
          </a:prstGeom>
        </p:spPr>
        <p:txBody>
          <a:bodyPr wrap="square">
            <a:spAutoFit/>
          </a:bodyPr>
          <a:lstStyle/>
          <a:p>
            <a:pPr indent="449580" algn="just">
              <a:spcAft>
                <a:spcPts val="0"/>
              </a:spcAft>
            </a:pPr>
            <a:r>
              <a:rPr lang="ru-RU" sz="2000" b="1" dirty="0">
                <a:latin typeface="Times New Roman"/>
                <a:ea typeface="Times New Roman"/>
              </a:rPr>
              <a:t>3. </a:t>
            </a:r>
            <a:endParaRPr lang="ru-RU" sz="2000" b="1" dirty="0" smtClean="0">
              <a:latin typeface="Times New Roman"/>
              <a:ea typeface="Times New Roman"/>
            </a:endParaRPr>
          </a:p>
          <a:p>
            <a:pPr indent="449580" algn="just">
              <a:spcAft>
                <a:spcPts val="0"/>
              </a:spcAft>
            </a:pPr>
            <a:r>
              <a:rPr lang="ru-RU" sz="2000" b="1" dirty="0" smtClean="0">
                <a:latin typeface="Times New Roman"/>
                <a:ea typeface="Times New Roman"/>
              </a:rPr>
              <a:t>- рефлексивной </a:t>
            </a:r>
            <a:r>
              <a:rPr lang="ru-RU" sz="2000" b="1" dirty="0">
                <a:latin typeface="Times New Roman"/>
                <a:ea typeface="Times New Roman"/>
              </a:rPr>
              <a:t>деятельности, предполагающей приобретение умений контроля и оценки своей деятельности, умения предвидеть возможные результаты своих действий; </a:t>
            </a:r>
          </a:p>
          <a:p>
            <a:pPr indent="449580" algn="just">
              <a:spcAft>
                <a:spcPts val="0"/>
              </a:spcAft>
            </a:pPr>
            <a:r>
              <a:rPr lang="ru-RU" sz="2000" b="1" dirty="0" smtClean="0">
                <a:latin typeface="Times New Roman"/>
                <a:ea typeface="Times New Roman"/>
              </a:rPr>
              <a:t>- объективное </a:t>
            </a:r>
            <a:r>
              <a:rPr lang="ru-RU" sz="2000" b="1" dirty="0">
                <a:latin typeface="Times New Roman"/>
                <a:ea typeface="Times New Roman"/>
              </a:rPr>
              <a:t>оценивание своих учебных достижений; </a:t>
            </a:r>
          </a:p>
          <a:p>
            <a:pPr indent="449580" algn="just">
              <a:spcAft>
                <a:spcPts val="0"/>
              </a:spcAft>
            </a:pPr>
            <a:r>
              <a:rPr lang="ru-RU" sz="2000" b="1" dirty="0" smtClean="0">
                <a:latin typeface="Times New Roman"/>
                <a:ea typeface="Times New Roman"/>
              </a:rPr>
              <a:t>- учет </a:t>
            </a:r>
            <a:r>
              <a:rPr lang="ru-RU" sz="2000" b="1" dirty="0">
                <a:latin typeface="Times New Roman"/>
                <a:ea typeface="Times New Roman"/>
              </a:rPr>
              <a:t>мнения других людей при определении собственной позиции и самооценке; </a:t>
            </a:r>
          </a:p>
          <a:p>
            <a:pPr indent="449580" algn="just">
              <a:spcAft>
                <a:spcPts val="0"/>
              </a:spcAft>
            </a:pPr>
            <a:r>
              <a:rPr lang="ru-RU" sz="2000" b="1" dirty="0" smtClean="0">
                <a:latin typeface="Times New Roman"/>
                <a:ea typeface="Times New Roman"/>
              </a:rPr>
              <a:t>- определение </a:t>
            </a:r>
            <a:r>
              <a:rPr lang="ru-RU" sz="2000" b="1" dirty="0">
                <a:latin typeface="Times New Roman"/>
                <a:ea typeface="Times New Roman"/>
              </a:rPr>
              <a:t>собственного отношения к явлениям современной жизни.</a:t>
            </a:r>
            <a:endParaRPr lang="ru-RU" sz="2000" b="1" dirty="0">
              <a:effectLst/>
              <a:latin typeface="Times New Roman"/>
              <a:ea typeface="Times New Roman"/>
            </a:endParaRPr>
          </a:p>
        </p:txBody>
      </p:sp>
    </p:spTree>
    <p:extLst>
      <p:ext uri="{BB962C8B-B14F-4D97-AF65-F5344CB8AC3E}">
        <p14:creationId xmlns:p14="http://schemas.microsoft.com/office/powerpoint/2010/main" val="426816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8594081"/>
              </p:ext>
            </p:extLst>
          </p:nvPr>
        </p:nvGraphicFramePr>
        <p:xfrm>
          <a:off x="323529" y="548482"/>
          <a:ext cx="8496943" cy="5486400"/>
        </p:xfrm>
        <a:graphic>
          <a:graphicData uri="http://schemas.openxmlformats.org/drawingml/2006/table">
            <a:tbl>
              <a:tblPr/>
              <a:tblGrid>
                <a:gridCol w="1584175"/>
                <a:gridCol w="2520280"/>
                <a:gridCol w="2634014"/>
                <a:gridCol w="1758474"/>
              </a:tblGrid>
              <a:tr h="135461">
                <a:tc>
                  <a:txBody>
                    <a:bodyPr/>
                    <a:lstStyle/>
                    <a:p>
                      <a:pPr marL="90170" marR="88265" algn="just">
                        <a:spcAft>
                          <a:spcPts val="0"/>
                        </a:spcAft>
                      </a:pPr>
                      <a:r>
                        <a:rPr lang="ru-RU" sz="2000" b="1" dirty="0">
                          <a:effectLst/>
                          <a:latin typeface="Times New Roman"/>
                          <a:ea typeface="Times New Roman"/>
                        </a:rPr>
                        <a:t>Название </a:t>
                      </a:r>
                    </a:p>
                    <a:p>
                      <a:pPr marL="90170" marR="88265" algn="just">
                        <a:spcAft>
                          <a:spcPts val="0"/>
                        </a:spcAft>
                      </a:pPr>
                      <a:r>
                        <a:rPr lang="ru-RU" sz="2000" b="1" dirty="0">
                          <a:effectLst/>
                          <a:latin typeface="Times New Roman"/>
                          <a:ea typeface="Times New Roman"/>
                        </a:rPr>
                        <a:t>технологии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Цель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Сущность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Механизм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05">
                <a:tc>
                  <a:txBody>
                    <a:bodyPr/>
                    <a:lstStyle/>
                    <a:p>
                      <a:pPr marL="90170" marR="88265" algn="just">
                        <a:spcAft>
                          <a:spcPts val="0"/>
                        </a:spcAft>
                      </a:pPr>
                      <a:r>
                        <a:rPr lang="ru-RU" sz="2000" b="1" dirty="0">
                          <a:effectLst/>
                          <a:latin typeface="Times New Roman"/>
                          <a:ea typeface="Times New Roman"/>
                        </a:rPr>
                        <a:t>Проблемное обучение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Развитие познавательной активности, творческой самостоятельности обучающихся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Последовательное и целенаправленное выдвижение перед обучающимися познавательных задач, позволяющих  активно усваивать знания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Поисковые методы,  постановка познавательных задач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05">
                <a:tc>
                  <a:txBody>
                    <a:bodyPr/>
                    <a:lstStyle/>
                    <a:p>
                      <a:pPr marL="90170" marR="88265" algn="just">
                        <a:spcAft>
                          <a:spcPts val="0"/>
                        </a:spcAft>
                      </a:pPr>
                      <a:r>
                        <a:rPr lang="ru-RU" sz="2000" b="1">
                          <a:effectLst/>
                          <a:latin typeface="Times New Roman"/>
                          <a:ea typeface="Times New Roman"/>
                        </a:rPr>
                        <a:t>Модульное обучение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Обеспечение гибкости обучения, приспособление его к индивидуальным потребностям личности, уровню его базовой подготовки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Самостоятельная работа обучающихся с индивидуальной учебной программой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Проблемный подход, индивидуальный темп обучения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2795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11344484"/>
              </p:ext>
            </p:extLst>
          </p:nvPr>
        </p:nvGraphicFramePr>
        <p:xfrm>
          <a:off x="251520" y="332655"/>
          <a:ext cx="8784975" cy="5937654"/>
        </p:xfrm>
        <a:graphic>
          <a:graphicData uri="http://schemas.openxmlformats.org/drawingml/2006/table">
            <a:tbl>
              <a:tblPr/>
              <a:tblGrid>
                <a:gridCol w="1993230"/>
                <a:gridCol w="2288523"/>
                <a:gridCol w="2583816"/>
                <a:gridCol w="1919406"/>
              </a:tblGrid>
              <a:tr h="625016">
                <a:tc>
                  <a:txBody>
                    <a:bodyPr/>
                    <a:lstStyle/>
                    <a:p>
                      <a:pPr marL="90170" marR="88265" algn="just">
                        <a:spcAft>
                          <a:spcPts val="0"/>
                        </a:spcAft>
                      </a:pPr>
                      <a:r>
                        <a:rPr lang="ru-RU" sz="2000" b="1" dirty="0">
                          <a:effectLst/>
                          <a:latin typeface="Times New Roman"/>
                          <a:ea typeface="Times New Roman"/>
                        </a:rPr>
                        <a:t>Название </a:t>
                      </a:r>
                    </a:p>
                    <a:p>
                      <a:pPr marL="90170" marR="88265" algn="just">
                        <a:spcAft>
                          <a:spcPts val="0"/>
                        </a:spcAft>
                      </a:pPr>
                      <a:r>
                        <a:rPr lang="ru-RU" sz="2000" b="1" dirty="0">
                          <a:effectLst/>
                          <a:latin typeface="Times New Roman"/>
                          <a:ea typeface="Times New Roman"/>
                        </a:rPr>
                        <a:t>технологии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Цель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Сущность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Механизм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065">
                <a:tc>
                  <a:txBody>
                    <a:bodyPr/>
                    <a:lstStyle/>
                    <a:p>
                      <a:pPr marL="90170" marR="88265" algn="just">
                        <a:spcAft>
                          <a:spcPts val="0"/>
                        </a:spcAft>
                      </a:pPr>
                      <a:r>
                        <a:rPr lang="ru-RU" sz="2000" b="1" dirty="0">
                          <a:effectLst/>
                          <a:latin typeface="Times New Roman"/>
                          <a:ea typeface="Times New Roman"/>
                        </a:rPr>
                        <a:t>Развивающее обучение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Развитие личности и ее способностей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Ориентация учебного процесса на потенциальные возможности человека</a:t>
                      </a:r>
                    </a:p>
                    <a:p>
                      <a:pPr marL="90170" marR="88265" algn="just">
                        <a:spcAft>
                          <a:spcPts val="0"/>
                        </a:spcAft>
                      </a:pPr>
                      <a:r>
                        <a:rPr lang="ru-RU" sz="2000" b="1" dirty="0">
                          <a:effectLst/>
                          <a:latin typeface="Times New Roman"/>
                          <a:ea typeface="Times New Roman"/>
                        </a:rPr>
                        <a:t>и их реализацию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Вовлечение обучаемых в различные виды деятельности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573">
                <a:tc>
                  <a:txBody>
                    <a:bodyPr/>
                    <a:lstStyle/>
                    <a:p>
                      <a:pPr marL="90170" marR="88265" algn="just">
                        <a:spcAft>
                          <a:spcPts val="0"/>
                        </a:spcAft>
                      </a:pPr>
                      <a:r>
                        <a:rPr lang="ru-RU" sz="2000" b="1" dirty="0" err="1" smtClean="0">
                          <a:effectLst/>
                          <a:latin typeface="Times New Roman"/>
                          <a:ea typeface="Times New Roman"/>
                        </a:rPr>
                        <a:t>Дифференци-рованное</a:t>
                      </a:r>
                      <a:r>
                        <a:rPr lang="ru-RU" sz="2000" b="1" dirty="0" smtClean="0">
                          <a:effectLst/>
                          <a:latin typeface="Times New Roman"/>
                          <a:ea typeface="Times New Roman"/>
                        </a:rPr>
                        <a:t> </a:t>
                      </a:r>
                      <a:r>
                        <a:rPr lang="ru-RU" sz="2000" b="1" dirty="0">
                          <a:effectLst/>
                          <a:latin typeface="Times New Roman"/>
                          <a:ea typeface="Times New Roman"/>
                        </a:rPr>
                        <a:t>обучение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Создание оптимальных условий для выявления задатков, развития интересов </a:t>
                      </a:r>
                    </a:p>
                    <a:p>
                      <a:pPr marL="90170" marR="88265" algn="just">
                        <a:spcAft>
                          <a:spcPts val="0"/>
                        </a:spcAft>
                      </a:pPr>
                      <a:r>
                        <a:rPr lang="ru-RU" sz="2000" b="1" dirty="0">
                          <a:effectLst/>
                          <a:latin typeface="Times New Roman"/>
                          <a:ea typeface="Times New Roman"/>
                        </a:rPr>
                        <a:t>и способностей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Усвоение программного материала на различных планируемых уровнях, но не ниже обязательного (стандарт)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Методы индивидуального обучения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6145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59971683"/>
              </p:ext>
            </p:extLst>
          </p:nvPr>
        </p:nvGraphicFramePr>
        <p:xfrm>
          <a:off x="395537" y="548482"/>
          <a:ext cx="8568951" cy="5181600"/>
        </p:xfrm>
        <a:graphic>
          <a:graphicData uri="http://schemas.openxmlformats.org/drawingml/2006/table">
            <a:tbl>
              <a:tblPr/>
              <a:tblGrid>
                <a:gridCol w="1937327"/>
                <a:gridCol w="1879096"/>
                <a:gridCol w="2808312"/>
                <a:gridCol w="1944216"/>
              </a:tblGrid>
              <a:tr h="135461">
                <a:tc>
                  <a:txBody>
                    <a:bodyPr/>
                    <a:lstStyle/>
                    <a:p>
                      <a:pPr marL="90170" marR="88265" algn="just">
                        <a:spcAft>
                          <a:spcPts val="0"/>
                        </a:spcAft>
                      </a:pPr>
                      <a:r>
                        <a:rPr lang="ru-RU" sz="2000" b="1" dirty="0">
                          <a:effectLst/>
                          <a:latin typeface="Times New Roman"/>
                          <a:ea typeface="Times New Roman"/>
                        </a:rPr>
                        <a:t>Название </a:t>
                      </a:r>
                    </a:p>
                    <a:p>
                      <a:pPr marL="90170" marR="88265" algn="just">
                        <a:spcAft>
                          <a:spcPts val="0"/>
                        </a:spcAft>
                      </a:pPr>
                      <a:r>
                        <a:rPr lang="ru-RU" sz="2000" b="1" dirty="0">
                          <a:effectLst/>
                          <a:latin typeface="Times New Roman"/>
                          <a:ea typeface="Times New Roman"/>
                        </a:rPr>
                        <a:t>технологии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Цель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Сущность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Механизм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05">
                <a:tc>
                  <a:txBody>
                    <a:bodyPr/>
                    <a:lstStyle/>
                    <a:p>
                      <a:pPr marL="90170" marR="88265" algn="just">
                        <a:spcAft>
                          <a:spcPts val="0"/>
                        </a:spcAft>
                      </a:pPr>
                      <a:r>
                        <a:rPr lang="ru-RU" sz="2000" b="1" dirty="0">
                          <a:effectLst/>
                          <a:latin typeface="Times New Roman"/>
                          <a:ea typeface="Times New Roman"/>
                        </a:rPr>
                        <a:t>Активное (контекстное) обучение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Организация активности обучаемых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Моделирование предметного и социального содержания учебной (профильной, профессиональной) деятельности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Методы активного обучения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05">
                <a:tc>
                  <a:txBody>
                    <a:bodyPr/>
                    <a:lstStyle/>
                    <a:p>
                      <a:pPr marL="90170" marR="88265" algn="just">
                        <a:spcAft>
                          <a:spcPts val="0"/>
                        </a:spcAft>
                      </a:pPr>
                      <a:r>
                        <a:rPr lang="ru-RU" sz="2000" b="1" dirty="0">
                          <a:effectLst/>
                          <a:latin typeface="Times New Roman"/>
                          <a:ea typeface="Times New Roman"/>
                        </a:rPr>
                        <a:t>Игровое обучение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Обеспечение личностно-деятельного характера усвоения знаний, навыков, умений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Самостоятельная познавательная деятельность, направленная на поиск, обработку, усвоение учебной информации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Игровые методы вовлечения обучаемых в творческую деятельность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161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22220012"/>
              </p:ext>
            </p:extLst>
          </p:nvPr>
        </p:nvGraphicFramePr>
        <p:xfrm>
          <a:off x="395536" y="332656"/>
          <a:ext cx="8496943" cy="6173854"/>
        </p:xfrm>
        <a:graphic>
          <a:graphicData uri="http://schemas.openxmlformats.org/drawingml/2006/table">
            <a:tbl>
              <a:tblPr/>
              <a:tblGrid>
                <a:gridCol w="1861235"/>
                <a:gridCol w="2243221"/>
                <a:gridCol w="2160240"/>
                <a:gridCol w="2232247"/>
              </a:tblGrid>
              <a:tr h="556426">
                <a:tc>
                  <a:txBody>
                    <a:bodyPr/>
                    <a:lstStyle/>
                    <a:p>
                      <a:pPr marL="90170" marR="88265" algn="just">
                        <a:spcAft>
                          <a:spcPts val="0"/>
                        </a:spcAft>
                      </a:pPr>
                      <a:r>
                        <a:rPr lang="ru-RU" sz="2000" b="1" dirty="0">
                          <a:effectLst/>
                          <a:latin typeface="Times New Roman"/>
                          <a:ea typeface="Times New Roman"/>
                        </a:rPr>
                        <a:t>Название </a:t>
                      </a:r>
                    </a:p>
                    <a:p>
                      <a:pPr marL="90170" marR="88265" algn="just">
                        <a:spcAft>
                          <a:spcPts val="0"/>
                        </a:spcAft>
                      </a:pPr>
                      <a:r>
                        <a:rPr lang="ru-RU" sz="2000" b="1" dirty="0">
                          <a:effectLst/>
                          <a:latin typeface="Times New Roman"/>
                          <a:ea typeface="Times New Roman"/>
                        </a:rPr>
                        <a:t>технологии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Цель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Сущность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Механизм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254">
                <a:tc>
                  <a:txBody>
                    <a:bodyPr/>
                    <a:lstStyle/>
                    <a:p>
                      <a:pPr marL="90170" marR="88265" algn="just">
                        <a:spcAft>
                          <a:spcPts val="0"/>
                        </a:spcAft>
                      </a:pPr>
                      <a:r>
                        <a:rPr lang="ru-RU" sz="2000" b="1" dirty="0">
                          <a:effectLst/>
                          <a:latin typeface="Times New Roman"/>
                          <a:ea typeface="Times New Roman"/>
                        </a:rPr>
                        <a:t>Обучение развитию критического мышления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Обеспечить развитие критического мышления посредством интерактивного включения учащихся в образовательный процесс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a:effectLst/>
                          <a:latin typeface="Times New Roman"/>
                          <a:ea typeface="Times New Roman"/>
                        </a:rPr>
                        <a:t>Способность ставить новые вопросы, вырабатывать разнообразные аргументы, принимать независимые продуманные решения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88265" algn="just">
                        <a:spcAft>
                          <a:spcPts val="0"/>
                        </a:spcAft>
                      </a:pPr>
                      <a:r>
                        <a:rPr lang="ru-RU" sz="2000" b="1" dirty="0">
                          <a:effectLst/>
                          <a:latin typeface="Times New Roman"/>
                          <a:ea typeface="Times New Roman"/>
                        </a:rPr>
                        <a:t>Интерактивные методы обучения; вовлечение учащихся в различные виды деятельности; соблюдение трех этапов реализации технологии: вызов (актуализация субъектного опыта), осмысление,  рефлексия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177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1314</Words>
  <Application>Microsoft Office PowerPoint</Application>
  <PresentationFormat>Экран (4:3)</PresentationFormat>
  <Paragraphs>124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1_Тема Office</vt:lpstr>
      <vt:lpstr>государственное бюджетное общеобразовательное учреждение  Самарской области основная общеобразовательная школа с. Аксаково муниципального района Шенталинский Самарской области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Самарской области основная общеобразовательная школа с. Аксаково муниципального района Шенталинский Самарской области</dc:title>
  <dc:creator>Ирина</dc:creator>
  <cp:lastModifiedBy>Ирина</cp:lastModifiedBy>
  <cp:revision>42</cp:revision>
  <dcterms:created xsi:type="dcterms:W3CDTF">2013-09-08T16:35:17Z</dcterms:created>
  <dcterms:modified xsi:type="dcterms:W3CDTF">2014-01-09T20:15:47Z</dcterms:modified>
</cp:coreProperties>
</file>