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Вопрос №1</a:t>
            </a:r>
          </a:p>
        </c:rich>
      </c:tx>
      <c:layout>
        <c:manualLayout>
          <c:xMode val="edge"/>
          <c:yMode val="edge"/>
          <c:x val="0.17124154026082974"/>
          <c:y val="7.333282006775110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№1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omic Sans MS" pitchFamily="66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да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059178891089074"/>
          <c:y val="0.15100016797782698"/>
          <c:w val="0.33615372770794288"/>
          <c:h val="0.54423230475566686"/>
        </c:manualLayout>
      </c:layout>
      <c:txPr>
        <a:bodyPr/>
        <a:lstStyle/>
        <a:p>
          <a:pPr>
            <a:defRPr>
              <a:latin typeface="Comic Sans MS" pitchFamily="66" charset="0"/>
            </a:defRPr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2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tx>
        <c:rich>
          <a:bodyPr/>
          <a:lstStyle/>
          <a:p>
            <a:pPr>
              <a:defRPr sz="2400"/>
            </a:pPr>
            <a:r>
              <a:rPr lang="ru-RU" sz="2400" dirty="0">
                <a:latin typeface="Comic Sans MS" pitchFamily="66" charset="0"/>
              </a:rPr>
              <a:t>Доля учащихся, </a:t>
            </a:r>
            <a:r>
              <a:rPr lang="ru-RU" sz="2400" dirty="0" smtClean="0">
                <a:latin typeface="Comic Sans MS" pitchFamily="66" charset="0"/>
              </a:rPr>
              <a:t>согласных сообщить личную информацию</a:t>
            </a:r>
            <a:endParaRPr lang="ru-RU" sz="2400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13217794913984696"/>
          <c:y val="2.1418859457539565E-3"/>
        </c:manualLayout>
      </c:layout>
    </c:title>
    <c:view3D>
      <c:rotX val="0"/>
      <c:rotY val="10"/>
      <c:perspective val="0"/>
    </c:view3D>
    <c:plotArea>
      <c:layout>
        <c:manualLayout>
          <c:layoutTarget val="inner"/>
          <c:xMode val="edge"/>
          <c:yMode val="edge"/>
          <c:x val="7.165792801974484E-2"/>
          <c:y val="0.20750051354666971"/>
          <c:w val="0.91118812853792386"/>
          <c:h val="0.6146767421881037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
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19</c:v>
                </c:pt>
                <c:pt idx="2">
                  <c:v>5</c:v>
                </c:pt>
              </c:numCache>
            </c:numRef>
          </c:val>
        </c:ser>
        <c:shape val="box"/>
        <c:axId val="108857600"/>
        <c:axId val="101148544"/>
        <c:axId val="0"/>
      </c:bar3DChart>
      <c:catAx>
        <c:axId val="1088576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latin typeface="Comic Sans MS" pitchFamily="66" charset="0"/>
              </a:defRPr>
            </a:pPr>
            <a:endParaRPr lang="ru-RU"/>
          </a:p>
        </c:txPr>
        <c:crossAx val="101148544"/>
        <c:crosses val="autoZero"/>
        <c:auto val="1"/>
        <c:lblAlgn val="ctr"/>
        <c:lblOffset val="100"/>
      </c:catAx>
      <c:valAx>
        <c:axId val="101148544"/>
        <c:scaling>
          <c:orientation val="minMax"/>
        </c:scaling>
        <c:axPos val="l"/>
        <c:majorGridlines/>
        <c:numFmt formatCode="General" sourceLinked="1"/>
        <c:tickLblPos val="nextTo"/>
        <c:crossAx val="108857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14356"/>
            <a:ext cx="9001156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Рыба или удочка?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Философия вопроса в 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свете новых образовательных стандартов </a:t>
            </a:r>
          </a:p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(Использование системы </a:t>
            </a:r>
          </a:p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электронного опроса для реализации требований ФГОС )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142852"/>
            <a:ext cx="52725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Выполнение заданий </a:t>
            </a:r>
          </a:p>
          <a:p>
            <a:pPr algn="ctr"/>
            <a:r>
              <a:rPr lang="ru-RU" sz="3600" b="1" dirty="0" smtClean="0">
                <a:latin typeface="Comic Sans MS" pitchFamily="66" charset="0"/>
              </a:rPr>
              <a:t>в разрезе учащихся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4" name="Рисунок 3" descr="C:\Documents and Settings\Учитель\Рабочий стол\Фестиваль ИКТ в образовании\учащиеся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072494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Учитель\Рабочий стол\Фестиваль ИКТ в образовании\федотова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429552" cy="471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285728"/>
            <a:ext cx="69509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Динамика </a:t>
            </a:r>
          </a:p>
          <a:p>
            <a:pPr algn="ctr"/>
            <a:r>
              <a:rPr lang="ru-RU" sz="3600" b="1" dirty="0" smtClean="0">
                <a:latin typeface="Comic Sans MS" pitchFamily="66" charset="0"/>
              </a:rPr>
              <a:t>индивидуальных достижений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6" y="500042"/>
            <a:ext cx="885828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 основе идеологии ФГОС лежит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системно-деятельностный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подход, «который обеспечивает: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формирование готовности к саморазвитию и непрерывному образованию;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проектирование и конструирование социальной среды развития обучающихся в системе образования;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активную учебно-познавательную деятельность обучающихся;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построение образовательного процесса с учётом индивидуальных возрастных, психологических и физиологических особенностей обучающихся»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6" y="500042"/>
            <a:ext cx="88582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 основных «признака современного урока»: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мотивация к обучению через проблемную постановку вопроса; 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организация исследовательской работы;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контроль и мониторинг достижения планируемых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857752" y="1633530"/>
            <a:ext cx="2817812" cy="723900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Организация исследовательской работы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57158" y="1676400"/>
            <a:ext cx="2922587" cy="714375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Контроль достижения планируемых результатов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19110" y="3781425"/>
            <a:ext cx="2979737" cy="638175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Проблемная постановка вопроса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643174" y="5286388"/>
            <a:ext cx="2979738" cy="752475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Мониторинг достижения планируемых результатов 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4500562" y="3643314"/>
            <a:ext cx="2979737" cy="676275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Проведение рефлексии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Vector Clipart Graphics of a Business - CoolCLIPS Clip Ar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85860"/>
            <a:ext cx="928662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Исследования рынка - Стоковое фото 1xpert #48575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857232"/>
            <a:ext cx="881059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Question Mark Clip Art Animated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000372"/>
            <a:ext cx="1200150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Выпуск &quot;&amp;quot;Каждый хотел бы долго жить, но никому не хочется стареть. Примите участие в опросе и получите вознаграждение&quot; расс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2928934"/>
            <a:ext cx="1000132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 descr="Анализ фондового рынка график - цветной векторный клипарт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5786454"/>
            <a:ext cx="1038225" cy="800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28" name="Прямая со стрелкой 27"/>
          <p:cNvCxnSpPr/>
          <p:nvPr/>
        </p:nvCxnSpPr>
        <p:spPr>
          <a:xfrm rot="16200000" flipH="1">
            <a:off x="2210572" y="3282150"/>
            <a:ext cx="3964000" cy="44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2428860" y="1214422"/>
            <a:ext cx="85725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000628" y="1214422"/>
            <a:ext cx="785818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393141" y="2178835"/>
            <a:ext cx="2500330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3500430" y="2071678"/>
            <a:ext cx="2428892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031972" y="246063"/>
            <a:ext cx="4133850" cy="1076325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Использование системы электронного опроса для реализации требований ФГОС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1643050"/>
          <a:ext cx="792961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214290"/>
            <a:ext cx="70679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Организация </a:t>
            </a:r>
          </a:p>
          <a:p>
            <a:pPr marL="742950" indent="-742950"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исследовательской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000108"/>
            <a:ext cx="9105057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Определение доли участников в зависимости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от варианта ответа;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Анализ и критичная оценка получаемой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информации;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Умение увязать учебное содержание с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собственным жизненным опытом;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Изменение формы представления информации;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Поиск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928646"/>
          <a:ext cx="81439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20" y="214290"/>
            <a:ext cx="8440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2. Проблемная постановка вопроса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21537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Требования ФГОС к оценке достижения планируемых результатов: </a:t>
            </a: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spcAft>
                <a:spcPts val="1200"/>
              </a:spcAft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обеспечение  оценки «динамики индивидуальных достижений обучающихся в процессе освоения основной общеобразовательной программы основного общего образования»;</a:t>
            </a:r>
          </a:p>
          <a:p>
            <a:pPr lvl="0">
              <a:spcAft>
                <a:spcPts val="1200"/>
              </a:spcAft>
              <a:buBlip>
                <a:blip r:embed="rId2"/>
              </a:buBlip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оценку предметных,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метапредметных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и личностных 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Учитель\Рабочий стол\Фестиваль ИКТ в образовании\темы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36"/>
            <a:ext cx="835824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357166"/>
            <a:ext cx="7455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Выполнение заданий по темам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191</Words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15</cp:revision>
  <dcterms:modified xsi:type="dcterms:W3CDTF">2015-01-30T05:11:53Z</dcterms:modified>
</cp:coreProperties>
</file>