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3" r:id="rId4"/>
    <p:sldId id="264" r:id="rId5"/>
    <p:sldId id="265" r:id="rId6"/>
    <p:sldId id="283" r:id="rId7"/>
    <p:sldId id="284" r:id="rId8"/>
    <p:sldId id="285" r:id="rId9"/>
    <p:sldId id="266" r:id="rId10"/>
    <p:sldId id="267" r:id="rId11"/>
    <p:sldId id="268" r:id="rId12"/>
    <p:sldId id="269" r:id="rId13"/>
    <p:sldId id="270" r:id="rId14"/>
    <p:sldId id="277" r:id="rId15"/>
    <p:sldId id="278" r:id="rId16"/>
    <p:sldId id="279" r:id="rId17"/>
    <p:sldId id="280" r:id="rId18"/>
    <p:sldId id="281" r:id="rId19"/>
    <p:sldId id="282" r:id="rId20"/>
    <p:sldId id="258" r:id="rId21"/>
    <p:sldId id="259" r:id="rId22"/>
    <p:sldId id="261" r:id="rId23"/>
    <p:sldId id="262" r:id="rId24"/>
    <p:sldId id="26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57 w 64000"/>
                <a:gd name="T1" fmla="*/ -38 h 64000"/>
                <a:gd name="T2" fmla="*/ 83 w 64000"/>
                <a:gd name="T3" fmla="*/ 0 h 64000"/>
                <a:gd name="T4" fmla="*/ 57 w 64000"/>
                <a:gd name="T5" fmla="*/ 38 h 64000"/>
                <a:gd name="T6" fmla="*/ 57 w 64000"/>
                <a:gd name="T7" fmla="*/ 38 h 64000"/>
                <a:gd name="T8" fmla="*/ 57 w 64000"/>
                <a:gd name="T9" fmla="*/ 38 h 64000"/>
                <a:gd name="T10" fmla="*/ 57 w 64000"/>
                <a:gd name="T11" fmla="*/ 38 h 64000"/>
                <a:gd name="T12" fmla="*/ 57 w 64000"/>
                <a:gd name="T13" fmla="*/ -38 h 64000"/>
                <a:gd name="T14" fmla="*/ 57 w 64000"/>
                <a:gd name="T15" fmla="*/ -38 h 64000"/>
                <a:gd name="T16" fmla="*/ 57 w 64000"/>
                <a:gd name="T17" fmla="*/ -38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81 w 64000"/>
                <a:gd name="T1" fmla="*/ -41 h 64000"/>
                <a:gd name="T2" fmla="*/ 101 w 64000"/>
                <a:gd name="T3" fmla="*/ 0 h 64000"/>
                <a:gd name="T4" fmla="*/ 81 w 64000"/>
                <a:gd name="T5" fmla="*/ 41 h 64000"/>
                <a:gd name="T6" fmla="*/ 81 w 64000"/>
                <a:gd name="T7" fmla="*/ 41 h 64000"/>
                <a:gd name="T8" fmla="*/ 81 w 64000"/>
                <a:gd name="T9" fmla="*/ 41 h 64000"/>
                <a:gd name="T10" fmla="*/ 81 w 64000"/>
                <a:gd name="T11" fmla="*/ 41 h 64000"/>
                <a:gd name="T12" fmla="*/ 81 w 64000"/>
                <a:gd name="T13" fmla="*/ -41 h 64000"/>
                <a:gd name="T14" fmla="*/ 81 w 64000"/>
                <a:gd name="T15" fmla="*/ -41 h 64000"/>
                <a:gd name="T16" fmla="*/ 81 w 64000"/>
                <a:gd name="T17" fmla="*/ -41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5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8595A-CBBB-4E96-8F0E-969665BB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4E936-8310-4CDF-BBC1-BDD96106A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4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A06B6-E41F-446C-9FEC-2393521CA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0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49057-3489-427F-B1DA-812917F6D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24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0B00-5091-4385-A1AE-5145C879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1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F96CF-7759-4F19-92D0-46D64316D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01A2-1C37-4B98-8585-F8F6C3AEC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2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3D4D-718B-4790-B777-8E4439A43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04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C214-783A-4734-B710-90CA6A4D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6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C715-824D-46FD-894C-0F69284AA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8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C25E-9E39-4898-9C3D-D8D8E6C06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3D92-8392-4CD4-B91B-613536C40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1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A0B9-814B-4E95-95E2-F9838ACA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08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E685-73E3-4C18-A789-3670F9EC6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82 w 64000"/>
                <a:gd name="T1" fmla="*/ -25 h 64000"/>
                <a:gd name="T2" fmla="*/ 105 w 64000"/>
                <a:gd name="T3" fmla="*/ 0 h 64000"/>
                <a:gd name="T4" fmla="*/ 82 w 64000"/>
                <a:gd name="T5" fmla="*/ 25 h 64000"/>
                <a:gd name="T6" fmla="*/ 82 w 64000"/>
                <a:gd name="T7" fmla="*/ 25 h 64000"/>
                <a:gd name="T8" fmla="*/ 82 w 64000"/>
                <a:gd name="T9" fmla="*/ 25 h 64000"/>
                <a:gd name="T10" fmla="*/ 82 w 64000"/>
                <a:gd name="T11" fmla="*/ 25 h 64000"/>
                <a:gd name="T12" fmla="*/ 82 w 64000"/>
                <a:gd name="T13" fmla="*/ -25 h 64000"/>
                <a:gd name="T14" fmla="*/ 82 w 64000"/>
                <a:gd name="T15" fmla="*/ -25 h 64000"/>
                <a:gd name="T16" fmla="*/ 82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46 w 64000"/>
                <a:gd name="T1" fmla="*/ -25 h 64000"/>
                <a:gd name="T2" fmla="*/ 59 w 64000"/>
                <a:gd name="T3" fmla="*/ 0 h 64000"/>
                <a:gd name="T4" fmla="*/ 46 w 64000"/>
                <a:gd name="T5" fmla="*/ 25 h 64000"/>
                <a:gd name="T6" fmla="*/ 46 w 64000"/>
                <a:gd name="T7" fmla="*/ 25 h 64000"/>
                <a:gd name="T8" fmla="*/ 46 w 64000"/>
                <a:gd name="T9" fmla="*/ 25 h 64000"/>
                <a:gd name="T10" fmla="*/ 46 w 64000"/>
                <a:gd name="T11" fmla="*/ 25 h 64000"/>
                <a:gd name="T12" fmla="*/ 46 w 64000"/>
                <a:gd name="T13" fmla="*/ -25 h 64000"/>
                <a:gd name="T14" fmla="*/ 46 w 64000"/>
                <a:gd name="T15" fmla="*/ -25 h 64000"/>
                <a:gd name="T16" fmla="*/ 46 w 64000"/>
                <a:gd name="T17" fmla="*/ -25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59A1003-A29D-479B-BEC8-845DF179D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lovari.yandex.ru/~%D0%BA%D0%BD%D0%B8%D0%B3%D0%B8/%D0%91%D0%A1%D0%AD/%D0%9E%D0%BF%D0%BE%D1%8F%D1%81%D1%8B%D0%B2%D0%B0%D1%8E%D1%89%D0%B8%D0%B9%20%D0%BB%D0%B8%D1%88%D0%B0%D0%B9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Инфекционные заболевания и профилактика их лечения.</a:t>
            </a:r>
          </a:p>
        </p:txBody>
      </p:sp>
      <p:pic>
        <p:nvPicPr>
          <p:cNvPr id="3075" name="Picture 6" descr="shutterstock_8815474_897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33600"/>
            <a:ext cx="5332413" cy="3998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Эпидемиология туберкулеза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057400"/>
            <a:ext cx="46450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Распространённость туберкулёза на 100000 населения. По данным Всемирной Организации Здравоохранения третья часть всего населения Земли, что составляет примерно 2 миллиарда людей, являются инфицированными микобактериями туберкулёза. На данный момент ежегодная заболеваемость туберкулёзом во всём мире в среднем составляет 9 миллионов человек, из которых 3 миллиона погибают от его осложнений.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Туберкулёз встречается в любом возрасте, но по данным многочисленных исследований, наибольшее количество зарегистрированных случаев приходится на возрастную категорию от 18 до 27 лет. Распространённость туберкулёза и его клинические проявления очень разнообразны. Многих интересует вопрос: почему же одни инфицированные лица заболевают туберкулёзом, а другие нет. Оказывается, что заболеваемость зависит как от условий окружающей среды, так и от индивидуальных характеристик организма.</a:t>
            </a:r>
            <a:br>
              <a:rPr lang="ru-RU" altLang="ru-RU" sz="1300" smtClean="0"/>
            </a:br>
            <a:r>
              <a:rPr lang="ru-RU" altLang="ru-RU" sz="1300" smtClean="0"/>
              <a:t/>
            </a:r>
            <a:br>
              <a:rPr lang="ru-RU" altLang="ru-RU" sz="1300" smtClean="0"/>
            </a:br>
            <a:endParaRPr lang="ru-RU" altLang="ru-RU" sz="1300" smtClean="0"/>
          </a:p>
        </p:txBody>
      </p:sp>
      <p:pic>
        <p:nvPicPr>
          <p:cNvPr id="12292" name="Picture 5" descr="08_04_mort_incid_Russi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7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Факторы риска туберкулеза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79812" cy="4421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Факторы риска: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Низкий общий доход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Пребывание в тюрьме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Пребывание в следственном изоляторе Употребление наркотиков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Финансовая нестабильность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Недостаток пищи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Употребление в пищу непастеризованного молока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Безработица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Недостаток жилой площади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Совместное проживание с родственником, больным туберкулёзом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Злоупотребление алкоголем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Курение (особенно более двух пачек в день)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Сахарный диабет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Миграция населения</a:t>
            </a:r>
            <a:br>
              <a:rPr lang="ru-RU" altLang="ru-RU" sz="1300" smtClean="0"/>
            </a:br>
            <a:r>
              <a:rPr lang="ru-RU" altLang="ru-RU" sz="1300" smtClean="0"/>
              <a:t/>
            </a:r>
            <a:br>
              <a:rPr lang="ru-RU" altLang="ru-RU" sz="1300" smtClean="0"/>
            </a:br>
            <a:endParaRPr lang="ru-RU" altLang="ru-RU" sz="1300" smtClean="0"/>
          </a:p>
        </p:txBody>
      </p:sp>
      <p:pic>
        <p:nvPicPr>
          <p:cNvPr id="13316" name="Picture 5" descr="59682844_1275237647_muzhchin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981200"/>
            <a:ext cx="4267200" cy="337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Пути и способы заражения туберкулезом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700" smtClean="0"/>
              <a:t>  В большинстве случаев источником заболевания является больной человек. Заражение происходит только при длительном, прямом и тесном контакте с больным туберкулёзом.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700" smtClean="0"/>
              <a:t>  Существует несколько путей передачи заболевания: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Воздушно-капельный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Алиментарный (через пищеварительный тракт)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Контактный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1600" smtClean="0"/>
              <a:t>Внутриутробное заражение</a:t>
            </a:r>
            <a:r>
              <a:rPr lang="ru-RU" altLang="ru-RU" sz="1300" smtClean="0"/>
              <a:t/>
            </a:r>
            <a:br>
              <a:rPr lang="ru-RU" altLang="ru-RU" sz="1300" smtClean="0"/>
            </a:br>
            <a:r>
              <a:rPr lang="ru-RU" altLang="ru-RU" sz="1300" smtClean="0"/>
              <a:t/>
            </a:r>
            <a:br>
              <a:rPr lang="ru-RU" altLang="ru-RU" sz="1300" smtClean="0"/>
            </a:br>
            <a:endParaRPr lang="ru-RU" altLang="ru-RU" sz="1300" smtClean="0"/>
          </a:p>
        </p:txBody>
      </p:sp>
      <p:pic>
        <p:nvPicPr>
          <p:cNvPr id="14340" name="Picture 5" descr="1656249_f520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2133600"/>
            <a:ext cx="3581400" cy="3182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Клинические симптомы и признаки заболевания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3579812" cy="43449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  Туберкулёз на протяжении длительного времени может протекать совершенно без проявления каких-либо клинических симптомов. В таких случаях он часто обнаруживается случайно при проведении плановой флюорографии или рентгенологическом исследовании грудной клетки. Пациент считается «больным с подозрением на туберкулёз» при наличии у него хотя бы одного из перечисленных симптомов: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  Кашель в течение трёх недель и более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  Кровохарканье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500" smtClean="0"/>
              <a:t>  Боль в груди в течение трёх недель и более Лихорадка в течение трёх недель и более</a:t>
            </a:r>
            <a:br>
              <a:rPr lang="ru-RU" altLang="ru-RU" sz="1500" smtClean="0"/>
            </a:br>
            <a:endParaRPr lang="ru-RU" altLang="ru-RU" sz="1500" smtClean="0"/>
          </a:p>
        </p:txBody>
      </p:sp>
      <p:pic>
        <p:nvPicPr>
          <p:cNvPr id="15364" name="Picture 5" descr="get_im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2225" y="2541588"/>
            <a:ext cx="3581400" cy="3021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Ветряная оспа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Ветряная оспа</a:t>
            </a:r>
            <a:r>
              <a:rPr lang="ru-RU" altLang="ru-RU" sz="1500" b="1" dirty="0" smtClean="0"/>
              <a:t>,</a:t>
            </a:r>
            <a:r>
              <a:rPr lang="ru-RU" altLang="ru-RU" sz="1500" dirty="0" smtClean="0"/>
              <a:t> острое инфекционное заболевание, сопровождающееся лихорадкой и характерными пузырьковыми высыпаниями на коже. Заболевают преимущественно дети в возрасте до 10 лет. После перенесения В. о. иммунитет сохраняется на всю жизнь. Возбудитель В. о. — фильтрующийся вирус, который передаётся от больного здоровому, главным образом, воздушно-капельным путём (с мелкими брызгами слюны при кашле, разговоре, чихании). Развивающаяся циркуляция вируса в крови (</a:t>
            </a:r>
            <a:r>
              <a:rPr lang="ru-RU" altLang="ru-RU" sz="1500" dirty="0" err="1" smtClean="0"/>
              <a:t>вирусемия</a:t>
            </a:r>
            <a:r>
              <a:rPr lang="ru-RU" altLang="ru-RU" sz="1500" dirty="0" smtClean="0"/>
              <a:t>) обусловливает его проникновение в различные участки кожи, где и образуются сначала красные пятнышки, слегка приподнятые над уровнем кожи, превращающиеся затем в пузырьки. Инкубационный период (время от заражения до появления первых признаков болезни) — от 11 до 21 </a:t>
            </a:r>
            <a:r>
              <a:rPr lang="ru-RU" altLang="ru-RU" sz="1500" i="1" dirty="0" err="1" smtClean="0"/>
              <a:t>сут</a:t>
            </a:r>
            <a:r>
              <a:rPr lang="ru-RU" altLang="ru-RU" sz="1500" i="1" dirty="0" smtClean="0"/>
              <a:t>. </a:t>
            </a:r>
            <a:r>
              <a:rPr lang="ru-RU" altLang="ru-RU" sz="1500" dirty="0" smtClean="0"/>
              <a:t>Вслед за повышением температуры до 39—39,5° С, которая держится 5—7 </a:t>
            </a:r>
            <a:r>
              <a:rPr lang="ru-RU" altLang="ru-RU" sz="1500" i="1" dirty="0" err="1" smtClean="0"/>
              <a:t>сут</a:t>
            </a:r>
            <a:r>
              <a:rPr lang="ru-RU" altLang="ru-RU" sz="1500" i="1" dirty="0" smtClean="0"/>
              <a:t>,</a:t>
            </a:r>
            <a:r>
              <a:rPr lang="ru-RU" altLang="ru-RU" sz="1500" dirty="0" smtClean="0"/>
              <a:t> на различных участках тела, в зеве и на слизистой оболочке носоглотки появляется сыпь. Образующиеся пузырьки наполнены прозрачной жидкостью и окружены тонким красным ободком. В дальнейшем пузырьки лопаются, их содержимое подсыхает и образует корки. Характерны повторные высыпания и многообразие сыпи. Наряду с пятнышками и пузырьками могут появляться корочки. Сыпь располагается на лице, волосистой части головы, туловище, иногда конечностях, включая ладони и подошвы. Характерны повторные высыпания и многообразие сыпи. Наряду с пятнышками и пузырьками могут появляться корочки.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4617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FF"/>
                </a:solidFill>
              </a:rPr>
              <a:t>Ветряная оспа</a:t>
            </a:r>
            <a:endParaRPr lang="ru-RU" altLang="ru-RU" smtClean="0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873625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 smtClean="0"/>
              <a:t>  Сыпь располагается на лице, волосистой части головы, туловище, иногда конечностях, включая ладони и подошвы. Осложнения при В. о. чрезвычайно редки (главным образом у ослабленных детей); развиваются при внесении гнойной инфекции при расчесывании сыпи (импетиго, абсцессы и др.).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 </a:t>
            </a: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Профилактика</a:t>
            </a:r>
            <a:r>
              <a:rPr lang="ru-RU" altLang="ru-RU" sz="1400" dirty="0" smtClean="0"/>
              <a:t>: заболевший может передать инфекцию начиная с последних суток инкубационного периода (за 1—2 </a:t>
            </a:r>
            <a:r>
              <a:rPr lang="ru-RU" altLang="ru-RU" sz="1400" i="1" dirty="0" err="1" smtClean="0"/>
              <a:t>сут</a:t>
            </a:r>
            <a:r>
              <a:rPr lang="ru-RU" altLang="ru-RU" sz="1400" dirty="0" smtClean="0"/>
              <a:t> до появления первых высыпаний) по 5-е сутки с момента последнего высыпания пятен. На всё это время всякие контакты здоровых не болевших детей с больным запрещаются, так как заразительность В. о. очень велика. Не болевшие дети, бывшие в контакте с заболевшим, подвергаются карантину (на дому) или разобщению сроком на 21 </a:t>
            </a:r>
            <a:r>
              <a:rPr lang="ru-RU" altLang="ru-RU" sz="1400" i="1" dirty="0" err="1" smtClean="0"/>
              <a:t>ст</a:t>
            </a:r>
            <a:r>
              <a:rPr lang="ru-RU" altLang="ru-RU" sz="1400" i="1" dirty="0" smtClean="0"/>
              <a:t>,</a:t>
            </a:r>
            <a:r>
              <a:rPr lang="ru-RU" altLang="ru-RU" sz="1400" dirty="0" smtClean="0"/>
              <a:t> если точно установлен день контакта, детей изолируют с 11 </a:t>
            </a:r>
            <a:r>
              <a:rPr lang="ru-RU" altLang="ru-RU" sz="1400" i="1" dirty="0" err="1" smtClean="0"/>
              <a:t>сут</a:t>
            </a:r>
            <a:r>
              <a:rPr lang="ru-RU" altLang="ru-RU" sz="1400" dirty="0" smtClean="0"/>
              <a:t> после контакта по 21. Поскольку есть достаточные доказательства идентичности вируса В. о. и </a:t>
            </a:r>
            <a:r>
              <a:rPr lang="ru-RU" altLang="ru-RU" sz="1400" u="sng" dirty="0" smtClean="0">
                <a:hlinkClick r:id="rId2"/>
              </a:rPr>
              <a:t>опоясывающего лишая</a:t>
            </a:r>
            <a:r>
              <a:rPr lang="ru-RU" altLang="ru-RU" sz="1400" dirty="0" smtClean="0"/>
              <a:t>, следует оберегать не болевших В. о. детей от контакта с больными опоясывающим лишаем.</a:t>
            </a:r>
          </a:p>
        </p:txBody>
      </p:sp>
      <p:pic>
        <p:nvPicPr>
          <p:cNvPr id="17412" name="Picture 7" descr="gerpes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8800"/>
            <a:ext cx="365760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600" smtClean="0"/>
              <a:t>Грипп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876800" cy="5030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Грипп</a:t>
            </a:r>
            <a:r>
              <a:rPr lang="ru-RU" altLang="ru-RU" sz="1200" dirty="0" smtClean="0">
                <a:solidFill>
                  <a:schemeClr val="tx2"/>
                </a:solidFill>
              </a:rPr>
              <a:t> (от фр. </a:t>
            </a:r>
            <a:r>
              <a:rPr lang="fr-FR" altLang="ru-RU" sz="1200" i="1" dirty="0" smtClean="0">
                <a:solidFill>
                  <a:schemeClr val="tx2"/>
                </a:solidFill>
              </a:rPr>
              <a:t>grippe</a:t>
            </a:r>
            <a:r>
              <a:rPr lang="ru-RU" altLang="ru-RU" sz="1200" dirty="0" smtClean="0">
                <a:solidFill>
                  <a:schemeClr val="tx2"/>
                </a:solidFill>
              </a:rPr>
              <a:t>) — острое 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инфекционное заболевание</a:t>
            </a:r>
            <a:r>
              <a:rPr lang="ru-RU" altLang="ru-RU" sz="1200" dirty="0" smtClean="0">
                <a:solidFill>
                  <a:schemeClr val="tx2"/>
                </a:solidFill>
              </a:rPr>
              <a:t> дыхательных путей, вызываемое вирусом гриппа. Входит в группу острых респираторных вирусных инфекций (ОРВИ). Периодически распространяется в виде 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эпидемий</a:t>
            </a:r>
            <a:r>
              <a:rPr lang="ru-RU" altLang="ru-RU" sz="1200" dirty="0" smtClean="0">
                <a:solidFill>
                  <a:schemeClr val="tx2"/>
                </a:solidFill>
              </a:rPr>
              <a:t> и 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пандемий</a:t>
            </a:r>
            <a:r>
              <a:rPr lang="ru-RU" altLang="ru-RU" sz="1200" dirty="0" smtClean="0">
                <a:solidFill>
                  <a:schemeClr val="tx2"/>
                </a:solidFill>
              </a:rPr>
              <a:t>. В настоящее время выявлено более 2000 вариантов вируса гриппа, различающиеся между собой антигенным спектром.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chemeClr val="tx2"/>
                </a:solidFill>
              </a:rPr>
              <a:t>  Нередко словом «грипп» в обиходе также называют любое острое респираторное заболевание (ОРВИ), что ошибочно, так как кроме гриппа на сегодняшний день описано еще более 200 видов других респираторных вирусов (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аденовирусы</a:t>
            </a:r>
            <a:r>
              <a:rPr lang="ru-RU" altLang="ru-RU" sz="1200" dirty="0" smtClean="0">
                <a:solidFill>
                  <a:schemeClr val="tx2"/>
                </a:solidFill>
              </a:rPr>
              <a:t>, </a:t>
            </a:r>
            <a:r>
              <a:rPr lang="ru-RU" altLang="ru-RU" sz="12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риновирусы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altLang="ru-RU" sz="1200" dirty="0" smtClean="0">
                <a:solidFill>
                  <a:schemeClr val="tx2"/>
                </a:solidFill>
              </a:rPr>
              <a:t>респираторно-синцитиальные вирусы и др.), вызывающих гриппоподобные заболевания у человека. Предположительно, название болезни происходит от немецкого слова «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Grips</a:t>
            </a:r>
            <a:r>
              <a:rPr lang="ru-RU" altLang="ru-RU" sz="1200" dirty="0" smtClean="0">
                <a:solidFill>
                  <a:schemeClr val="tx2"/>
                </a:solidFill>
              </a:rPr>
              <a:t>», что означает глотка, горло или от английского слова «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grip</a:t>
            </a:r>
            <a:r>
              <a:rPr lang="ru-RU" altLang="ru-RU" sz="1200" dirty="0" smtClean="0">
                <a:solidFill>
                  <a:schemeClr val="tx2"/>
                </a:solidFill>
              </a:rPr>
              <a:t>» скрутить, схватить (о болезни). Русское слово «хрип» происходит от латинского слова 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crepitatio</a:t>
            </a:r>
            <a:r>
              <a:rPr lang="ru-RU" altLang="ru-RU" sz="1200" dirty="0" smtClean="0">
                <a:solidFill>
                  <a:schemeClr val="tx2"/>
                </a:solidFill>
              </a:rPr>
              <a:t> (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crepito</a:t>
            </a:r>
            <a:r>
              <a:rPr lang="ru-RU" altLang="ru-RU" sz="1200" dirty="0" smtClean="0">
                <a:solidFill>
                  <a:schemeClr val="tx2"/>
                </a:solidFill>
              </a:rPr>
              <a:t>, 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crepo</a:t>
            </a:r>
            <a:r>
              <a:rPr lang="ru-RU" altLang="ru-RU" sz="1200" dirty="0" smtClean="0">
                <a:solidFill>
                  <a:schemeClr val="tx2"/>
                </a:solidFill>
              </a:rPr>
              <a:t> — трещать, скрипеть, щелкать) — звуки, издаваемые больными, и непосредственного отношения к слову грипп не имеет. перешло в русский язык от французского «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grippe</a:t>
            </a:r>
            <a:r>
              <a:rPr lang="ru-RU" altLang="ru-RU" sz="1200" dirty="0" smtClean="0">
                <a:solidFill>
                  <a:schemeClr val="tx2"/>
                </a:solidFill>
              </a:rPr>
              <a:t>».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chemeClr val="tx2"/>
                </a:solidFill>
              </a:rPr>
              <a:t>  Существуют также версии происхождения названия от какого-то насекомого «</a:t>
            </a:r>
            <a:r>
              <a:rPr lang="ru-RU" altLang="ru-RU" sz="1200" i="1" dirty="0" err="1" smtClean="0">
                <a:solidFill>
                  <a:schemeClr val="tx2"/>
                </a:solidFill>
              </a:rPr>
              <a:t>la</a:t>
            </a:r>
            <a:r>
              <a:rPr lang="ru-RU" altLang="ru-RU" sz="1200" i="1" dirty="0" smtClean="0">
                <a:solidFill>
                  <a:schemeClr val="tx2"/>
                </a:solidFill>
              </a:rPr>
              <a:t> </a:t>
            </a:r>
            <a:r>
              <a:rPr lang="ru-RU" altLang="ru-RU" sz="1200" i="1" dirty="0" err="1" smtClean="0">
                <a:solidFill>
                  <a:schemeClr val="tx2"/>
                </a:solidFill>
              </a:rPr>
              <a:t>Grippe</a:t>
            </a:r>
            <a:r>
              <a:rPr lang="ru-RU" altLang="ru-RU" sz="1200" dirty="0" smtClean="0">
                <a:solidFill>
                  <a:schemeClr val="tx2"/>
                </a:solidFill>
              </a:rPr>
              <a:t>», с которым связывали распространение болезни, а также от немецкого «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greifen</a:t>
            </a:r>
            <a:r>
              <a:rPr lang="ru-RU" altLang="ru-RU" sz="1200" dirty="0" smtClean="0">
                <a:solidFill>
                  <a:schemeClr val="tx2"/>
                </a:solidFill>
              </a:rPr>
              <a:t>» или французского «</a:t>
            </a:r>
            <a:r>
              <a:rPr lang="ru-RU" altLang="ru-RU" sz="1200" dirty="0" err="1" smtClean="0">
                <a:solidFill>
                  <a:schemeClr val="tx2"/>
                </a:solidFill>
              </a:rPr>
              <a:t>agripper</a:t>
            </a:r>
            <a:r>
              <a:rPr lang="ru-RU" altLang="ru-RU" sz="1200" dirty="0" smtClean="0">
                <a:solidFill>
                  <a:schemeClr val="tx2"/>
                </a:solidFill>
              </a:rPr>
              <a:t>» — «жадно хватать, схватывать».</a:t>
            </a:r>
          </a:p>
        </p:txBody>
      </p:sp>
      <p:pic>
        <p:nvPicPr>
          <p:cNvPr id="18436" name="Picture 6" descr="1106-12_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514600"/>
            <a:ext cx="3429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3613" cy="1143000"/>
          </a:xfrm>
        </p:spPr>
        <p:txBody>
          <a:bodyPr/>
          <a:lstStyle/>
          <a:p>
            <a:pPr eaLnBrk="1" hangingPunct="1"/>
            <a:r>
              <a:rPr lang="ru-RU" altLang="ru-RU" sz="4400" smtClean="0"/>
              <a:t>Распространение гриппа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11162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200" dirty="0" smtClean="0"/>
              <a:t>  К гриппу 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восприимчивы</a:t>
            </a:r>
            <a:r>
              <a:rPr lang="ru-RU" altLang="ru-RU" sz="1200" dirty="0" smtClean="0"/>
              <a:t> 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все</a:t>
            </a:r>
            <a:r>
              <a:rPr lang="ru-RU" altLang="ru-RU" sz="1200" dirty="0" smtClean="0"/>
              <a:t> возрастные категории людей. Источником инфекции является больной человек с явной или стёртой формой болезни, выделяющий вирус с </a:t>
            </a:r>
            <a:r>
              <a:rPr lang="ru-RU" altLang="ru-RU" sz="1200" dirty="0" err="1" smtClean="0"/>
              <a:t>кашлем,чиханьем</a:t>
            </a:r>
            <a:r>
              <a:rPr lang="ru-RU" altLang="ru-RU" sz="1200" dirty="0"/>
              <a:t> </a:t>
            </a:r>
            <a:r>
              <a:rPr lang="ru-RU" altLang="ru-RU" sz="1200" dirty="0" smtClean="0"/>
              <a:t>и т. д. Больной заразен с первых часов заболевания и до 3—5-х суток болезни. Характеризуется аэрозольным (вдыхание мельчайших капель слюны, слизи, которые содержат вирус гриппа) механизмом передачи и чрезвычайно быстрым распространением в виде 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эпидемий</a:t>
            </a:r>
            <a:r>
              <a:rPr lang="ru-RU" altLang="ru-RU" sz="1200" dirty="0" smtClean="0"/>
              <a:t> и </a:t>
            </a:r>
            <a:r>
              <a:rPr lang="ru-RU" altLang="ru-RU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пандемий</a:t>
            </a:r>
            <a:r>
              <a:rPr lang="ru-RU" altLang="ru-RU" sz="12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200" dirty="0"/>
              <a:t> </a:t>
            </a:r>
            <a:r>
              <a:rPr lang="ru-RU" altLang="ru-RU" sz="1200" dirty="0" smtClean="0"/>
              <a:t> Эпидемии гриппа, вызванные серотипом А, возникают примерно каждые 2—3 года, а вызванные серотипом В — каждые 4—6 лет. Серотип С не вызывает эпидемий, только единичные вспышки у детей и ослабленных людей. В виде эпидемий встречается чаще в осенне-зимний период. Периодичность эпидемий связана с частым изменением антигенной структуры вируса при пребывании его в естественных условиях.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200" dirty="0" smtClean="0"/>
              <a:t>   Группами высокого риска считаются дети, люди преклонного возраста, беременные женщины, люди с хроническими болезнями сердца, лёгких. </a:t>
            </a:r>
          </a:p>
        </p:txBody>
      </p:sp>
      <p:pic>
        <p:nvPicPr>
          <p:cNvPr id="19460" name="Picture 5" descr="17270340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81200"/>
            <a:ext cx="46482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smtClean="0"/>
              <a:t>Профилактика гриппа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7882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 smtClean="0"/>
              <a:t>  Традиционным способом предупреждения заболевания гриппом является </a:t>
            </a: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вакцинация</a:t>
            </a:r>
            <a:r>
              <a:rPr lang="ru-RU" altLang="ru-RU" sz="1400" dirty="0" smtClean="0"/>
              <a:t>. Она осуществляется соответствующей ведущему штамму противогриппозной вакциной и содержит, как правило, антигены трех штаммов вируса гриппа, которые отбираются на основе рекомендаций Всемирной организации здравоохранения. Предложена </a:t>
            </a: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вакцина для профилактики гриппа</a:t>
            </a:r>
            <a:r>
              <a:rPr lang="ru-RU" alt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altLang="ru-RU" sz="1400" dirty="0" smtClean="0"/>
              <a:t>в форме живой, убитой (инактивированной), субъединичной вакцины. Вакцинация особенно показана в группах риска — дети, пожилые люди, больные с хроническими заболеваниями сердца и лёгких, а также врачи. Обычно осуществляется, когда эпидемиологический прогноз свидетельствует о целесообразности массовых мероприятий (обычно в середине осени). Возможна и вторая прививка в середине зимы.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 smtClean="0"/>
              <a:t>  Эффективность вакцинации зависит от того, насколько создателям удается предсказать циркулирующие в данном эпидемиологическом сезоне штаммы. Помимо вакцинации для экстренной профилактики гриппа и острой респираторной вирусной инфекции применяется </a:t>
            </a:r>
            <a:r>
              <a:rPr lang="ru-RU" altLang="ru-RU" sz="1400" dirty="0" err="1" smtClean="0"/>
              <a:t>интраназальное</a:t>
            </a:r>
            <a:r>
              <a:rPr lang="ru-RU" altLang="ru-RU" sz="1400" dirty="0" smtClean="0"/>
              <a:t> введение </a:t>
            </a: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интерферона</a:t>
            </a:r>
            <a:r>
              <a:rPr lang="ru-RU" altLang="ru-RU" sz="1400" dirty="0" smtClean="0"/>
              <a:t>. Данный метод используется при опасении заболеть после контакта с больными респираторной инфекцией, в период эпидемического подъема заболеваемости. При этом интерферон блокирует репликацию вирусов в месте их внедрения в полости носа. Однако, для того, чтобы интерферон вызвал клеточный ответ, требуется экспозиция интерферона клетке около 4 часов, поэтому эффективность данного метода профилактики невелика.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 smtClean="0"/>
              <a:t>  В качестве не специфической профилактики в помещении, где находится больной гриппом, проводится влажная уборка с применением любого дезинфицирующего средства, обладающего </a:t>
            </a:r>
            <a:r>
              <a:rPr lang="ru-RU" altLang="ru-RU" sz="1400" dirty="0" err="1" smtClean="0"/>
              <a:t>вирулицидным</a:t>
            </a:r>
            <a:r>
              <a:rPr lang="ru-RU" altLang="ru-RU" sz="1400" dirty="0" smtClean="0"/>
              <a:t> действием. Для дезинфекции воздуха используется ультрафиолетовое облучение, аэрозольные дезинфекторы и каталитические очистители воздуха. Чихающие и кашляющие больные опасны для окружающих. Профилактика гриппа обязательно должна включать удаление их из общественных мест (путём призывов быть сознательными).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18158324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601663"/>
            <a:ext cx="7924800" cy="572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История выявления инфекционных заболеваний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7213"/>
            <a:ext cx="7693025" cy="5030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Инфекционные болезни известны человечеству еще с глубокой древности. Эпидемиями охватывались огромные территории, включая целые государства и народы. Недаром инфекционные болезни получили название “моровых болезней”. Профилактика инфекционных болезней и борьба с ними во все времена и у всех народов представляли собой самую серьезную общественную проблему.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Следует подчеркнуть, что инфекционный процесс – один из самых сложных в природе биологических процессов, а инфекционные болезни являются грозными разрушительными факторами для человеческого общества, наносящими ему колоссальный экономический ущерб.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Эйфория 50-70-х годов нашего столетия по поводу успешной борьбы с инфекциями и полной ликвидации части из них оказалась преждевременной. Лишь одну инфекционную болезнь – натуральную оспу – можно считать условно ликвидированной на планете, поскольку, несмотря на почти двадцатилетний срок отсутствия ее официальной регистрации, вирус заболевания сохраняется в ряде лабораторий, а прослойка непривитых людей весьма значительна и постоянно возрастает.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 С другой стороны, увеличивается число новых, ранее неизвестных науке инфекций. Ведь достаточно напомнить, что если в 50-х годах насчитывалось около тысячи инфекционных болезней, то в настоящее время их более 1 200, отсюда возникновение новых заболеваний (СПИД, болезнь Лайма, легионеллез и др.) как для специалистов, так и для нашего общества в целом.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300" smtClean="0"/>
              <a:t>  В 2010 году в нашей стране в результате значительного ухудшения социальных условий жизни населения, инфекционная заболеваемость имела тенденцию к росту. Конечно, этому способствовали неблагополучие с системами водоснабжения, канализации, запоздалое выявление источников инфекции, позднее обращение к своему врачу и тому подобное.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Как предупредить инфекционное заболевание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7213"/>
            <a:ext cx="7464425" cy="4421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900" dirty="0" smtClean="0"/>
              <a:t>  Мероприятия, направленные на профилактику инфекционных заболеваний, называются противоэпидемическими.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900" dirty="0" smtClean="0"/>
              <a:t>  </a:t>
            </a:r>
            <a:r>
              <a:rPr lang="ru-RU" altLang="ru-RU" sz="19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Противоэпидемические мероприятия </a:t>
            </a:r>
            <a:r>
              <a:rPr lang="ru-RU" altLang="ru-RU" sz="1900" dirty="0" smtClean="0"/>
              <a:t>– совокупность рекомендаций, обеспечивающих предупреждение инфекционных заболеваний среди отдельных групп населения, снижение заболеваемости и ликвидацию отдельных инфекций.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900" dirty="0" smtClean="0"/>
              <a:t>  Описано много методов профилактики инфекционных заболеваний. Из них можно выделить </a:t>
            </a:r>
            <a:r>
              <a:rPr lang="ru-RU" altLang="ru-RU" sz="1900" b="1" dirty="0" smtClean="0"/>
              <a:t>четыре </a:t>
            </a:r>
            <a:r>
              <a:rPr lang="ru-RU" altLang="ru-RU" sz="1900" dirty="0" smtClean="0"/>
              <a:t>основных:</a:t>
            </a:r>
            <a:br>
              <a:rPr lang="ru-RU" altLang="ru-RU" sz="1900" dirty="0" smtClean="0"/>
            </a:br>
            <a:r>
              <a:rPr lang="ru-RU" altLang="ru-RU" sz="1900" dirty="0" smtClean="0"/>
              <a:t>- ограничение контактов;</a:t>
            </a:r>
            <a:br>
              <a:rPr lang="ru-RU" altLang="ru-RU" sz="1900" dirty="0" smtClean="0"/>
            </a:br>
            <a:r>
              <a:rPr lang="ru-RU" altLang="ru-RU" sz="1900" dirty="0" smtClean="0"/>
              <a:t>- иммунизация;</a:t>
            </a:r>
            <a:br>
              <a:rPr lang="ru-RU" altLang="ru-RU" sz="1900" dirty="0" smtClean="0"/>
            </a:br>
            <a:r>
              <a:rPr lang="ru-RU" altLang="ru-RU" sz="1900" dirty="0" smtClean="0"/>
              <a:t>- </a:t>
            </a:r>
            <a:r>
              <a:rPr lang="ru-RU" altLang="ru-RU" sz="1900" dirty="0" err="1" smtClean="0"/>
              <a:t>химиопрофилактика</a:t>
            </a:r>
            <a:r>
              <a:rPr lang="ru-RU" altLang="ru-RU" sz="1900" dirty="0" smtClean="0"/>
              <a:t> инфекций: применение лекарственных препаратов для предотвращения заражения и размножения возбудителя;</a:t>
            </a:r>
            <a:br>
              <a:rPr lang="ru-RU" altLang="ru-RU" sz="1900" dirty="0" smtClean="0"/>
            </a:br>
            <a:r>
              <a:rPr lang="ru-RU" altLang="ru-RU" sz="1900" dirty="0" smtClean="0"/>
              <a:t>- повышение сопротивляемости человека к инфекционному заболеванию.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Ограничение контактов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52600"/>
            <a:ext cx="4876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 smtClean="0"/>
              <a:t>  Ограничение контакта сводится к изоляции больных и инфицированных лиц. Это реально в условиях дома, семьи, где проводятся в основном </a:t>
            </a:r>
            <a:r>
              <a:rPr lang="ru-RU" altLang="ru-RU" sz="1400" dirty="0" err="1" smtClean="0"/>
              <a:t>режимно</a:t>
            </a:r>
            <a:r>
              <a:rPr lang="ru-RU" altLang="ru-RU" sz="1400" dirty="0" smtClean="0"/>
              <a:t>-ограничительные </a:t>
            </a:r>
            <a:r>
              <a:rPr lang="ru-RU" altLang="ru-RU" sz="1400" dirty="0" err="1" smtClean="0"/>
              <a:t>мероприятия.В</a:t>
            </a:r>
            <a:r>
              <a:rPr lang="ru-RU" altLang="ru-RU" sz="1400" dirty="0" smtClean="0"/>
              <a:t> ряде случаев необходимо наблюдение за контактными лицами (обсервация) и даже введение карантина В отношении части больных может оказаться необходимой госпитализация.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400" dirty="0" smtClean="0"/>
              <a:t>  Каждый человек должен помнить, что при появлении первых признаков инфекционного заболевания необходимо немедленно обратиться за медицинской помощью. Утаивание инфекционного заболевания наносит вред, иногда непоправимый, не только заболевшему, но и окружающим. Вспышка инфекционного заболевания может вывести из строя родственников и целый коллектив на работе. Изолированный инфекционный больной перестает быть источником инфекции в коллективе. Выявление </a:t>
            </a:r>
            <a:r>
              <a:rPr lang="ru-RU" altLang="ru-RU" sz="14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бактерионосителей</a:t>
            </a:r>
            <a:r>
              <a:rPr lang="ru-RU" altLang="ru-RU" sz="1400" dirty="0" smtClean="0"/>
              <a:t> среди окружающих проводится специальной службой. Уклонение от медицинского обследования должно рассматриваться как грубое нарушение мероприятий по борьбе с заразными заболеваниями.</a:t>
            </a:r>
          </a:p>
        </p:txBody>
      </p:sp>
      <p:pic>
        <p:nvPicPr>
          <p:cNvPr id="23556" name="Picture 5" descr="fiziokabinet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133600"/>
            <a:ext cx="3657600" cy="3306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Химиопрофилактика инфекций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4645025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  С целью предупреждения некоторых заболеваний проводится профилактическое применение антибиотиков или химиопрепаратов. Примером может служить профилактика реинфекции при ангине, когда больным после курса пенициллина вводят бициллин-5, что предупреждает осложнение ревматизмом. Употребление </a:t>
            </a:r>
            <a:r>
              <a:rPr lang="ru-RU" altLang="ru-RU" sz="1500" dirty="0" err="1" smtClean="0"/>
              <a:t>мефлохина</a:t>
            </a:r>
            <a:r>
              <a:rPr lang="ru-RU" altLang="ru-RU" sz="1500" dirty="0" smtClean="0"/>
              <a:t> целесообразно при выезде в климатические зоны, где распространена малярия. Эффективной </a:t>
            </a:r>
            <a:r>
              <a:rPr lang="ru-RU" altLang="ru-RU" sz="1500" dirty="0" err="1" smtClean="0"/>
              <a:t>химиопрофилактикой</a:t>
            </a:r>
            <a:r>
              <a:rPr lang="ru-RU" altLang="ru-RU" sz="1500" dirty="0" smtClean="0"/>
              <a:t> гриппа является применение ремантадина.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Антибиотики не эффективны</a:t>
            </a:r>
            <a:r>
              <a:rPr lang="ru-RU" altLang="ru-RU" sz="1500" dirty="0" smtClean="0"/>
              <a:t> при профилактическом использовании с целью предупреждения бактериальных осложнений при гриппе, других острых респираторных заболеваниях, вирусных болезнях с высыпаниями на коже (корь,</a:t>
            </a:r>
            <a:br>
              <a:rPr lang="ru-RU" altLang="ru-RU" sz="1500" dirty="0" smtClean="0"/>
            </a:br>
            <a:r>
              <a:rPr lang="ru-RU" altLang="ru-RU" sz="1500" dirty="0" smtClean="0"/>
              <a:t>краснуха, ветряная оспа и др.). </a:t>
            </a:r>
          </a:p>
        </p:txBody>
      </p:sp>
      <p:pic>
        <p:nvPicPr>
          <p:cNvPr id="24580" name="Picture 7" descr="04021681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905000"/>
            <a:ext cx="3581400" cy="360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Повышение сопротивляемости организма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828800"/>
            <a:ext cx="3579813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/>
              <a:t>Устойчивость организма к различным инфекциям повышает:  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строгое соблюдение          правил личной гигиены,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1800" dirty="0" smtClean="0"/>
              <a:t>  рациональное и полноценное питание,   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витаминизация,  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применение по показаниям адаптогенов,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дозированные физические нагрузки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ru-RU" altLang="ru-RU" sz="1800" dirty="0" smtClean="0"/>
              <a:t>  и постоянное закаливание организма. </a:t>
            </a:r>
          </a:p>
        </p:txBody>
      </p:sp>
      <p:pic>
        <p:nvPicPr>
          <p:cNvPr id="25604" name="Picture 7" descr="1024628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524000"/>
            <a:ext cx="3581400" cy="260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8" descr="2177916_f52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114800"/>
            <a:ext cx="2581275" cy="250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Иммунизация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7213"/>
            <a:ext cx="8150225" cy="4649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  Что касается личной профилактики, то самым надежным способом предупреждения инфекционной болезни является своевременная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иммунизация</a:t>
            </a:r>
            <a:r>
              <a:rPr lang="ru-RU" altLang="ru-RU" sz="1500" dirty="0" smtClean="0"/>
              <a:t>. Необходимо повысить специфическую сопротивляемость организма к тем или иным возбудителям, т. е. воздействовать на иммунитет. Иммунизация может быть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активной</a:t>
            </a:r>
            <a:r>
              <a:rPr lang="ru-RU" altLang="ru-RU" sz="1500" dirty="0" smtClean="0"/>
              <a:t> и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пассивной</a:t>
            </a:r>
            <a:r>
              <a:rPr lang="ru-RU" altLang="ru-RU" sz="1500" dirty="0" smtClean="0"/>
              <a:t>. Иммунитет к инфекционным заболеваниям вырабатывается в период естественного выздоровления инфекционного больного или при искусственном введении здоровому человеку вакцины.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/>
              <a:t> </a:t>
            </a:r>
            <a:r>
              <a:rPr lang="ru-RU" altLang="ru-RU" sz="1500" dirty="0" smtClean="0"/>
              <a:t> Цель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активной</a:t>
            </a:r>
            <a:r>
              <a:rPr lang="ru-RU" altLang="ru-RU" sz="1500" dirty="0" smtClean="0"/>
              <a:t>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иммунизации</a:t>
            </a:r>
            <a:r>
              <a:rPr lang="ru-RU" altLang="ru-RU" sz="1500" dirty="0" smtClean="0"/>
              <a:t> состоит в том, чтобы вызвать специфический иммунный ответ на определенный инфекционный агент – введенную вакцину. Вакцины производятся из убитых или ослабленных микроорганизмов, вызывающих легкие формы заболевания. При снижении иммунитета вакцину можно вводить повторно. Последующее воздействие того же агента приводит к быстрому</a:t>
            </a:r>
            <a:br>
              <a:rPr lang="ru-RU" altLang="ru-RU" sz="1500" dirty="0" smtClean="0"/>
            </a:br>
            <a:r>
              <a:rPr lang="ru-RU" altLang="ru-RU" sz="1500" dirty="0" smtClean="0"/>
              <a:t>повышению резистентности с образованием необходимых иммунных клеток. При некоторых заболеваниях создание вакцин пока не осуществлено (сальмонеллез, заразный насморк, СПИД и др.).</a:t>
            </a:r>
            <a:endParaRPr lang="ru-RU" altLang="ru-RU" sz="15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Пассивная иммунизация</a:t>
            </a:r>
            <a:r>
              <a:rPr lang="ru-RU" altLang="ru-RU" sz="1500" dirty="0" smtClean="0"/>
              <a:t> – это введение готовых антител (белков-иммуноглобулинов, образующихся в ответ на введение микроорганизмов или их части-антигена), полученных от человека или животного после активной иммунизации. Иммунитет после пассивной иммунизации непродолжительный.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0625" cy="17526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Классификация инфекционных болезней</a:t>
            </a:r>
            <a:br>
              <a:rPr lang="ru-RU" altLang="ru-RU" b="1" smtClean="0"/>
            </a:br>
            <a:endParaRPr lang="ru-RU" altLang="ru-RU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  На биологическом принципе разделения возбудителей инфекций основана статическая классификация инфекционных болезней. Группировка болезней по возбудителю </a:t>
            </a:r>
            <a:r>
              <a:rPr lang="ru-RU" altLang="ru-RU" sz="2000" smtClean="0"/>
              <a:t>открывает</a:t>
            </a:r>
            <a:r>
              <a:rPr lang="ru-RU" altLang="ru-RU" sz="2100" smtClean="0"/>
              <a:t> возможности более целенаправленного воздействия на причину болезни.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100" smtClean="0"/>
              <a:t>  Однако при выявлении больных, уходе за инфекционными больными обращается особое внимание на пути передачи инфекции, способы заражения человека, а также методы предотвращения рассеивания инфекции. В этой связи используется классификация инфекционных болезней, основанная на путях передачи инфекции (по эпидемиологическому принципу).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Выделяют 5 групп инфекционных болезней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77692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100" dirty="0" smtClean="0"/>
              <a:t> 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Кишечные инфекции</a:t>
            </a:r>
            <a:r>
              <a:rPr lang="ru-RU" altLang="ru-RU" sz="1800" dirty="0" smtClean="0"/>
              <a:t> (фекально-оральный путь распространения, заражение через рот)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 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Инфекции дыхательных путей</a:t>
            </a:r>
            <a:r>
              <a:rPr lang="ru-RU" altLang="ru-RU" sz="1800" dirty="0" smtClean="0"/>
              <a:t> (воздушно-капельный – аэрозольный путь распространения, заражение через дыхательные пути)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 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Кровяные инфекции трансмиссивные</a:t>
            </a:r>
            <a:r>
              <a:rPr lang="ru-RU" altLang="ru-RU" sz="1800" dirty="0" smtClean="0"/>
              <a:t> (передача возбудителя через переносчиков – комары, блохи, клещи и др.)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 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Кровяные инфекции </a:t>
            </a:r>
            <a:r>
              <a:rPr lang="ru-RU" altLang="ru-RU" sz="1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нетрансмиссивные</a:t>
            </a:r>
            <a:r>
              <a:rPr lang="ru-RU" altLang="ru-RU" sz="1800" dirty="0" smtClean="0"/>
              <a:t> (заражение при инъекциях, переливании крови, плазмы и т.п.)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/>
              <a:t> 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Инфекции наружных покровов</a:t>
            </a:r>
            <a:r>
              <a:rPr lang="ru-RU" altLang="ru-RU" sz="1800" dirty="0" smtClean="0"/>
              <a:t> (контактный путь распространения, заражение через кожу или слизистые оболочки).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В нашей стране обязательной регистрации подлежат заболевания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500" smtClean="0"/>
              <a:t/>
            </a:r>
            <a:br>
              <a:rPr lang="ru-RU" altLang="ru-RU" sz="1500" smtClean="0"/>
            </a:br>
            <a:r>
              <a:rPr lang="ru-RU" altLang="ru-RU" sz="1500" smtClean="0"/>
              <a:t>&gt;туберкулезом, </a:t>
            </a:r>
            <a:br>
              <a:rPr lang="ru-RU" altLang="ru-RU" sz="1500" smtClean="0"/>
            </a:br>
            <a:r>
              <a:rPr lang="ru-RU" altLang="ru-RU" sz="1500" smtClean="0"/>
              <a:t>&gt;брюшным тифом,</a:t>
            </a:r>
            <a:br>
              <a:rPr lang="ru-RU" altLang="ru-RU" sz="1500" smtClean="0"/>
            </a:br>
            <a:r>
              <a:rPr lang="ru-RU" altLang="ru-RU" sz="1500" smtClean="0"/>
              <a:t>&gt;паратифом А,</a:t>
            </a:r>
            <a:br>
              <a:rPr lang="ru-RU" altLang="ru-RU" sz="1500" smtClean="0"/>
            </a:br>
            <a:r>
              <a:rPr lang="ru-RU" altLang="ru-RU" sz="1500" smtClean="0"/>
              <a:t>&gt;сальмонеллезом,</a:t>
            </a:r>
            <a:br>
              <a:rPr lang="ru-RU" altLang="ru-RU" sz="1500" smtClean="0"/>
            </a:br>
            <a:r>
              <a:rPr lang="ru-RU" altLang="ru-RU" sz="1500" smtClean="0"/>
              <a:t>&gt;бруцеллезом, </a:t>
            </a:r>
            <a:br>
              <a:rPr lang="ru-RU" altLang="ru-RU" sz="1500" smtClean="0"/>
            </a:br>
            <a:r>
              <a:rPr lang="ru-RU" altLang="ru-RU" sz="1500" smtClean="0"/>
              <a:t>&gt;дизентерией, </a:t>
            </a:r>
            <a:br>
              <a:rPr lang="ru-RU" altLang="ru-RU" sz="1500" smtClean="0"/>
            </a:br>
            <a:r>
              <a:rPr lang="ru-RU" altLang="ru-RU" sz="1500" smtClean="0"/>
              <a:t>&gt;вирусными гепатитами,</a:t>
            </a:r>
            <a:br>
              <a:rPr lang="ru-RU" altLang="ru-RU" sz="1500" smtClean="0"/>
            </a:br>
            <a:r>
              <a:rPr lang="ru-RU" altLang="ru-RU" sz="1500" smtClean="0"/>
              <a:t>&gt;скарлатиной, </a:t>
            </a:r>
            <a:br>
              <a:rPr lang="ru-RU" altLang="ru-RU" sz="1500" smtClean="0"/>
            </a:br>
            <a:r>
              <a:rPr lang="ru-RU" altLang="ru-RU" sz="1500" smtClean="0"/>
              <a:t>&gt;дифтерией, </a:t>
            </a:r>
            <a:br>
              <a:rPr lang="ru-RU" altLang="ru-RU" sz="1500" smtClean="0"/>
            </a:br>
            <a:r>
              <a:rPr lang="ru-RU" altLang="ru-RU" sz="1500" smtClean="0"/>
              <a:t>&gt;коклюшем, </a:t>
            </a:r>
            <a:br>
              <a:rPr lang="ru-RU" altLang="ru-RU" sz="1500" smtClean="0"/>
            </a:br>
            <a:r>
              <a:rPr lang="ru-RU" altLang="ru-RU" sz="1500" smtClean="0"/>
              <a:t>&gt;гриппом, </a:t>
            </a:r>
            <a:br>
              <a:rPr lang="ru-RU" altLang="ru-RU" sz="1500" smtClean="0"/>
            </a:br>
            <a:r>
              <a:rPr lang="ru-RU" altLang="ru-RU" sz="1500" smtClean="0"/>
              <a:t>&gt;корью,</a:t>
            </a:r>
            <a:br>
              <a:rPr lang="ru-RU" altLang="ru-RU" sz="1500" smtClean="0"/>
            </a:br>
            <a:r>
              <a:rPr lang="ru-RU" altLang="ru-RU" sz="1500" smtClean="0"/>
              <a:t>&gt;ветряной оспой, </a:t>
            </a:r>
            <a:br>
              <a:rPr lang="ru-RU" altLang="ru-RU" sz="1500" smtClean="0"/>
            </a:br>
            <a:r>
              <a:rPr lang="ru-RU" altLang="ru-RU" sz="1500" smtClean="0"/>
              <a:t>&gt;сыпным тифом, </a:t>
            </a:r>
            <a:br>
              <a:rPr lang="ru-RU" altLang="ru-RU" sz="1500" smtClean="0"/>
            </a:br>
            <a:r>
              <a:rPr lang="ru-RU" altLang="ru-RU" sz="1500" smtClean="0"/>
              <a:t>&gt;малярией, </a:t>
            </a:r>
            <a:br>
              <a:rPr lang="ru-RU" altLang="ru-RU" sz="1500" smtClean="0"/>
            </a:br>
            <a:r>
              <a:rPr lang="ru-RU" altLang="ru-RU" sz="1500" smtClean="0"/>
              <a:t>&gt;энцефалитами, </a:t>
            </a:r>
            <a:br>
              <a:rPr lang="ru-RU" altLang="ru-RU" sz="1500" smtClean="0"/>
            </a:br>
            <a:r>
              <a:rPr lang="ru-RU" altLang="ru-RU" sz="1500" smtClean="0"/>
              <a:t>&gt;туляремией, </a:t>
            </a:r>
            <a:br>
              <a:rPr lang="ru-RU" altLang="ru-RU" sz="1500" smtClean="0"/>
            </a:br>
            <a:r>
              <a:rPr lang="ru-RU" altLang="ru-RU" sz="1500" smtClean="0"/>
              <a:t>&gt;бешенством, </a:t>
            </a:r>
            <a:br>
              <a:rPr lang="ru-RU" altLang="ru-RU" sz="1500" smtClean="0"/>
            </a:br>
            <a:r>
              <a:rPr lang="ru-RU" altLang="ru-RU" sz="1500" smtClean="0"/>
              <a:t>&gt;сибирской язвой, </a:t>
            </a:r>
            <a:br>
              <a:rPr lang="ru-RU" altLang="ru-RU" sz="1500" smtClean="0"/>
            </a:br>
            <a:r>
              <a:rPr lang="ru-RU" altLang="ru-RU" sz="1500" smtClean="0"/>
              <a:t>&gt;холерой, </a:t>
            </a:r>
            <a:br>
              <a:rPr lang="ru-RU" altLang="ru-RU" sz="1500" smtClean="0"/>
            </a:br>
            <a:r>
              <a:rPr lang="ru-RU" altLang="ru-RU" sz="1500" smtClean="0"/>
              <a:t>&gt;ВИЧ-инфекцией и др.  </a:t>
            </a:r>
          </a:p>
        </p:txBody>
      </p:sp>
      <p:pic>
        <p:nvPicPr>
          <p:cNvPr id="7172" name="Picture 6" descr="doctor-writing-clipboard-p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827213"/>
            <a:ext cx="3157538" cy="4497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Стадии инфекционных заболеваний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7213"/>
            <a:ext cx="7693025" cy="4573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  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инкубационный период</a:t>
            </a:r>
            <a:r>
              <a:rPr lang="ru-RU" altLang="ru-RU" sz="1500" i="1" dirty="0" smtClean="0"/>
              <a:t> </a:t>
            </a:r>
            <a:r>
              <a:rPr lang="ru-RU" altLang="ru-RU" sz="1500" dirty="0" smtClean="0"/>
              <a:t>—  период от момента проникновения инфекционного агента в организм человека до появления пер­вых предвестников заболевания.  Возбудитель в этот период обычно не выделяется в окружающую среду,  и больной не представляет эпидемиологической опасности для окружающих;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  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продромальный период</a:t>
            </a:r>
            <a:r>
              <a:rPr lang="ru-RU" altLang="ru-RU" sz="1500" i="1" dirty="0" smtClean="0"/>
              <a:t> — </a:t>
            </a:r>
            <a:r>
              <a:rPr lang="ru-RU" altLang="ru-RU" sz="1500" dirty="0" smtClean="0"/>
              <a:t>проявление первых неспецифических симптомов заболевания, характерных для общей интоксикации </a:t>
            </a:r>
            <a:r>
              <a:rPr lang="ru-RU" altLang="ru-RU" sz="1500" dirty="0" err="1" smtClean="0"/>
              <a:t>макроорганизма</a:t>
            </a:r>
            <a:r>
              <a:rPr lang="ru-RU" altLang="ru-RU" sz="1500" dirty="0" smtClean="0"/>
              <a:t> продуктами жизнедеятельности микроорга­низмов и возможным действием бактериальных эндотоксинов, освобождающихся при гибели возбудителя; они также не вы­деляются в окружающую среду (хотя при кори или коклюше больной в этот период уже </a:t>
            </a:r>
            <a:r>
              <a:rPr lang="ru-RU" altLang="ru-RU" sz="1500" dirty="0" err="1" smtClean="0"/>
              <a:t>эпидемиологически</a:t>
            </a:r>
            <a:r>
              <a:rPr lang="ru-RU" altLang="ru-RU" sz="1500" dirty="0" smtClean="0"/>
              <a:t> опасен для ок­ружающих);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  </a:t>
            </a:r>
            <a:r>
              <a:rPr lang="ru-RU" altLang="ru-RU" sz="15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период разгара заболевания</a:t>
            </a:r>
            <a:r>
              <a:rPr lang="ru-RU" altLang="ru-RU" sz="1500" i="1" dirty="0" smtClean="0"/>
              <a:t> </a:t>
            </a:r>
            <a:r>
              <a:rPr lang="ru-RU" altLang="ru-RU" sz="1500" dirty="0" smtClean="0"/>
              <a:t>— проявление специфических сим­птомов заболевания. При наличии в этом периоде развития за­болевания характерного </a:t>
            </a:r>
            <a:r>
              <a:rPr lang="ru-RU" altLang="ru-RU" sz="1500" dirty="0" err="1" smtClean="0"/>
              <a:t>симптомокомплекса</a:t>
            </a:r>
            <a:r>
              <a:rPr lang="ru-RU" altLang="ru-RU" sz="1500" dirty="0" smtClean="0"/>
              <a:t> клиницисты на­зывают такое проявление заболевания </a:t>
            </a:r>
            <a:r>
              <a:rPr lang="ru-RU" altLang="ru-RU" sz="1500" i="1" dirty="0" err="1" smtClean="0"/>
              <a:t>манифестной</a:t>
            </a:r>
            <a:r>
              <a:rPr lang="ru-RU" altLang="ru-RU" sz="1500" i="1" dirty="0" smtClean="0"/>
              <a:t> инфекцией, </a:t>
            </a:r>
            <a:r>
              <a:rPr lang="ru-RU" altLang="ru-RU" sz="1500" dirty="0" smtClean="0"/>
              <a:t>а в тех случаях, когда заболевание в этот период протекает без выраженных симптомов, — </a:t>
            </a:r>
            <a:r>
              <a:rPr lang="ru-RU" altLang="ru-RU" sz="1500" i="1" dirty="0" smtClean="0"/>
              <a:t>бессимптомной инфекцией. </a:t>
            </a:r>
            <a:r>
              <a:rPr lang="ru-RU" altLang="ru-RU" sz="1500" dirty="0" smtClean="0"/>
              <a:t>Этот пе­риод развития инфекционного заболевания, как правило, со­провождается выделением возбудителя из организма, вследст­вие чего больной представляет эпидемиологическую опасность для окружающих; 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500" dirty="0" smtClean="0"/>
              <a:t> </a:t>
            </a:r>
            <a:r>
              <a:rPr lang="ru-RU" altLang="ru-RU" sz="15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период исходов</a:t>
            </a:r>
            <a:r>
              <a:rPr lang="ru-RU" altLang="ru-RU" sz="1500" i="1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Эпидемический процесс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9216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Эпидемический процесс</a:t>
            </a:r>
            <a:r>
              <a:rPr lang="ru-RU" altLang="ru-RU" sz="1800" dirty="0" smtClean="0"/>
              <a:t> - распространение заразных болезней путем формирования цепи последовательно возникающих эпидемических очагов; является основным объектом, изучаемым эпидемиологией.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dirty="0" smtClean="0">
                <a:solidFill>
                  <a:srgbClr val="B95C00">
                    <a:lumMod val="40000"/>
                    <a:lumOff val="60000"/>
                  </a:srgbClr>
                </a:solidFill>
              </a:rPr>
              <a:t>  Эпидемический </a:t>
            </a:r>
            <a:r>
              <a:rPr lang="ru-RU" altLang="ru-RU" sz="1800" b="1" dirty="0">
                <a:solidFill>
                  <a:srgbClr val="B95C00">
                    <a:lumMod val="40000"/>
                    <a:lumOff val="60000"/>
                  </a:srgbClr>
                </a:solidFill>
              </a:rPr>
              <a:t>процесс </a:t>
            </a:r>
            <a:r>
              <a:rPr lang="ru-RU" altLang="ru-RU" sz="1800" dirty="0" smtClean="0"/>
              <a:t>возникает и поддерживается только при наличии и взаимодействии трех его факторов (звеньев):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1800" dirty="0" smtClean="0"/>
              <a:t>источника возбудителей инфекции (инвазии),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1800" dirty="0" smtClean="0"/>
              <a:t> механизма передачи возбудителей,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ru-RU" altLang="ru-RU" sz="1800" dirty="0" smtClean="0"/>
              <a:t> восприимчивости населения к данной инфекции (инвазии).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Источниками</a:t>
            </a:r>
            <a:r>
              <a:rPr lang="ru-RU" altLang="ru-RU" sz="1800" dirty="0" smtClean="0"/>
              <a:t> возбудителей инфекции (инвазии) являются при антропонозах 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зараженные люди</a:t>
            </a:r>
            <a:r>
              <a:rPr lang="ru-RU" altLang="ru-RU" sz="1800" dirty="0" smtClean="0"/>
              <a:t> (больные и носители возбудителей), при зоонозах - </a:t>
            </a:r>
            <a:r>
              <a:rPr lang="ru-RU" altLang="ru-RU" sz="1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зараженные животные</a:t>
            </a:r>
            <a:r>
              <a:rPr lang="ru-RU" altLang="ru-RU" sz="1800" dirty="0" smtClean="0"/>
              <a:t> (больные и носители возбудителей).</a:t>
            </a:r>
            <a:r>
              <a:rPr lang="ru-RU" altLang="ru-RU" sz="1400" dirty="0" smtClean="0"/>
              <a:t> </a:t>
            </a:r>
            <a:br>
              <a:rPr lang="ru-RU" altLang="ru-RU" sz="1400" dirty="0" smtClean="0"/>
            </a:br>
            <a:r>
              <a:rPr lang="ru-RU" altLang="ru-RU" sz="1400" dirty="0" smtClean="0"/>
              <a:t/>
            </a:r>
            <a:br>
              <a:rPr lang="ru-RU" altLang="ru-RU" sz="1400" dirty="0" smtClean="0"/>
            </a:br>
            <a:endParaRPr lang="ru-RU" altLang="ru-RU" sz="12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FFFF"/>
                </a:solidFill>
              </a:rPr>
              <a:t>Эпидемический процесс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28800"/>
            <a:ext cx="73882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FF"/>
              </a:buClr>
              <a:defRPr/>
            </a:pP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Различают </a:t>
            </a:r>
            <a:r>
              <a:rPr lang="ru-RU" alt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три фазы механизма передачи возбудителей:</a:t>
            </a:r>
            <a:r>
              <a:rPr lang="ru-RU" altLang="ru-RU" sz="1400" dirty="0">
                <a:solidFill>
                  <a:srgbClr val="FFFFFF"/>
                </a:solidFill>
              </a:rPr>
              <a:t> 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выделение </a:t>
            </a:r>
            <a:r>
              <a:rPr lang="ru-RU" altLang="ru-RU" sz="1400" dirty="0">
                <a:solidFill>
                  <a:srgbClr val="FFFFFF"/>
                </a:solidFill>
              </a:rPr>
              <a:t>возбудителей в окружающую среду,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пребывание </a:t>
            </a:r>
            <a:r>
              <a:rPr lang="ru-RU" altLang="ru-RU" sz="1400" dirty="0">
                <a:solidFill>
                  <a:srgbClr val="FFFFFF"/>
                </a:solidFill>
              </a:rPr>
              <a:t>в ней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и </a:t>
            </a:r>
            <a:r>
              <a:rPr lang="ru-RU" altLang="ru-RU" sz="1400" dirty="0">
                <a:solidFill>
                  <a:srgbClr val="FFFFFF"/>
                </a:solidFill>
              </a:rPr>
              <a:t>проникновение в новый восприимчивый организм.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defRPr/>
            </a:pPr>
            <a:endParaRPr lang="ru-RU" altLang="ru-RU" sz="1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  </a:t>
            </a: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Передача </a:t>
            </a:r>
            <a:r>
              <a:rPr lang="ru-RU" alt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возбудителей </a:t>
            </a:r>
            <a:r>
              <a:rPr lang="ru-RU" altLang="ru-RU" sz="1400" dirty="0">
                <a:solidFill>
                  <a:srgbClr val="FFFFFF"/>
                </a:solidFill>
              </a:rPr>
              <a:t>инфекции может </a:t>
            </a:r>
            <a:r>
              <a:rPr lang="ru-RU" altLang="ru-RU" sz="1400" dirty="0" smtClean="0">
                <a:solidFill>
                  <a:srgbClr val="FFFFFF"/>
                </a:solidFill>
              </a:rPr>
              <a:t>происходить: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 </a:t>
            </a:r>
            <a:r>
              <a:rPr lang="ru-RU" altLang="ru-RU" sz="1400" dirty="0">
                <a:solidFill>
                  <a:srgbClr val="FFFFFF"/>
                </a:solidFill>
              </a:rPr>
              <a:t>контактно-бытовым,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капельным </a:t>
            </a:r>
            <a:r>
              <a:rPr lang="ru-RU" altLang="ru-RU" sz="1400" dirty="0">
                <a:solidFill>
                  <a:srgbClr val="FFFFFF"/>
                </a:solidFill>
              </a:rPr>
              <a:t>(воздушно-капельным, воздушно-пылевым),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фекально-оральным </a:t>
            </a:r>
            <a:r>
              <a:rPr lang="ru-RU" altLang="ru-RU" sz="1400" dirty="0">
                <a:solidFill>
                  <a:srgbClr val="FFFFFF"/>
                </a:solidFill>
              </a:rPr>
              <a:t>(водным, пищевым</a:t>
            </a:r>
            <a:r>
              <a:rPr lang="ru-RU" altLang="ru-RU" sz="1400" dirty="0" smtClean="0">
                <a:solidFill>
                  <a:srgbClr val="FFFFFF"/>
                </a:solidFill>
              </a:rPr>
              <a:t>),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 </a:t>
            </a:r>
            <a:r>
              <a:rPr lang="ru-RU" altLang="ru-RU" sz="1400" dirty="0">
                <a:solidFill>
                  <a:srgbClr val="FFFFFF"/>
                </a:solidFill>
              </a:rPr>
              <a:t>трансмиссивным путем;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кроме </a:t>
            </a:r>
            <a:r>
              <a:rPr lang="ru-RU" altLang="ru-RU" sz="1400" dirty="0">
                <a:solidFill>
                  <a:srgbClr val="FFFFFF"/>
                </a:solidFill>
              </a:rPr>
              <a:t>того, возможны так наз. вертикальный (от матери к плоду через </a:t>
            </a:r>
            <a:r>
              <a:rPr lang="ru-RU" altLang="ru-RU" sz="1400" dirty="0" err="1">
                <a:solidFill>
                  <a:srgbClr val="FFFFFF"/>
                </a:solidFill>
              </a:rPr>
              <a:t>планцету</a:t>
            </a:r>
            <a:r>
              <a:rPr lang="ru-RU" altLang="ru-RU" sz="1400" dirty="0">
                <a:solidFill>
                  <a:srgbClr val="FFFFFF"/>
                </a:solidFill>
              </a:rPr>
              <a:t>) </a:t>
            </a:r>
            <a:endParaRPr lang="ru-RU" altLang="ru-RU" sz="14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Char char="§"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и </a:t>
            </a:r>
            <a:r>
              <a:rPr lang="ru-RU" altLang="ru-RU" sz="1400" dirty="0">
                <a:solidFill>
                  <a:srgbClr val="FFFFFF"/>
                </a:solidFill>
              </a:rPr>
              <a:t>искусственный (инструментальный, лабораторное заражение) механизмы передачи</a:t>
            </a:r>
            <a:r>
              <a:rPr lang="ru-RU" altLang="ru-RU" sz="1400" dirty="0" smtClean="0">
                <a:solidFill>
                  <a:srgbClr val="FFFFFF"/>
                </a:solidFill>
              </a:rPr>
              <a:t>.</a:t>
            </a:r>
          </a:p>
          <a:p>
            <a:pPr marL="0" indent="0" eaLnBrk="1" hangingPunct="1">
              <a:lnSpc>
                <a:spcPct val="80000"/>
              </a:lnSpc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altLang="ru-RU" sz="1400" dirty="0" smtClean="0">
                <a:solidFill>
                  <a:srgbClr val="FFFFFF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defRPr/>
            </a:pPr>
            <a:r>
              <a:rPr lang="ru-RU" altLang="ru-RU" sz="1400" dirty="0">
                <a:solidFill>
                  <a:srgbClr val="FFFFFF"/>
                </a:solidFill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</a:rPr>
              <a:t> Выделяют </a:t>
            </a:r>
            <a:r>
              <a:rPr lang="ru-RU" altLang="ru-RU" sz="1400" dirty="0">
                <a:solidFill>
                  <a:srgbClr val="FFFFFF"/>
                </a:solidFill>
              </a:rPr>
              <a:t>также </a:t>
            </a:r>
            <a:r>
              <a:rPr lang="ru-RU" alt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факторы передачи возбудителей </a:t>
            </a:r>
            <a:r>
              <a:rPr lang="ru-RU" altLang="ru-RU" sz="1400" dirty="0">
                <a:solidFill>
                  <a:srgbClr val="FFFFFF"/>
                </a:solidFill>
              </a:rPr>
              <a:t>(предметы обихода, игрушки, вода, почва, пищевые продукты и др. </a:t>
            </a:r>
            <a:r>
              <a:rPr lang="ru-RU" altLang="ru-RU" sz="1400" dirty="0" smtClean="0">
                <a:solidFill>
                  <a:srgbClr val="FFFFFF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buClr>
                <a:srgbClr val="FFFFFF"/>
              </a:buClr>
              <a:defRPr/>
            </a:pPr>
            <a:r>
              <a:rPr lang="ru-RU" altLang="ru-RU" sz="1400" dirty="0">
                <a:solidFill>
                  <a:srgbClr val="FFFFFF"/>
                </a:solidFill>
              </a:rPr>
              <a:t> </a:t>
            </a:r>
            <a:r>
              <a:rPr lang="ru-RU" altLang="ru-RU" sz="1400" dirty="0" smtClean="0">
                <a:solidFill>
                  <a:srgbClr val="FFFFFF"/>
                </a:solidFill>
              </a:rPr>
              <a:t> </a:t>
            </a:r>
            <a:r>
              <a:rPr lang="ru-RU" altLang="ru-RU" sz="1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Восприимчивость </a:t>
            </a:r>
            <a:r>
              <a:rPr lang="ru-RU" altLang="ru-RU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 инфекции </a:t>
            </a:r>
            <a:r>
              <a:rPr lang="ru-RU" altLang="ru-RU" sz="1400" dirty="0">
                <a:solidFill>
                  <a:srgbClr val="FFFFFF"/>
                </a:solidFill>
              </a:rPr>
              <a:t>(инвазии) определяется неспецифической резистентностью организма, </a:t>
            </a:r>
            <a:r>
              <a:rPr lang="ru-RU" altLang="ru-RU" sz="1400" dirty="0" smtClean="0">
                <a:solidFill>
                  <a:srgbClr val="FFFFFF"/>
                </a:solidFill>
              </a:rPr>
              <a:t>которая </a:t>
            </a:r>
            <a:r>
              <a:rPr lang="ru-RU" altLang="ru-RU" sz="1400" dirty="0">
                <a:solidFill>
                  <a:srgbClr val="FFFFFF"/>
                </a:solidFill>
              </a:rPr>
              <a:t>зависит от уровня глобулинов, лизоцима, интерферона и других показателей, и специфическим иммунитетом, формирующимся после вакцинации или болезни. 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smtClean="0"/>
              <a:t>Туберкулез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4025" cy="4040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700" smtClean="0"/>
              <a:t>  Название туберкулёз произошло от слова tuberculum, что в переводе с латинского языка означает "бугорок". Данный недуг является широко распространённым общим инфекционным заболеванием, причиной которого становятся микобактерии туберкулёза. В большинстве случаев поражает лёгкие, но встречается и в других органах и тканях. Возбудитель передаётся воздушно-капельным путём во время разговора, чихания, кашля больного.</a:t>
            </a:r>
            <a:br>
              <a:rPr lang="ru-RU" altLang="ru-RU" sz="1700" smtClean="0"/>
            </a:br>
            <a:r>
              <a:rPr lang="ru-RU" altLang="ru-RU" sz="1700" smtClean="0"/>
              <a:t/>
            </a:r>
            <a:br>
              <a:rPr lang="ru-RU" altLang="ru-RU" sz="1700" smtClean="0"/>
            </a:br>
            <a:endParaRPr lang="ru-RU" altLang="ru-RU" sz="1700" smtClean="0"/>
          </a:p>
        </p:txBody>
      </p:sp>
      <p:pic>
        <p:nvPicPr>
          <p:cNvPr id="11268" name="Picture 5" descr="1306585666_medsit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810000" cy="398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6">
      <a:dk1>
        <a:srgbClr val="434343"/>
      </a:dk1>
      <a:lt1>
        <a:srgbClr val="FFFFFF"/>
      </a:lt1>
      <a:dk2>
        <a:srgbClr val="360404"/>
      </a:dk2>
      <a:lt2>
        <a:srgbClr val="FFFFFF"/>
      </a:lt2>
      <a:accent1>
        <a:srgbClr val="669900"/>
      </a:accent1>
      <a:accent2>
        <a:srgbClr val="CC6600"/>
      </a:accent2>
      <a:accent3>
        <a:srgbClr val="AEAAAA"/>
      </a:accent3>
      <a:accent4>
        <a:srgbClr val="DADADA"/>
      </a:accent4>
      <a:accent5>
        <a:srgbClr val="B8CAAA"/>
      </a:accent5>
      <a:accent6>
        <a:srgbClr val="B95C00"/>
      </a:accent6>
      <a:hlink>
        <a:srgbClr val="CC3300"/>
      </a:hlink>
      <a:folHlink>
        <a:srgbClr val="808080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391</TotalTime>
  <Words>1320</Words>
  <Application>Microsoft Office PowerPoint</Application>
  <PresentationFormat>Экран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Verdana</vt:lpstr>
      <vt:lpstr>Arial</vt:lpstr>
      <vt:lpstr>Wingdings</vt:lpstr>
      <vt:lpstr>Calibri</vt:lpstr>
      <vt:lpstr>Courier New</vt:lpstr>
      <vt:lpstr>Затмение</vt:lpstr>
      <vt:lpstr>Инфекционные заболевания и профилактика их лечения.</vt:lpstr>
      <vt:lpstr>История выявления инфекционных заболеваний</vt:lpstr>
      <vt:lpstr>Классификация инфекционных болезней </vt:lpstr>
      <vt:lpstr>Выделяют 5 групп инфекционных болезней</vt:lpstr>
      <vt:lpstr>В нашей стране обязательной регистрации подлежат заболевания</vt:lpstr>
      <vt:lpstr>Стадии инфекционных заболеваний</vt:lpstr>
      <vt:lpstr>Эпидемический процесс</vt:lpstr>
      <vt:lpstr>Эпидемический процесс</vt:lpstr>
      <vt:lpstr>Туберкулез</vt:lpstr>
      <vt:lpstr>Эпидемиология туберкулеза</vt:lpstr>
      <vt:lpstr>Факторы риска туберкулеза</vt:lpstr>
      <vt:lpstr>Пути и способы заражения туберкулезом</vt:lpstr>
      <vt:lpstr>Клинические симптомы и признаки заболевания</vt:lpstr>
      <vt:lpstr>Ветряная оспа</vt:lpstr>
      <vt:lpstr>Ветряная оспа</vt:lpstr>
      <vt:lpstr>Грипп</vt:lpstr>
      <vt:lpstr>Распространение гриппа</vt:lpstr>
      <vt:lpstr>Профилактика гриппа</vt:lpstr>
      <vt:lpstr>Презентация PowerPoint</vt:lpstr>
      <vt:lpstr>Как предупредить инфекционное заболевание</vt:lpstr>
      <vt:lpstr>Ограничение контактов</vt:lpstr>
      <vt:lpstr>Химиопрофилактика инфекций</vt:lpstr>
      <vt:lpstr>Повышение сопротивляемости организма</vt:lpstr>
      <vt:lpstr>Иммунизация</vt:lpstr>
    </vt:vector>
  </TitlesOfParts>
  <Manager>Егоров Н.П.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Келексаева Зарина</dc:creator>
  <cp:lastModifiedBy>Егоров</cp:lastModifiedBy>
  <cp:revision>18</cp:revision>
  <cp:lastPrinted>1601-01-01T00:00:00Z</cp:lastPrinted>
  <dcterms:created xsi:type="dcterms:W3CDTF">2011-10-02T12:25:20Z</dcterms:created>
  <dcterms:modified xsi:type="dcterms:W3CDTF">2014-06-03T11:24:07Z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