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1484784"/>
            <a:ext cx="8928992" cy="4896544"/>
          </a:xfrm>
        </p:spPr>
        <p:txBody>
          <a:bodyPr>
            <a:normAutofit fontScale="85000" lnSpcReduction="20000"/>
          </a:bodyPr>
          <a:lstStyle/>
          <a:p>
            <a:endParaRPr lang="ru-RU" sz="2600" b="1" dirty="0" smtClean="0">
              <a:solidFill>
                <a:srgbClr val="800080"/>
              </a:solidFill>
            </a:endParaRPr>
          </a:p>
          <a:p>
            <a:pPr algn="ctr"/>
            <a:r>
              <a:rPr lang="ru-RU" sz="3300" dirty="0" smtClean="0">
                <a:solidFill>
                  <a:srgbClr val="800080"/>
                </a:solidFill>
              </a:rPr>
              <a:t>« </a:t>
            </a:r>
            <a:r>
              <a:rPr lang="ru-RU" sz="3300" b="1" dirty="0">
                <a:solidFill>
                  <a:srgbClr val="800080"/>
                </a:solidFill>
              </a:rPr>
              <a:t>БРС в проектной деятельности школьников</a:t>
            </a:r>
            <a:r>
              <a:rPr lang="ru-RU" sz="3300" dirty="0" smtClean="0">
                <a:solidFill>
                  <a:srgbClr val="800080"/>
                </a:solidFill>
              </a:rPr>
              <a:t>».</a:t>
            </a:r>
          </a:p>
          <a:p>
            <a:endParaRPr lang="ru-RU" sz="2600" dirty="0">
              <a:solidFill>
                <a:srgbClr val="800080"/>
              </a:solidFill>
            </a:endParaRPr>
          </a:p>
          <a:p>
            <a:endParaRPr lang="ru-RU" sz="2600" dirty="0">
              <a:solidFill>
                <a:srgbClr val="800080"/>
              </a:solidFill>
            </a:endParaRPr>
          </a:p>
          <a:p>
            <a:pPr algn="r"/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Автор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pPr algn="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Антропова Эльза Валерьевна,</a:t>
            </a:r>
          </a:p>
          <a:p>
            <a:pPr algn="r"/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учитель математики </a:t>
            </a:r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ГБОУ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СОШ №539</a:t>
            </a:r>
          </a:p>
          <a:p>
            <a:pPr algn="r"/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Кировский район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,</a:t>
            </a:r>
          </a:p>
          <a:p>
            <a:pPr algn="r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Санкт – Петербург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algn="r"/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  <a:p>
            <a:pPr algn="r"/>
            <a:endParaRPr lang="ru-RU" sz="24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						                        2013   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60648"/>
            <a:ext cx="7668344" cy="100811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3 городская конференция </a:t>
            </a:r>
            <a:b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«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</a:rPr>
              <a:t>Балльно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-рейтинговая система оценивания </a:t>
            </a:r>
            <a:r>
              <a:rPr lang="ru-RU" sz="2400" b="1" dirty="0" err="1">
                <a:solidFill>
                  <a:schemeClr val="accent4">
                    <a:lumMod val="75000"/>
                  </a:schemeClr>
                </a:solidFill>
              </a:rPr>
              <a:t>внеучебных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 достижений учащихся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».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7" name="Picture 3" descr="C:\Users\acer\Desktop\2013\картинки\матем\i 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4944"/>
            <a:ext cx="3907390" cy="326841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035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512511" cy="1143000"/>
          </a:xfrm>
        </p:spPr>
        <p:txBody>
          <a:bodyPr/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Мотивация использования БРС в проектной деятельности школьников.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99792" y="1628800"/>
            <a:ext cx="6192688" cy="5661248"/>
          </a:xfrm>
        </p:spPr>
        <p:txBody>
          <a:bodyPr>
            <a:normAutofit/>
          </a:bodyPr>
          <a:lstStyle/>
          <a:p>
            <a:pPr lvl="8"/>
            <a:r>
              <a:rPr lang="ru-RU" sz="2400" dirty="0">
                <a:solidFill>
                  <a:srgbClr val="800080"/>
                </a:solidFill>
              </a:rPr>
              <a:t>Мы не говорим педагогам </a:t>
            </a:r>
            <a:r>
              <a:rPr lang="ru-RU" sz="2400" dirty="0" smtClean="0">
                <a:solidFill>
                  <a:srgbClr val="800080"/>
                </a:solidFill>
              </a:rPr>
              <a:t>—поступайте </a:t>
            </a:r>
            <a:r>
              <a:rPr lang="ru-RU" sz="2400" dirty="0">
                <a:solidFill>
                  <a:srgbClr val="800080"/>
                </a:solidFill>
              </a:rPr>
              <a:t>так или иначе; но говорим им: изучайте законы тех психических явлений, которыми вы хотите управлять, и поступайте, соображаясь с этими законами и теми обстоятельствами, в которых вы хотите их приложить.            </a:t>
            </a:r>
            <a:endParaRPr lang="ru-RU" sz="2400" dirty="0" smtClean="0">
              <a:solidFill>
                <a:srgbClr val="800080"/>
              </a:solidFill>
            </a:endParaRPr>
          </a:p>
          <a:p>
            <a:pPr marL="2404872" lvl="8" indent="0" algn="r">
              <a:buNone/>
            </a:pPr>
            <a:r>
              <a:rPr lang="ru-RU" sz="2400" dirty="0" smtClean="0">
                <a:solidFill>
                  <a:srgbClr val="800080"/>
                </a:solidFill>
              </a:rPr>
              <a:t>  К.Д</a:t>
            </a:r>
            <a:r>
              <a:rPr lang="ru-RU" sz="2400" dirty="0">
                <a:solidFill>
                  <a:srgbClr val="800080"/>
                </a:solidFill>
              </a:rPr>
              <a:t>. Ушинский.</a:t>
            </a:r>
          </a:p>
          <a:p>
            <a:pPr algn="r"/>
            <a:endParaRPr lang="ru-RU" sz="1800" dirty="0">
              <a:solidFill>
                <a:srgbClr val="80008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44824"/>
            <a:ext cx="3456384" cy="4387205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60090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260648"/>
            <a:ext cx="4434895" cy="1143000"/>
          </a:xfrm>
        </p:spPr>
        <p:txBody>
          <a:bodyPr/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Периоды психического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развития ребенка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5976" y="1196752"/>
            <a:ext cx="4788024" cy="554461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400" dirty="0">
                <a:solidFill>
                  <a:srgbClr val="800080"/>
                </a:solidFill>
              </a:rPr>
              <a:t>Воспроизводящая деятельность: </a:t>
            </a:r>
          </a:p>
          <a:p>
            <a:r>
              <a:rPr lang="ru-RU" sz="2400" dirty="0">
                <a:solidFill>
                  <a:srgbClr val="800080"/>
                </a:solidFill>
              </a:rPr>
              <a:t>непосредственно </a:t>
            </a:r>
            <a:r>
              <a:rPr lang="ru-RU" sz="2400" dirty="0">
                <a:solidFill>
                  <a:srgbClr val="800080"/>
                </a:solidFill>
              </a:rPr>
              <a:t>эмоциональное общение</a:t>
            </a:r>
            <a:r>
              <a:rPr lang="ru-RU" sz="2400" dirty="0">
                <a:solidFill>
                  <a:srgbClr val="800080"/>
                </a:solidFill>
              </a:rPr>
              <a:t>,</a:t>
            </a:r>
          </a:p>
          <a:p>
            <a:r>
              <a:rPr lang="ru-RU" sz="2400" dirty="0">
                <a:solidFill>
                  <a:srgbClr val="800080"/>
                </a:solidFill>
              </a:rPr>
              <a:t> </a:t>
            </a:r>
            <a:r>
              <a:rPr lang="ru-RU" sz="2400" dirty="0">
                <a:solidFill>
                  <a:srgbClr val="800080"/>
                </a:solidFill>
              </a:rPr>
              <a:t>предметно - манипуляторная</a:t>
            </a:r>
            <a:r>
              <a:rPr lang="ru-RU" sz="2400" dirty="0">
                <a:solidFill>
                  <a:srgbClr val="800080"/>
                </a:solidFill>
              </a:rPr>
              <a:t>,</a:t>
            </a:r>
          </a:p>
          <a:p>
            <a:r>
              <a:rPr lang="ru-RU" sz="2400" dirty="0">
                <a:solidFill>
                  <a:srgbClr val="800080"/>
                </a:solidFill>
              </a:rPr>
              <a:t> </a:t>
            </a:r>
            <a:r>
              <a:rPr lang="ru-RU" sz="2400" dirty="0">
                <a:solidFill>
                  <a:srgbClr val="800080"/>
                </a:solidFill>
              </a:rPr>
              <a:t>игровая</a:t>
            </a:r>
            <a:r>
              <a:rPr lang="ru-RU" sz="2400" dirty="0">
                <a:solidFill>
                  <a:srgbClr val="800080"/>
                </a:solidFill>
              </a:rPr>
              <a:t>,</a:t>
            </a:r>
          </a:p>
          <a:p>
            <a:r>
              <a:rPr lang="ru-RU" sz="2400" dirty="0">
                <a:solidFill>
                  <a:srgbClr val="800080"/>
                </a:solidFill>
              </a:rPr>
              <a:t> </a:t>
            </a:r>
            <a:r>
              <a:rPr lang="ru-RU" sz="2400" dirty="0">
                <a:solidFill>
                  <a:srgbClr val="800080"/>
                </a:solidFill>
              </a:rPr>
              <a:t>учебная, </a:t>
            </a:r>
            <a:endParaRPr lang="ru-RU" sz="2400" dirty="0">
              <a:solidFill>
                <a:srgbClr val="800080"/>
              </a:solidFill>
            </a:endParaRPr>
          </a:p>
          <a:p>
            <a:r>
              <a:rPr lang="ru-RU" sz="2400" dirty="0">
                <a:solidFill>
                  <a:srgbClr val="800080"/>
                </a:solidFill>
              </a:rPr>
              <a:t>общественно </a:t>
            </a:r>
            <a:r>
              <a:rPr lang="ru-RU" sz="2400" dirty="0">
                <a:solidFill>
                  <a:srgbClr val="800080"/>
                </a:solidFill>
              </a:rPr>
              <a:t>полезная </a:t>
            </a:r>
            <a:r>
              <a:rPr lang="ru-RU" sz="2400" dirty="0">
                <a:solidFill>
                  <a:srgbClr val="800080"/>
                </a:solidFill>
              </a:rPr>
              <a:t>,</a:t>
            </a:r>
          </a:p>
          <a:p>
            <a:r>
              <a:rPr lang="ru-RU" sz="2400" dirty="0">
                <a:solidFill>
                  <a:srgbClr val="800080"/>
                </a:solidFill>
              </a:rPr>
              <a:t>учебно-профессиональная </a:t>
            </a:r>
            <a:r>
              <a:rPr lang="ru-RU" sz="2400" dirty="0">
                <a:solidFill>
                  <a:srgbClr val="800080"/>
                </a:solidFill>
              </a:rPr>
              <a:t>деятельность.</a:t>
            </a:r>
          </a:p>
          <a:p>
            <a:endParaRPr lang="ru-RU" sz="2400" dirty="0">
              <a:solidFill>
                <a:srgbClr val="800080"/>
              </a:solidFill>
            </a:endParaRPr>
          </a:p>
        </p:txBody>
      </p:sp>
      <p:pic>
        <p:nvPicPr>
          <p:cNvPr id="2050" name="Picture 2" descr="C:\Users\acer\Desktop\2013\картинки\матем\i (2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936" y="1052736"/>
            <a:ext cx="1524601" cy="1296144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cer\Desktop\2013\картинки\матем\i (18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75" y="1916833"/>
            <a:ext cx="1675872" cy="1656183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5441"/>
            <a:ext cx="1032509" cy="1022184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033228"/>
            <a:ext cx="2968077" cy="2188403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998743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500"/>
                            </p:stCondLst>
                            <p:childTnLst>
                              <p:par>
                                <p:cTn id="4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964488" cy="1143000"/>
          </a:xfrm>
        </p:spPr>
        <p:txBody>
          <a:bodyPr/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Поощрение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наказание</a:t>
            </a:r>
            <a:r>
              <a:rPr lang="ru-RU" sz="2400" dirty="0" smtClean="0">
                <a:effectLst/>
              </a:rPr>
              <a:t>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75856" y="1700808"/>
            <a:ext cx="5652120" cy="4680520"/>
          </a:xfrm>
        </p:spPr>
        <p:txBody>
          <a:bodyPr>
            <a:normAutofit/>
          </a:bodyPr>
          <a:lstStyle/>
          <a:p>
            <a:pPr lvl="8"/>
            <a:r>
              <a:rPr lang="ru-RU" sz="2400" dirty="0">
                <a:solidFill>
                  <a:srgbClr val="800080"/>
                </a:solidFill>
              </a:rPr>
              <a:t>Ненасильственные методы формирования личности, естественно, по «приказу души» воспринимаемых ею</a:t>
            </a:r>
            <a:r>
              <a:rPr lang="ru-RU" sz="2400" dirty="0" smtClean="0">
                <a:solidFill>
                  <a:srgbClr val="800080"/>
                </a:solidFill>
              </a:rPr>
              <a:t>…</a:t>
            </a:r>
          </a:p>
          <a:p>
            <a:pPr marL="2404872" lvl="8" indent="0">
              <a:buNone/>
            </a:pPr>
            <a:endParaRPr lang="ru-RU" sz="2400" dirty="0" smtClean="0">
              <a:solidFill>
                <a:srgbClr val="800080"/>
              </a:solidFill>
            </a:endParaRPr>
          </a:p>
          <a:p>
            <a:pPr lvl="8"/>
            <a:r>
              <a:rPr lang="ru-RU" sz="2400" dirty="0" smtClean="0">
                <a:solidFill>
                  <a:srgbClr val="800080"/>
                </a:solidFill>
              </a:rPr>
              <a:t>Подкрепление.</a:t>
            </a:r>
          </a:p>
        </p:txBody>
      </p:sp>
      <p:pic>
        <p:nvPicPr>
          <p:cNvPr id="3074" name="Picture 2" descr="C:\Users\acer\Desktop\2013\картинки\личности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24" y="4221088"/>
            <a:ext cx="2231288" cy="2016224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cer\Desktop\2013\картинки\личности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564904"/>
            <a:ext cx="2104628" cy="1902989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cer\Desktop\2013\картинки\личности\1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1944216" cy="1970489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99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04664"/>
            <a:ext cx="6512511" cy="1143000"/>
          </a:xfrm>
        </p:spPr>
        <p:txBody>
          <a:bodyPr/>
          <a:lstStyle/>
          <a:p>
            <a:pPr algn="ctr"/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Важно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093496"/>
            <a:ext cx="8208912" cy="1728192"/>
          </a:xfrm>
        </p:spPr>
        <p:txBody>
          <a:bodyPr/>
          <a:lstStyle/>
          <a:p>
            <a:r>
              <a:rPr lang="ru-RU" sz="2000" dirty="0">
                <a:solidFill>
                  <a:srgbClr val="800080"/>
                </a:solidFill>
              </a:rPr>
              <a:t>Важно то, что подкреплять нужно не только конечный результат действия, но и постепенное приближение к его достижению. А заканчивать обучение следует всегда на фоне поощрения.</a:t>
            </a:r>
          </a:p>
          <a:p>
            <a:endParaRPr lang="ru-RU" dirty="0"/>
          </a:p>
        </p:txBody>
      </p:sp>
      <p:pic>
        <p:nvPicPr>
          <p:cNvPr id="4098" name="Picture 2" descr="C:\Users\acer\Desktop\2013\картинки\личности\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48880"/>
            <a:ext cx="2617142" cy="4036312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565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620688"/>
            <a:ext cx="6512511" cy="1143000"/>
          </a:xfrm>
        </p:spPr>
        <p:txBody>
          <a:bodyPr/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Метод 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стимулирования – 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соревнование.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556792"/>
            <a:ext cx="3173833" cy="2534722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244082" y="4365104"/>
            <a:ext cx="87849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800080"/>
                </a:solidFill>
              </a:rPr>
              <a:t>Эффективность соревнования значительно повышается, когда его цели и задачи, условия проведения определяют сами ученики, они же подводят итоги и определяют победителей. Педагог же направляет инициативу воспитанников, поправляя, где нужно, их неумелые действия.</a:t>
            </a:r>
          </a:p>
        </p:txBody>
      </p:sp>
    </p:spTree>
    <p:extLst>
      <p:ext uri="{BB962C8B-B14F-4D97-AF65-F5344CB8AC3E}">
        <p14:creationId xmlns:p14="http://schemas.microsoft.com/office/powerpoint/2010/main" val="260029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37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4496287" cy="1143000"/>
          </a:xfrm>
        </p:spPr>
        <p:txBody>
          <a:bodyPr/>
          <a:lstStyle/>
          <a:p>
            <a:r>
              <a:rPr lang="ru-RU" sz="2400" dirty="0">
                <a:solidFill>
                  <a:schemeClr val="accent4">
                    <a:lumMod val="75000"/>
                  </a:schemeClr>
                </a:solidFill>
              </a:rPr>
              <a:t>Проекты и БРС.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292080" y="1988840"/>
            <a:ext cx="3240360" cy="335582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rgbClr val="800080"/>
                </a:solidFill>
              </a:rPr>
              <a:t>Для поощрения, стимулирования и оценивания проектной </a:t>
            </a:r>
            <a:r>
              <a:rPr lang="ru-RU" sz="2000" dirty="0" smtClean="0">
                <a:solidFill>
                  <a:srgbClr val="800080"/>
                </a:solidFill>
              </a:rPr>
              <a:t>деятельности школьников наилучшей </a:t>
            </a:r>
            <a:r>
              <a:rPr lang="ru-RU" sz="2000" dirty="0">
                <a:solidFill>
                  <a:srgbClr val="800080"/>
                </a:solidFill>
              </a:rPr>
              <a:t>системой является </a:t>
            </a:r>
            <a:r>
              <a:rPr lang="ru-RU" sz="2000" dirty="0" err="1">
                <a:solidFill>
                  <a:srgbClr val="800080"/>
                </a:solidFill>
              </a:rPr>
              <a:t>балльно</a:t>
            </a:r>
            <a:r>
              <a:rPr lang="ru-RU" sz="2000" dirty="0">
                <a:solidFill>
                  <a:srgbClr val="800080"/>
                </a:solidFill>
              </a:rPr>
              <a:t> - рейтинговая система оценивания.</a:t>
            </a:r>
          </a:p>
        </p:txBody>
      </p:sp>
      <p:pic>
        <p:nvPicPr>
          <p:cNvPr id="5122" name="Picture 2" descr="C:\Users\acer\Desktop\2013\картинки\личности\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5" y="2420889"/>
            <a:ext cx="1944216" cy="2011258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cer\Desktop\2013\картинки\личности\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40" y="4725144"/>
            <a:ext cx="2199076" cy="1721315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cer\Desktop\2013\картинки\личности\16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013" y="548287"/>
            <a:ext cx="2112759" cy="1584569"/>
          </a:xfrm>
          <a:prstGeom prst="rect">
            <a:avLst/>
          </a:pr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438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6" presetClass="entr" presetSubtype="37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37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271</TotalTime>
  <Words>233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3 городская конференция  «Балльно-рейтинговая система оценивания внеучебных достижений учащихся».</vt:lpstr>
      <vt:lpstr>Мотивация использования БРС в проектной деятельности школьников.</vt:lpstr>
      <vt:lpstr>Периоды психического развития ребенка</vt:lpstr>
      <vt:lpstr>Поощрение и наказание.</vt:lpstr>
      <vt:lpstr>Важно</vt:lpstr>
      <vt:lpstr>Метод стимулирования – соревнование.</vt:lpstr>
      <vt:lpstr>Проекты и БРС.</vt:lpstr>
    </vt:vector>
  </TitlesOfParts>
  <Manager>Антропова Э.В.</Manager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городская конференция  «Балльно-рейтинговая система оценивания внеучебных достижений учащихся».</dc:title>
  <dc:creator>Эля;Антропова Э.В.</dc:creator>
  <cp:lastModifiedBy>Антропова Э.В.</cp:lastModifiedBy>
  <cp:revision>40</cp:revision>
  <dcterms:created xsi:type="dcterms:W3CDTF">2013-10-30T16:24:03Z</dcterms:created>
  <dcterms:modified xsi:type="dcterms:W3CDTF">2013-10-30T21:06:35Z</dcterms:modified>
</cp:coreProperties>
</file>