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6" r:id="rId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1470025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GoldenAutumn\03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Photoshop\GoldenAutumn\GoldenAutumnW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Photoshop\GoldenAutumn\GoldenAut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74638"/>
            <a:ext cx="6275040" cy="1143000"/>
          </a:xfrm>
        </p:spPr>
        <p:txBody>
          <a:bodyPr/>
          <a:lstStyle>
            <a:lvl1pPr>
              <a:defRPr b="1">
                <a:solidFill>
                  <a:schemeClr val="accent6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Photoshop\GoldenAutumn\GoldenAutumnM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499992" y="332656"/>
            <a:ext cx="4644008" cy="1143000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0"/>
          </p:nvPr>
        </p:nvSpPr>
        <p:spPr>
          <a:xfrm>
            <a:off x="1078409" y="1700808"/>
            <a:ext cx="7886079" cy="48974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Photoshop\GoldenAutumn\04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4716016" cy="1143000"/>
          </a:xfrm>
        </p:spPr>
        <p:txBody>
          <a:bodyPr>
            <a:normAutofit/>
          </a:bodyPr>
          <a:lstStyle>
            <a:lvl1pPr>
              <a:defRPr sz="43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0"/>
          </p:nvPr>
        </p:nvSpPr>
        <p:spPr>
          <a:xfrm>
            <a:off x="1115616" y="1484784"/>
            <a:ext cx="7416800" cy="4968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Photoshop\GoldenAutumn\0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38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34" y="1857364"/>
            <a:ext cx="2428892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Формальные</a:t>
            </a:r>
            <a:endParaRPr lang="ru-RU" sz="24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15008" y="1857364"/>
            <a:ext cx="2928958" cy="50006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Неформальные</a:t>
            </a:r>
            <a:endParaRPr lang="ru-RU" sz="2400" dirty="0"/>
          </a:p>
        </p:txBody>
      </p:sp>
      <p:cxnSp>
        <p:nvCxnSpPr>
          <p:cNvPr id="12" name="Прямая со стрелкой 11"/>
          <p:cNvCxnSpPr>
            <a:stCxn id="16" idx="2"/>
            <a:endCxn id="9" idx="0"/>
          </p:cNvCxnSpPr>
          <p:nvPr/>
        </p:nvCxnSpPr>
        <p:spPr>
          <a:xfrm rot="5400000">
            <a:off x="2875348" y="-17883"/>
            <a:ext cx="714380" cy="303611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6" idx="2"/>
            <a:endCxn id="10" idx="0"/>
          </p:cNvCxnSpPr>
          <p:nvPr/>
        </p:nvCxnSpPr>
        <p:spPr>
          <a:xfrm rot="16200000" flipH="1">
            <a:off x="5607851" y="285728"/>
            <a:ext cx="714380" cy="24288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1071538" y="428604"/>
            <a:ext cx="7358114" cy="7143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Социальные группы</a:t>
            </a:r>
            <a:endParaRPr lang="ru-RU" sz="2400" dirty="0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357158" y="2357430"/>
            <a:ext cx="392909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2000" dirty="0" smtClean="0">
                <a:latin typeface="+mn-lt"/>
              </a:rPr>
              <a:t>Люди объединены в устойчивую группу, внутри которой есть строгие правила.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2000" dirty="0" smtClean="0">
                <a:latin typeface="+mn-lt"/>
              </a:rPr>
              <a:t>Класс, рабочий коллектив, спортивная команда и т.д.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4643438" y="3286124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 bwMode="auto">
          <a:xfrm>
            <a:off x="4786314" y="2357430"/>
            <a:ext cx="400052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2000" dirty="0" smtClean="0">
                <a:latin typeface="+mn-lt"/>
              </a:rPr>
              <a:t>Группа возникает на основе межличностных отношений и общих интересов, их поведение не регламентируется.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2000" dirty="0" smtClean="0">
                <a:latin typeface="+mn-lt"/>
              </a:rPr>
              <a:t>Компания друзей. </a:t>
            </a: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4429132"/>
            <a:ext cx="285752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69"/>
            <a:ext cx="3071834" cy="204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32" grpId="0" build="p"/>
      <p:bldP spid="36" grpId="0" build="p"/>
      <p:bldP spid="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2844" y="71438"/>
            <a:ext cx="8858312" cy="6643710"/>
          </a:xfrm>
          <a:prstGeom prst="roundRect">
            <a:avLst>
              <a:gd name="adj" fmla="val 7416"/>
            </a:avLst>
          </a:prstGeom>
          <a:solidFill>
            <a:schemeClr val="accent6">
              <a:lumMod val="20000"/>
              <a:lumOff val="8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Содержимое 2"/>
          <p:cNvSpPr txBox="1">
            <a:spLocks/>
          </p:cNvSpPr>
          <p:nvPr/>
        </p:nvSpPr>
        <p:spPr bwMode="auto">
          <a:xfrm>
            <a:off x="428596" y="214290"/>
            <a:ext cx="835824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lang="ru-RU" sz="2800" dirty="0" smtClean="0">
                <a:latin typeface="+mn-lt"/>
              </a:rPr>
              <a:t>Внутри любой социальной группы есть </a:t>
            </a:r>
            <a:r>
              <a:rPr lang="ru-RU" sz="2800" b="1" dirty="0" smtClean="0">
                <a:latin typeface="+mn-lt"/>
              </a:rPr>
              <a:t>групповые нормы</a:t>
            </a:r>
            <a:r>
              <a:rPr lang="ru-RU" sz="2800" dirty="0" smtClean="0">
                <a:latin typeface="+mn-lt"/>
              </a:rPr>
              <a:t>, которые должны соблюдать все члены группы. </a:t>
            </a: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Blip>
                <a:blip r:embed="rId2"/>
              </a:buBlip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Санкция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ответная реакция других людей на соблюдение или нарушение человеком групповых норм.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 bwMode="auto">
          <a:xfrm>
            <a:off x="4643438" y="3286124"/>
            <a:ext cx="421484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269875" marR="0" lvl="0" indent="-2698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714348" y="3786190"/>
          <a:ext cx="7858179" cy="271464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19393"/>
                <a:gridCol w="2619393"/>
                <a:gridCol w="2619393"/>
              </a:tblGrid>
              <a:tr h="904881">
                <a:tc>
                  <a:txBody>
                    <a:bodyPr/>
                    <a:lstStyle/>
                    <a:p>
                      <a:r>
                        <a:rPr lang="ru-RU" sz="2800" i="1" dirty="0" smtClean="0">
                          <a:solidFill>
                            <a:schemeClr val="tx1"/>
                          </a:solidFill>
                        </a:rPr>
                        <a:t>Санкции</a:t>
                      </a:r>
                      <a:endParaRPr lang="ru-RU" sz="2800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C00000"/>
                          </a:solidFill>
                        </a:rPr>
                        <a:t>Позитивные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>
                          <a:solidFill>
                            <a:srgbClr val="C00000"/>
                          </a:solidFill>
                        </a:rPr>
                        <a:t>Негативные </a:t>
                      </a:r>
                      <a:endParaRPr lang="ru-RU" sz="2400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Формальные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Грамота, премия, награждение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Выговор, лишение премии</a:t>
                      </a:r>
                      <a:endParaRPr lang="ru-RU" dirty="0"/>
                    </a:p>
                  </a:txBody>
                  <a:tcPr/>
                </a:tc>
              </a:tr>
              <a:tr h="904881">
                <a:tc>
                  <a:txBody>
                    <a:bodyPr/>
                    <a:lstStyle/>
                    <a:p>
                      <a:r>
                        <a:rPr lang="ru-RU" sz="2400" b="1" i="1" dirty="0" smtClean="0">
                          <a:solidFill>
                            <a:srgbClr val="C00000"/>
                          </a:solidFill>
                        </a:rPr>
                        <a:t>Неформальные</a:t>
                      </a:r>
                      <a:endParaRPr lang="ru-RU" sz="2400" b="1" i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Аплодисменты, поздравления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Осуждение, ругань, подзатыльник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/>
      <p:bldP spid="36" grpId="0" build="p"/>
    </p:bldLst>
  </p:timing>
</p:sld>
</file>

<file path=ppt/theme/theme1.xml><?xml version="1.0" encoding="utf-8"?>
<a:theme xmlns:a="http://schemas.openxmlformats.org/drawingml/2006/main" name="Osenni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Osenniy</Template>
  <TotalTime>225</TotalTime>
  <Words>95</Words>
  <Application>Microsoft Office PowerPoint</Application>
  <PresentationFormat>Экран (4:3)</PresentationFormat>
  <Paragraphs>21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Osenniy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Шаблон для презентаций PowerPoint</dc:subject>
  <dc:creator>Chiffa</dc:creator>
  <dc:description>Презентации по культуре и искусству, шаблоны PowerPoint http://freeppt.ru/</dc:description>
  <cp:lastModifiedBy>Chiffa</cp:lastModifiedBy>
  <cp:revision>37</cp:revision>
  <dcterms:created xsi:type="dcterms:W3CDTF">2014-08-23T18:13:05Z</dcterms:created>
  <dcterms:modified xsi:type="dcterms:W3CDTF">2015-02-01T15:41:23Z</dcterms:modified>
</cp:coreProperties>
</file>