
<file path=[Content_Types].xml><?xml version="1.0" encoding="utf-8"?>
<Types xmlns="http://schemas.openxmlformats.org/package/2006/content-types">
  <Default Extension="png" ContentType="image/png"/>
  <Default Extension="bin" ContentType="application/vnd.ms-office.vbaPro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60" r:id="rId4"/>
    <p:sldId id="259" r:id="rId5"/>
    <p:sldId id="262" r:id="rId6"/>
    <p:sldId id="293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75" r:id="rId18"/>
    <p:sldId id="277" r:id="rId19"/>
    <p:sldId id="278" r:id="rId20"/>
    <p:sldId id="280" r:id="rId21"/>
    <p:sldId id="281" r:id="rId22"/>
    <p:sldId id="282" r:id="rId23"/>
    <p:sldId id="29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84" autoAdjust="0"/>
  </p:normalViewPr>
  <p:slideViewPr>
    <p:cSldViewPr>
      <p:cViewPr varScale="1">
        <p:scale>
          <a:sx n="48" d="100"/>
          <a:sy n="48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34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06/relationships/vbaProject" Target="vbaProject.bin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3C6F5-A9ED-462D-9B2F-8831D7E58800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8D399-9D02-41CC-954C-3E545117E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19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A11A0-7A9B-4870-9FE1-5A114388BCE7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21F6E-2F1E-41C1-8D9E-6A921B99F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121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3A10A-4D2E-4606-9244-492B893124EF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CCEBDD-AEFE-4A44-B0CA-5F5D4ADB2F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3A10A-4D2E-4606-9244-492B893124EF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CCEBDD-AEFE-4A44-B0CA-5F5D4ADB2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3A10A-4D2E-4606-9244-492B893124EF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CCEBDD-AEFE-4A44-B0CA-5F5D4ADB2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3A10A-4D2E-4606-9244-492B893124EF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CCEBDD-AEFE-4A44-B0CA-5F5D4ADB2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3A10A-4D2E-4606-9244-492B893124EF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CCEBDD-AEFE-4A44-B0CA-5F5D4ADB2F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3A10A-4D2E-4606-9244-492B893124EF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CCEBDD-AEFE-4A44-B0CA-5F5D4ADB2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3A10A-4D2E-4606-9244-492B893124EF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CCEBDD-AEFE-4A44-B0CA-5F5D4ADB2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3A10A-4D2E-4606-9244-492B893124EF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CCEBDD-AEFE-4A44-B0CA-5F5D4ADB2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3A10A-4D2E-4606-9244-492B893124EF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CCEBDD-AEFE-4A44-B0CA-5F5D4ADB2F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3A10A-4D2E-4606-9244-492B893124EF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CCEBDD-AEFE-4A44-B0CA-5F5D4ADB2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3A10A-4D2E-4606-9244-492B893124EF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CCEBDD-AEFE-4A44-B0CA-5F5D4ADB2F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2D3A10A-4D2E-4606-9244-492B893124EF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FCCEBDD-AEFE-4A44-B0CA-5F5D4ADB2F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hbmchs.ru/" TargetMode="External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pas-extreme.r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5385" y="2036440"/>
            <a:ext cx="7910696" cy="17526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«Характеристика пожара как опасного фактора окружающей среды, причины возникновения пожаров и способов борьбы с ними»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88024" y="4797152"/>
            <a:ext cx="4412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Бригадиренко Лариса Сергеевна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5856" y="594928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2013-2014 учебный год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23850" y="292546"/>
            <a:ext cx="8642350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ТУШИТЬ ВОДОЙ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включенные в сеть электроприборы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лить воду на электрические провода. </a:t>
            </a:r>
          </a:p>
        </p:txBody>
      </p:sp>
      <p:pic>
        <p:nvPicPr>
          <p:cNvPr id="6149" name="Picture 5" descr="Нельзя_Водой_Тушить_Электроприб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030346"/>
            <a:ext cx="3241055" cy="2376774"/>
          </a:xfrm>
          <a:prstGeom prst="rect">
            <a:avLst/>
          </a:prstGeom>
          <a:noFill/>
        </p:spPr>
      </p:pic>
      <p:pic>
        <p:nvPicPr>
          <p:cNvPr id="6150" name="Picture 6" descr="Электроприборы_Выключи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9" y="3097931"/>
            <a:ext cx="2736874" cy="2005882"/>
          </a:xfrm>
          <a:prstGeom prst="rect">
            <a:avLst/>
          </a:prstGeom>
          <a:noFill/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250825" y="5407323"/>
            <a:ext cx="8642350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избежание  поражения электрическим током необходимо отключить электроэнергию.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Нельзя_Водой_Тушить_ГорючиеЖидк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916113"/>
            <a:ext cx="4430713" cy="2995612"/>
          </a:xfrm>
          <a:prstGeom prst="rect">
            <a:avLst/>
          </a:prstGeom>
          <a:noFill/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23850" y="292546"/>
            <a:ext cx="8642350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ТУШИТЬ ВОДОЙ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егковоспламеняющиеся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жидкости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(бензин, керосин). 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250825" y="5407323"/>
            <a:ext cx="8642350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тушите мокрой тканью, огнетушителем, песком или землёй из цветочных горшков.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50825" y="333375"/>
            <a:ext cx="8642350" cy="1449388"/>
          </a:xfrm>
          <a:prstGeom prst="rect">
            <a:avLst/>
          </a:prstGeom>
          <a:solidFill>
            <a:schemeClr val="bg1"/>
          </a:solidFill>
          <a:ln w="762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 b="1"/>
              <a:t>Если ликвидировать очаг возгорания своими силами невозможно, необходимо немедленно покинуть квартиру, закрыв за собой дверь.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50825" y="5445125"/>
            <a:ext cx="8642350" cy="990600"/>
          </a:xfrm>
          <a:prstGeom prst="rect">
            <a:avLst/>
          </a:prstGeom>
          <a:solidFill>
            <a:schemeClr val="bg1"/>
          </a:solidFill>
          <a:ln w="762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700" b="1"/>
              <a:t>Покинув квартиру, организуйте встречу пожарных, укажите им место пожара.</a:t>
            </a:r>
          </a:p>
        </p:txBody>
      </p:sp>
      <p:pic>
        <p:nvPicPr>
          <p:cNvPr id="9230" name="Picture 14" descr="Покиньте_помещ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7925" y="2060848"/>
            <a:ext cx="424815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Покиньте_помещение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2492375"/>
            <a:ext cx="3392488" cy="4176713"/>
          </a:xfrm>
          <a:prstGeom prst="rect">
            <a:avLst/>
          </a:prstGeom>
          <a:noFill/>
        </p:spPr>
      </p:pic>
      <p:pic>
        <p:nvPicPr>
          <p:cNvPr id="10246" name="Picture 6" descr="Накройтесь_ВлажнойТкань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492375"/>
            <a:ext cx="3489325" cy="4105275"/>
          </a:xfrm>
          <a:prstGeom prst="rect">
            <a:avLst/>
          </a:prstGeom>
          <a:noFill/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50825" y="333375"/>
            <a:ext cx="8642350" cy="1876425"/>
          </a:xfrm>
          <a:prstGeom prst="rect">
            <a:avLst/>
          </a:prstGeom>
          <a:solidFill>
            <a:schemeClr val="bg1"/>
          </a:solidFill>
          <a:ln w="762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 b="1"/>
              <a:t>В задымлённом помещении необходимо передвигаться на четвереньках (внизу меньше дыма) и дышать через влажную ткань (мокрое одеяло, пальто).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79388" y="492591"/>
            <a:ext cx="8642350" cy="4401205"/>
          </a:xfrm>
          <a:prstGeom prst="rect">
            <a:avLst/>
          </a:prstGeom>
          <a:solidFill>
            <a:schemeClr val="bg1"/>
          </a:solidFill>
          <a:ln w="762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прятаться под кроватью, в шкафу, закрываться в ванной.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невозможности покинуть квартиру обычным путём используйте балконную пожарную лестницу, а если её нет, необходимо выйти на балкон, плотно закрыть за собой дверь и звать на помощь.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Покидая здание при пожаре,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 в коем случае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НЕЛЬЗЯ пользоваться лифтом,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может отключиться.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0"/>
            <a:ext cx="7962088" cy="6858000"/>
          </a:xfrm>
        </p:spPr>
        <p:txBody>
          <a:bodyPr>
            <a:normAutofit fontScale="85000" lnSpcReduction="10000"/>
          </a:bodyPr>
          <a:lstStyle/>
          <a:p>
            <a:pPr marL="82296" indent="0" algn="ctr">
              <a:buNone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Отравление токсичными продуктами горения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легкой степени:</a:t>
            </a:r>
          </a:p>
          <a:p>
            <a:pPr marL="82296" indent="0">
              <a:buNone/>
            </a:pP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ощущения тяжести и пульсации в голове.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 в области висков и лба («обруч на голове»), потемнение и мелькание «мушек» в глазах, шум в ушах.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покраснение кожных покровов, сердцебиение, оглушенность, дрожь, слабость, тошнота, рвота.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0"/>
            <a:ext cx="8100392" cy="6741368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endParaRPr lang="ru-RU" sz="43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более тяжелой степени</a:t>
            </a:r>
            <a:r>
              <a:rPr lang="ru-RU" sz="4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>
              <a:buNone/>
            </a:pPr>
            <a:endParaRPr lang="ru-RU" sz="43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Нарастающая мышечная слабость, учащение пульса, расширение зрачков, поверхностное дыхание, головокружение.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Путаное сознание, сонливость, затем потеря сознания.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синюшности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лице, возможно розовых пятен.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поверхностном дыхании, глухом сердцебиении, начале судорог возможна смерть.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помощь при отравлении  продуктами горения</a:t>
            </a:r>
            <a:endParaRPr lang="ru-RU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196752"/>
            <a:ext cx="8100392" cy="5661248"/>
          </a:xfrm>
        </p:spPr>
        <p:txBody>
          <a:bodyPr>
            <a:normAutofit fontScale="25000" lnSpcReduction="20000"/>
          </a:bodyPr>
          <a:lstStyle/>
          <a:p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Первая помощь пострадавшим.</a:t>
            </a:r>
            <a:endParaRPr lang="ru-RU" sz="8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 Вынести на свежий воздух и положить на спину горизонтально.</a:t>
            </a:r>
          </a:p>
          <a:p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При любой погоде расстегнуть одежду и открыть грудную клетку.</a:t>
            </a:r>
          </a:p>
          <a:p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Напоить горячим сладким чаем или кофе.</a:t>
            </a:r>
          </a:p>
          <a:p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 Охладить лицо и грудь (холодная вода, охлажденное полотенце, лед или снег). Смочить любую ткань и обвязать ею голову.</a:t>
            </a:r>
          </a:p>
          <a:p>
            <a:pPr>
              <a:buNone/>
            </a:pPr>
            <a:endParaRPr lang="ru-RU" sz="8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Если пострадавший не приходит в себя</a:t>
            </a:r>
            <a:endParaRPr lang="ru-RU" sz="8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 Любым способом вызвать раздражение в носу (пером, веточкой, табаком, горчицей, перцем, нашатырем) – заставить потерпевшего чихать.</a:t>
            </a:r>
          </a:p>
          <a:p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Полезно проводить растирание груди до появления дыхания (варежкой, шарфом и др.).</a:t>
            </a:r>
          </a:p>
          <a:p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 Провести искусственное дыхание.</a:t>
            </a:r>
          </a:p>
          <a:p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 Направить пострадавшего в лечебное учреждение.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Меры предосторожности от получения ожогов.</a:t>
            </a:r>
            <a:endParaRPr lang="ru-RU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Ожогами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называют повреждения, вызванные термической, химической или лучевой энергией. Тяжесть ожога определяется величиной площади и глубиной повреждения тканей.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2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/>
          <a:stretch>
            <a:fillRect/>
          </a:stretch>
        </p:blipFill>
        <p:spPr bwMode="auto">
          <a:xfrm>
            <a:off x="539750" y="1989138"/>
            <a:ext cx="2470150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557338"/>
            <a:ext cx="1914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3644900"/>
            <a:ext cx="20097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Прямоуг. 6"/>
          <p:cNvSpPr>
            <a:spLocks noChangeArrowheads="1"/>
          </p:cNvSpPr>
          <p:nvPr/>
        </p:nvSpPr>
        <p:spPr bwMode="auto">
          <a:xfrm>
            <a:off x="3203575" y="1484313"/>
            <a:ext cx="57340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Ожоги 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 проявляются резко выраженной краснотой кожи и отеком тканей, сопровождаются жгучей болью и поражением верхних слоёв кожи. </a:t>
            </a:r>
          </a:p>
        </p:txBody>
      </p:sp>
      <p:sp>
        <p:nvSpPr>
          <p:cNvPr id="11271" name="Прямоуг. 7"/>
          <p:cNvSpPr>
            <a:spLocks noChangeArrowheads="1"/>
          </p:cNvSpPr>
          <p:nvPr/>
        </p:nvSpPr>
        <p:spPr bwMode="auto">
          <a:xfrm>
            <a:off x="3276600" y="2626022"/>
            <a:ext cx="5689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Ожоги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 - Кроме выраженных симптомов, отмеченных при 1степени, отмечается образование пузырей наполненных серозной жидкостью. </a:t>
            </a:r>
          </a:p>
        </p:txBody>
      </p:sp>
      <p:sp>
        <p:nvSpPr>
          <p:cNvPr id="11272" name="Прямоуг. 8"/>
          <p:cNvSpPr>
            <a:spLocks noChangeArrowheads="1"/>
          </p:cNvSpPr>
          <p:nvPr/>
        </p:nvSpPr>
        <p:spPr bwMode="auto">
          <a:xfrm>
            <a:off x="468313" y="4143375"/>
            <a:ext cx="422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Ожоги III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 страдают все слои кожи.</a:t>
            </a:r>
          </a:p>
        </p:txBody>
      </p:sp>
      <p:sp>
        <p:nvSpPr>
          <p:cNvPr id="11273" name="Прямоуг. 9"/>
          <p:cNvSpPr>
            <a:spLocks noChangeArrowheads="1"/>
          </p:cNvSpPr>
          <p:nvPr/>
        </p:nvSpPr>
        <p:spPr bwMode="auto">
          <a:xfrm>
            <a:off x="468313" y="4868863"/>
            <a:ext cx="5184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Ожоги IV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полное разрушение кожи и нижележащего мышечного слоя. </a:t>
            </a:r>
          </a:p>
        </p:txBody>
      </p:sp>
      <p:sp>
        <p:nvSpPr>
          <p:cNvPr id="11274" name="Прямоуг. 10"/>
          <p:cNvSpPr>
            <a:spLocks noChangeArrowheads="1"/>
          </p:cNvSpPr>
          <p:nvPr/>
        </p:nvSpPr>
        <p:spPr bwMode="auto">
          <a:xfrm>
            <a:off x="395288" y="5661025"/>
            <a:ext cx="77771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Ожоги V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 сопровождаются некрозом более глубоких слоев тканей и обугливанием кожи или даже органа, омертвением не только кожи, но и глубжележащих тканей.</a:t>
            </a:r>
          </a:p>
        </p:txBody>
      </p:sp>
      <p:sp>
        <p:nvSpPr>
          <p:cNvPr id="11275" name="Объект WordArt 11"/>
          <p:cNvSpPr>
            <a:spLocks noChangeArrowheads="1" noChangeShapeType="1" noTextEdit="1"/>
          </p:cNvSpPr>
          <p:nvPr/>
        </p:nvSpPr>
        <p:spPr bwMode="auto">
          <a:xfrm>
            <a:off x="1619250" y="404813"/>
            <a:ext cx="5761038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Классификация ожогов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861048"/>
            <a:ext cx="1296144" cy="1817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4365104"/>
            <a:ext cx="3384376" cy="720080"/>
          </a:xfrm>
        </p:spPr>
        <p:txBody>
          <a:bodyPr>
            <a:normAutofit fontScale="70000" lnSpcReduction="20000"/>
          </a:bodyPr>
          <a:lstStyle/>
          <a:p>
            <a:pPr marL="88900" indent="-6350">
              <a:buNone/>
            </a:pPr>
            <a:r>
              <a:rPr lang="ru-RU" dirty="0" smtClean="0"/>
              <a:t>          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Ликвидировать –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0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ПОЖАР -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1800" y="0"/>
            <a:ext cx="6372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это горение, в результате которого частично или полностью уничтожается материальная ценность, создается опасность для жизни людей.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2420888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Локализовать пожар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608" y="2924944"/>
            <a:ext cx="8100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остановить его на путях распространения,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 дать ему развиваться  далее.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3608" y="4941168"/>
            <a:ext cx="81003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потушить его, не допустить повторного возгорания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оле 2"/>
          <p:cNvSpPr txBox="1">
            <a:spLocks noChangeArrowheads="1"/>
          </p:cNvSpPr>
          <p:nvPr/>
        </p:nvSpPr>
        <p:spPr bwMode="auto">
          <a:xfrm>
            <a:off x="395288" y="1196975"/>
            <a:ext cx="92884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Times New Roman" pitchFamily="18" charset="0"/>
              </a:rPr>
              <a:t>Цель</a:t>
            </a:r>
            <a:r>
              <a:rPr lang="ru-RU" sz="2400">
                <a:latin typeface="Times New Roman" pitchFamily="18" charset="0"/>
              </a:rPr>
              <a:t>- </a:t>
            </a:r>
            <a:r>
              <a:rPr lang="ru-RU" sz="2000">
                <a:latin typeface="Times New Roman" pitchFamily="18" charset="0"/>
              </a:rPr>
              <a:t>уменьшить боль и предупредить опасные для жизни осложнения.</a:t>
            </a:r>
          </a:p>
        </p:txBody>
      </p:sp>
      <p:sp>
        <p:nvSpPr>
          <p:cNvPr id="13315" name="Поле 3"/>
          <p:cNvSpPr txBox="1">
            <a:spLocks noChangeArrowheads="1"/>
          </p:cNvSpPr>
          <p:nvPr/>
        </p:nvSpPr>
        <p:spPr bwMode="auto">
          <a:xfrm>
            <a:off x="1403350" y="1773238"/>
            <a:ext cx="684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0000"/>
                </a:solidFill>
              </a:rPr>
              <a:t>Оказание помощи при ожогах </a:t>
            </a:r>
            <a:r>
              <a:rPr lang="en-US" sz="2400">
                <a:solidFill>
                  <a:srgbClr val="000000"/>
                </a:solidFill>
              </a:rPr>
              <a:t>I </a:t>
            </a:r>
            <a:r>
              <a:rPr lang="ru-RU" sz="2400">
                <a:solidFill>
                  <a:srgbClr val="000000"/>
                </a:solidFill>
              </a:rPr>
              <a:t>и </a:t>
            </a:r>
            <a:r>
              <a:rPr lang="en-US" sz="2400">
                <a:solidFill>
                  <a:srgbClr val="000000"/>
                </a:solidFill>
              </a:rPr>
              <a:t>II</a:t>
            </a:r>
            <a:r>
              <a:rPr lang="ru-RU" sz="2400">
                <a:solidFill>
                  <a:srgbClr val="000000"/>
                </a:solidFill>
              </a:rPr>
              <a:t> степени:</a:t>
            </a:r>
          </a:p>
        </p:txBody>
      </p:sp>
      <p:pic>
        <p:nvPicPr>
          <p:cNvPr id="13316" name="Рисунок 4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/>
          <a:stretch>
            <a:fillRect/>
          </a:stretch>
        </p:blipFill>
        <p:spPr bwMode="auto">
          <a:xfrm>
            <a:off x="611188" y="2420938"/>
            <a:ext cx="179863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5"/>
          <p:cNvPicPr>
            <a:picLocks noChangeAspect="1" noChangeArrowheads="1"/>
          </p:cNvPicPr>
          <p:nvPr/>
        </p:nvPicPr>
        <p:blipFill>
          <a:blip r:embed="rId3" cstate="print">
            <a:lum bright="-18000" contrast="36000"/>
          </a:blip>
          <a:srcRect/>
          <a:stretch>
            <a:fillRect/>
          </a:stretch>
        </p:blipFill>
        <p:spPr bwMode="auto">
          <a:xfrm>
            <a:off x="6659563" y="3284538"/>
            <a:ext cx="18716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6"/>
          <p:cNvPicPr>
            <a:picLocks noChangeAspect="1" noChangeArrowheads="1"/>
          </p:cNvPicPr>
          <p:nvPr/>
        </p:nvPicPr>
        <p:blipFill>
          <a:blip r:embed="rId4" cstate="print">
            <a:lum bright="-24000" contrast="30000"/>
          </a:blip>
          <a:srcRect/>
          <a:stretch>
            <a:fillRect/>
          </a:stretch>
        </p:blipFill>
        <p:spPr bwMode="auto">
          <a:xfrm>
            <a:off x="611188" y="4076700"/>
            <a:ext cx="1798637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Поле 7"/>
          <p:cNvSpPr txBox="1">
            <a:spLocks noChangeArrowheads="1"/>
          </p:cNvSpPr>
          <p:nvPr/>
        </p:nvSpPr>
        <p:spPr bwMode="auto">
          <a:xfrm>
            <a:off x="2484438" y="2565400"/>
            <a:ext cx="44640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1) Обожженную поверхность поскорее подставить под струю холодной воды и подержать 5-10 минут.</a:t>
            </a:r>
          </a:p>
        </p:txBody>
      </p:sp>
      <p:sp>
        <p:nvSpPr>
          <p:cNvPr id="13320" name="Поле 8"/>
          <p:cNvSpPr txBox="1">
            <a:spLocks noChangeArrowheads="1"/>
          </p:cNvSpPr>
          <p:nvPr/>
        </p:nvSpPr>
        <p:spPr bwMode="auto">
          <a:xfrm>
            <a:off x="2555875" y="3789363"/>
            <a:ext cx="3887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2) Накрыть сухой чистой тканью.</a:t>
            </a:r>
          </a:p>
        </p:txBody>
      </p:sp>
      <p:sp>
        <p:nvSpPr>
          <p:cNvPr id="13321" name="Поле 9"/>
          <p:cNvSpPr txBox="1">
            <a:spLocks noChangeArrowheads="1"/>
          </p:cNvSpPr>
          <p:nvPr/>
        </p:nvSpPr>
        <p:spPr bwMode="auto">
          <a:xfrm>
            <a:off x="2555875" y="4508500"/>
            <a:ext cx="43211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3) Поверх ткани приложить холод (пузырь со льдом или пакет с холодной водой или снегом. </a:t>
            </a:r>
          </a:p>
        </p:txBody>
      </p:sp>
      <p:sp>
        <p:nvSpPr>
          <p:cNvPr id="13322" name="Прямоуг. 10"/>
          <p:cNvSpPr>
            <a:spLocks noChangeArrowheads="1"/>
          </p:cNvSpPr>
          <p:nvPr/>
        </p:nvSpPr>
        <p:spPr bwMode="auto">
          <a:xfrm>
            <a:off x="1187450" y="5661025"/>
            <a:ext cx="68405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- Недопустимо смазывать повреждённые участки кремами и жирами,  присыпать мукой и крахмалом.</a:t>
            </a:r>
          </a:p>
          <a:p>
            <a:r>
              <a:rPr lang="ru-RU"/>
              <a:t>- Вскрывать пузыри и удалять прилипшую ткань.</a:t>
            </a:r>
          </a:p>
        </p:txBody>
      </p:sp>
      <p:sp>
        <p:nvSpPr>
          <p:cNvPr id="13323" name="Объект WordArt 11"/>
          <p:cNvSpPr>
            <a:spLocks noChangeArrowheads="1" noChangeShapeType="1" noTextEdit="1"/>
          </p:cNvSpPr>
          <p:nvPr/>
        </p:nvSpPr>
        <p:spPr bwMode="auto">
          <a:xfrm>
            <a:off x="1331913" y="260350"/>
            <a:ext cx="6276975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Первая помощь при 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термических ожогах</a:t>
            </a:r>
          </a:p>
        </p:txBody>
      </p:sp>
      <p:sp>
        <p:nvSpPr>
          <p:cNvPr id="13324" name="Прямоуг. 12"/>
          <p:cNvSpPr>
            <a:spLocks noChangeArrowheads="1"/>
          </p:cNvSpPr>
          <p:nvPr/>
        </p:nvSpPr>
        <p:spPr bwMode="auto">
          <a:xfrm>
            <a:off x="1331913" y="1700213"/>
            <a:ext cx="7056437" cy="649287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5" name="Прямоуг. 13"/>
          <p:cNvSpPr>
            <a:spLocks noChangeArrowheads="1"/>
          </p:cNvSpPr>
          <p:nvPr/>
        </p:nvSpPr>
        <p:spPr bwMode="auto">
          <a:xfrm>
            <a:off x="1187450" y="5661025"/>
            <a:ext cx="6840538" cy="9366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. 2"/>
          <p:cNvSpPr>
            <a:spLocks noChangeArrowheads="1"/>
          </p:cNvSpPr>
          <p:nvPr/>
        </p:nvSpPr>
        <p:spPr bwMode="auto">
          <a:xfrm>
            <a:off x="1619250" y="1557338"/>
            <a:ext cx="5895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rgbClr val="000000"/>
                </a:solidFill>
              </a:rPr>
              <a:t>Оказание помощи при ожогах </a:t>
            </a:r>
            <a:r>
              <a:rPr lang="en-US" sz="2000">
                <a:solidFill>
                  <a:srgbClr val="000000"/>
                </a:solidFill>
              </a:rPr>
              <a:t>III,</a:t>
            </a:r>
            <a:r>
              <a:rPr lang="ru-RU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IV </a:t>
            </a:r>
            <a:r>
              <a:rPr lang="ru-RU" sz="2000">
                <a:solidFill>
                  <a:srgbClr val="000000"/>
                </a:solidFill>
              </a:rPr>
              <a:t>и </a:t>
            </a:r>
            <a:r>
              <a:rPr lang="en-US" sz="2000">
                <a:solidFill>
                  <a:srgbClr val="000000"/>
                </a:solidFill>
              </a:rPr>
              <a:t>V</a:t>
            </a:r>
            <a:r>
              <a:rPr lang="ru-RU" sz="2000">
                <a:solidFill>
                  <a:srgbClr val="000000"/>
                </a:solidFill>
              </a:rPr>
              <a:t> степени:</a:t>
            </a:r>
          </a:p>
        </p:txBody>
      </p:sp>
      <p:sp>
        <p:nvSpPr>
          <p:cNvPr id="14339" name="Поле 3"/>
          <p:cNvSpPr txBox="1">
            <a:spLocks noChangeArrowheads="1"/>
          </p:cNvSpPr>
          <p:nvPr/>
        </p:nvSpPr>
        <p:spPr bwMode="auto">
          <a:xfrm>
            <a:off x="900113" y="2205038"/>
            <a:ext cx="4321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1) </a:t>
            </a:r>
            <a:r>
              <a:rPr lang="ru-RU"/>
              <a:t>Наложить на повреждённую поверхность чистую пленку или ткань.</a:t>
            </a:r>
          </a:p>
        </p:txBody>
      </p:sp>
      <p:sp>
        <p:nvSpPr>
          <p:cNvPr id="14340" name="Поле 4"/>
          <p:cNvSpPr txBox="1">
            <a:spLocks noChangeArrowheads="1"/>
          </p:cNvSpPr>
          <p:nvPr/>
        </p:nvSpPr>
        <p:spPr bwMode="auto">
          <a:xfrm>
            <a:off x="3563938" y="3789363"/>
            <a:ext cx="525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2) Поверх плёнки приложить пакеты со льдом.</a:t>
            </a:r>
          </a:p>
        </p:txBody>
      </p:sp>
      <p:sp>
        <p:nvSpPr>
          <p:cNvPr id="14341" name="Поле 5"/>
          <p:cNvSpPr txBox="1">
            <a:spLocks noChangeArrowheads="1"/>
          </p:cNvSpPr>
          <p:nvPr/>
        </p:nvSpPr>
        <p:spPr bwMode="auto">
          <a:xfrm>
            <a:off x="1835150" y="4941888"/>
            <a:ext cx="6408738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3) Дать пострадавшему таблетку анальгина (если он в сознании)</a:t>
            </a:r>
          </a:p>
          <a:p>
            <a:pPr>
              <a:spcBef>
                <a:spcPct val="50000"/>
              </a:spcBef>
            </a:pPr>
            <a:r>
              <a:rPr lang="ru-RU"/>
              <a:t>4) При длительном ожидании скорой помощи обеспечить пострадавшего обильным тёплым питьём.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4342" name="Рисунок 6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5580063" y="2060575"/>
            <a:ext cx="1817687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3068638"/>
            <a:ext cx="184626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Объект WordArt 8"/>
          <p:cNvSpPr>
            <a:spLocks noChangeArrowheads="1" noChangeShapeType="1" noTextEdit="1"/>
          </p:cNvSpPr>
          <p:nvPr/>
        </p:nvSpPr>
        <p:spPr bwMode="auto">
          <a:xfrm>
            <a:off x="1331913" y="260350"/>
            <a:ext cx="6276975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Первая помощь при 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термических ожогах</a:t>
            </a:r>
          </a:p>
        </p:txBody>
      </p:sp>
      <p:sp>
        <p:nvSpPr>
          <p:cNvPr id="14345" name="Прямоуг. 9"/>
          <p:cNvSpPr>
            <a:spLocks noChangeArrowheads="1"/>
          </p:cNvSpPr>
          <p:nvPr/>
        </p:nvSpPr>
        <p:spPr bwMode="auto">
          <a:xfrm>
            <a:off x="1619250" y="1484313"/>
            <a:ext cx="5905500" cy="5048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оле 2"/>
          <p:cNvSpPr txBox="1">
            <a:spLocks noChangeArrowheads="1"/>
          </p:cNvSpPr>
          <p:nvPr/>
        </p:nvSpPr>
        <p:spPr bwMode="auto">
          <a:xfrm>
            <a:off x="1547813" y="2133600"/>
            <a:ext cx="6049962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 dirty="0">
                <a:latin typeface="Times New Roman" pitchFamily="18" charset="0"/>
              </a:rPr>
              <a:t>Недопустимо: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200" b="1" dirty="0">
                <a:latin typeface="Times New Roman" pitchFamily="18" charset="0"/>
              </a:rPr>
              <a:t>Сдирать с поверхности кожи одежду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200" b="1" dirty="0">
                <a:latin typeface="Times New Roman" pitchFamily="18" charset="0"/>
              </a:rPr>
              <a:t> вскрывать пузыри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200" b="1" dirty="0">
                <a:latin typeface="Times New Roman" pitchFamily="18" charset="0"/>
              </a:rPr>
              <a:t> бинтовать обожженную поверхность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200" b="1" dirty="0">
                <a:latin typeface="Times New Roman" pitchFamily="18" charset="0"/>
              </a:rPr>
              <a:t> смывать грязь и сажу с поверхности кожи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200" b="1" dirty="0">
                <a:latin typeface="Times New Roman" pitchFamily="18" charset="0"/>
              </a:rPr>
              <a:t> обрабатывать повреждённую поверхность присыпками и спиртосодержащими растворами</a:t>
            </a:r>
          </a:p>
        </p:txBody>
      </p:sp>
      <p:sp>
        <p:nvSpPr>
          <p:cNvPr id="15363" name="Объект WordArt 3"/>
          <p:cNvSpPr>
            <a:spLocks noChangeArrowheads="1" noChangeShapeType="1" noTextEdit="1"/>
          </p:cNvSpPr>
          <p:nvPr/>
        </p:nvSpPr>
        <p:spPr bwMode="auto">
          <a:xfrm>
            <a:off x="1331913" y="549275"/>
            <a:ext cx="6276975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Первая помощь при 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термических ожогах</a:t>
            </a:r>
          </a:p>
        </p:txBody>
      </p:sp>
      <p:sp>
        <p:nvSpPr>
          <p:cNvPr id="15364" name="Прямоуг. 4"/>
          <p:cNvSpPr>
            <a:spLocks noChangeArrowheads="1"/>
          </p:cNvSpPr>
          <p:nvPr/>
        </p:nvSpPr>
        <p:spPr bwMode="auto">
          <a:xfrm>
            <a:off x="1547813" y="2133600"/>
            <a:ext cx="6119812" cy="37433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«ОБЖ 8 класс» Смирнов А.Т.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images.yandex.ru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shbmchs.ru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spas-extreme.ru</a:t>
            </a:r>
            <a:endParaRPr lang="ru-RU" dirty="0" smtClean="0"/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314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95536" y="0"/>
            <a:ext cx="8532813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FFAC33"/>
              </a:buClr>
              <a:buSzPct val="115000"/>
              <a:defRPr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</a:rPr>
              <a:t>ПРИЧИНЫ ПОЖАРА.</a:t>
            </a:r>
          </a:p>
          <a:p>
            <a:pPr algn="ctr">
              <a:spcBef>
                <a:spcPct val="50000"/>
              </a:spcBef>
              <a:buClr>
                <a:srgbClr val="FFAC33"/>
              </a:buClr>
              <a:buSzPct val="115000"/>
              <a:defRPr/>
            </a:pPr>
            <a:endParaRPr lang="ru-RU" sz="32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457200" indent="-457200" algn="just">
              <a:spcBef>
                <a:spcPct val="50000"/>
              </a:spcBef>
              <a:buClr>
                <a:srgbClr val="FFAC33"/>
              </a:buClr>
              <a:buSzPct val="115000"/>
              <a:buFont typeface="+mj-lt"/>
              <a:buAutoNum type="arabicPeriod"/>
              <a:defRPr/>
            </a:pPr>
            <a:r>
              <a:rPr lang="ru-RU" sz="2800" dirty="0" smtClean="0">
                <a:latin typeface="Times New Roman" pitchFamily="18" charset="0"/>
              </a:rPr>
              <a:t>Неисправное </a:t>
            </a:r>
            <a:r>
              <a:rPr lang="ru-RU" sz="2800" dirty="0">
                <a:latin typeface="Times New Roman" pitchFamily="18" charset="0"/>
              </a:rPr>
              <a:t>электрооборудование или неправильная его эксплуатация.</a:t>
            </a:r>
          </a:p>
          <a:p>
            <a:pPr marL="457200" indent="-457200" algn="just">
              <a:spcBef>
                <a:spcPct val="50000"/>
              </a:spcBef>
              <a:buClr>
                <a:srgbClr val="FFAC33"/>
              </a:buClr>
              <a:buSzPct val="115000"/>
              <a:buFont typeface="+mj-lt"/>
              <a:buAutoNum type="arabicPeriod"/>
              <a:defRPr/>
            </a:pPr>
            <a:r>
              <a:rPr lang="ru-RU" sz="2800" dirty="0">
                <a:latin typeface="Times New Roman" pitchFamily="18" charset="0"/>
              </a:rPr>
              <a:t>Нарушение ведения технологического </a:t>
            </a:r>
            <a:r>
              <a:rPr lang="ru-RU" sz="2800" dirty="0" smtClean="0">
                <a:latin typeface="Times New Roman" pitchFamily="18" charset="0"/>
              </a:rPr>
              <a:t>процесса.</a:t>
            </a:r>
          </a:p>
          <a:p>
            <a:pPr marL="457200" indent="-457200" algn="just">
              <a:spcBef>
                <a:spcPct val="50000"/>
              </a:spcBef>
              <a:buClr>
                <a:srgbClr val="FFAC33"/>
              </a:buClr>
              <a:buSzPct val="115000"/>
              <a:buFont typeface="+mj-lt"/>
              <a:buAutoNum type="arabicPeriod"/>
              <a:defRPr/>
            </a:pPr>
            <a:r>
              <a:rPr lang="ru-RU" sz="2800" dirty="0" smtClean="0">
                <a:latin typeface="Times New Roman" pitchFamily="18" charset="0"/>
              </a:rPr>
              <a:t>Неосторожное </a:t>
            </a:r>
            <a:r>
              <a:rPr lang="ru-RU" sz="2800" dirty="0">
                <a:latin typeface="Times New Roman" pitchFamily="18" charset="0"/>
              </a:rPr>
              <a:t>обращение с огнем или нарушение правил ведения огневых работ.</a:t>
            </a:r>
          </a:p>
          <a:p>
            <a:pPr marL="457200" indent="-457200" algn="just">
              <a:spcBef>
                <a:spcPct val="50000"/>
              </a:spcBef>
              <a:buClr>
                <a:srgbClr val="FFAC33"/>
              </a:buClr>
              <a:buSzPct val="115000"/>
              <a:buFont typeface="+mj-lt"/>
              <a:buAutoNum type="arabicPeriod"/>
              <a:defRPr/>
            </a:pPr>
            <a:r>
              <a:rPr lang="ru-RU" sz="2800" dirty="0">
                <a:latin typeface="Times New Roman" pitchFamily="18" charset="0"/>
              </a:rPr>
              <a:t>Нарушение ППБ.</a:t>
            </a:r>
          </a:p>
          <a:p>
            <a:pPr marL="457200" indent="-457200" algn="just">
              <a:spcBef>
                <a:spcPct val="50000"/>
              </a:spcBef>
              <a:buClr>
                <a:srgbClr val="FFAC33"/>
              </a:buClr>
              <a:buSzPct val="115000"/>
              <a:buFont typeface="+mj-lt"/>
              <a:buAutoNum type="arabicPeriod"/>
              <a:defRPr/>
            </a:pPr>
            <a:r>
              <a:rPr lang="ru-RU" sz="2800" dirty="0">
                <a:latin typeface="Times New Roman" pitchFamily="18" charset="0"/>
              </a:rPr>
              <a:t>В военное время – применение зажигательных снарядов, световое излучение при ядерном взрыве, диверсионные акты.</a:t>
            </a:r>
          </a:p>
        </p:txBody>
      </p:sp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1835150" y="187325"/>
            <a:ext cx="52578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endParaRPr lang="ru-RU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9900"/>
                  </a:gs>
                  <a:gs pos="100000">
                    <a:srgbClr val="FFF3E2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39750" y="4005263"/>
            <a:ext cx="6192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620713"/>
            <a:ext cx="8964613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Clr>
                <a:srgbClr val="FFAC33"/>
              </a:buClr>
              <a:buSzPct val="115000"/>
              <a:buFontTx/>
              <a:buAutoNum type="arabicPeriod"/>
              <a:defRPr/>
            </a:pPr>
            <a:r>
              <a:rPr lang="ru-RU" sz="2500" dirty="0">
                <a:latin typeface="Times New Roman" pitchFamily="18" charset="0"/>
              </a:rPr>
              <a:t>Открытое пламя и искры (их воздействие на человека редки, чаще опасность представляет лучистое тепло).</a:t>
            </a:r>
          </a:p>
          <a:p>
            <a:pPr marL="342900" indent="-342900" algn="just">
              <a:spcBef>
                <a:spcPct val="50000"/>
              </a:spcBef>
              <a:buClr>
                <a:srgbClr val="FFAC33"/>
              </a:buClr>
              <a:buSzPct val="115000"/>
              <a:buFontTx/>
              <a:buAutoNum type="arabicPeriod"/>
              <a:defRPr/>
            </a:pPr>
            <a:r>
              <a:rPr lang="ru-RU" sz="2500" dirty="0">
                <a:latin typeface="Times New Roman" pitchFamily="18" charset="0"/>
              </a:rPr>
              <a:t>Температура среды (наибольшую опасность представляет вдыхание нагретого воздуха).</a:t>
            </a:r>
          </a:p>
          <a:p>
            <a:pPr marL="342900" indent="-342900" algn="just">
              <a:spcBef>
                <a:spcPct val="50000"/>
              </a:spcBef>
              <a:buClr>
                <a:srgbClr val="FFAC33"/>
              </a:buClr>
              <a:buSzPct val="115000"/>
              <a:buFontTx/>
              <a:buAutoNum type="arabicPeriod"/>
              <a:defRPr/>
            </a:pPr>
            <a:r>
              <a:rPr lang="ru-RU" sz="2500" dirty="0">
                <a:latin typeface="Times New Roman" pitchFamily="18" charset="0"/>
              </a:rPr>
              <a:t>Токсичные продукты, выделяемые при горении или нагреве материалов (оксид углерода реагирует с гемоглобином крови). Прекращается снабжение организма кислородом. Наступает гипоксия, теряется способность рассуждать, теряется чувство самосохранения, нарушается координация движения.</a:t>
            </a:r>
          </a:p>
          <a:p>
            <a:pPr marL="342900" indent="-342900" algn="just">
              <a:spcBef>
                <a:spcPct val="50000"/>
              </a:spcBef>
              <a:buClr>
                <a:srgbClr val="FFAC33"/>
              </a:buClr>
              <a:buSzPct val="115000"/>
              <a:buFontTx/>
              <a:buAutoNum type="arabicPeriod"/>
              <a:defRPr/>
            </a:pPr>
            <a:r>
              <a:rPr lang="ru-RU" sz="2500" dirty="0">
                <a:latin typeface="Times New Roman" pitchFamily="18" charset="0"/>
              </a:rPr>
              <a:t>Потеря видимости вследствие задымления, что ведет к нарушению организованного движения.</a:t>
            </a:r>
          </a:p>
          <a:p>
            <a:pPr marL="342900" indent="-342900" algn="just">
              <a:spcBef>
                <a:spcPct val="50000"/>
              </a:spcBef>
              <a:buClr>
                <a:srgbClr val="FFAC33"/>
              </a:buClr>
              <a:buSzPct val="115000"/>
              <a:buFontTx/>
              <a:buAutoNum type="arabicPeriod"/>
              <a:defRPr/>
            </a:pPr>
            <a:r>
              <a:rPr lang="ru-RU" sz="2500" dirty="0">
                <a:latin typeface="Times New Roman" pitchFamily="18" charset="0"/>
              </a:rPr>
              <a:t>Понижении концентрации кислорода в следствии пожара (понижение двигательной функции организма).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91680" y="188640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Опасные факторы пожара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горения синтетических материалов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Горение сопровождается большим выделением ядовитых газов и дыма</a:t>
            </a:r>
          </a:p>
          <a:p>
            <a:pPr marL="82296" indent="0">
              <a:buNone/>
            </a:pPr>
            <a:endParaRPr lang="ru-RU" dirty="0" smtClean="0"/>
          </a:p>
          <a:p>
            <a:r>
              <a:rPr lang="ru-RU" dirty="0" smtClean="0"/>
              <a:t>Синтетические материалы при горении плавятся и, попадая на тело, вызывают ожог.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476672"/>
            <a:ext cx="8244408" cy="638132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    </a:t>
            </a: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Возгорание можно ликвидировать первичными средствами пожаротушения:</a:t>
            </a:r>
          </a:p>
          <a:p>
            <a:pPr algn="ctr">
              <a:buNone/>
            </a:pPr>
            <a:endParaRPr lang="ru-RU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6646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Заливка очага пожара водой</a:t>
            </a:r>
          </a:p>
          <a:p>
            <a:pPr marL="82296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Засыпка очага пожара песком</a:t>
            </a:r>
          </a:p>
          <a:p>
            <a:pPr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Тушение пожара с использованием огнетушителей</a:t>
            </a:r>
          </a:p>
          <a:p>
            <a:pPr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Применение покрывала из брезента.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79388" y="5116781"/>
            <a:ext cx="8713787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Сообщите диспетчеру: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Причину вызова (загорелся телевизор, пожар на балконе).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Свой точный адрес (улица, номер дома и квартиры, этаж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подъезд).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Фамилию и номер телефона, с которого Вы звоните.</a:t>
            </a:r>
          </a:p>
        </p:txBody>
      </p:sp>
      <p:pic>
        <p:nvPicPr>
          <p:cNvPr id="4101" name="Picture 5" descr="Телефон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911078"/>
            <a:ext cx="3960167" cy="2205703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501650" y="1700808"/>
            <a:ext cx="8642350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пожаре немедленно вызовите пожарных, позвонив по телефону 01.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85101" y="19472"/>
            <a:ext cx="73455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и действия при возникновении пожара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Подручные_Средст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551905"/>
            <a:ext cx="5040610" cy="2737770"/>
          </a:xfrm>
          <a:prstGeom prst="rect">
            <a:avLst/>
          </a:prstGeom>
          <a:noFill/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50825" y="506065"/>
            <a:ext cx="8642350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дожидаясь прибытия пожарных, попытайтесь потушить возгорание подручными средствами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(водой, плотной мокрой тканью).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Пожар_ЗаДверь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356992"/>
            <a:ext cx="4249018" cy="2889587"/>
          </a:xfrm>
          <a:prstGeom prst="rect">
            <a:avLst/>
          </a:prstGeom>
          <a:noFill/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50825" y="223034"/>
            <a:ext cx="8642350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открывайте окна и  двери, чтобы не усилить приток воздуха к очагу пожара.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272</TotalTime>
  <Words>961</Words>
  <Application>Microsoft Office PowerPoint</Application>
  <PresentationFormat>Экран (4:3)</PresentationFormat>
  <Paragraphs>125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горения синтетических материалов: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Первая помощь при отравлении  продуктами горения</vt:lpstr>
      <vt:lpstr>Меры предосторожности от получения ожогов.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Источники: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Филиппенко В.Н.</dc:creator>
  <cp:lastModifiedBy>user</cp:lastModifiedBy>
  <cp:revision>33</cp:revision>
  <dcterms:created xsi:type="dcterms:W3CDTF">2014-04-15T05:05:49Z</dcterms:created>
  <dcterms:modified xsi:type="dcterms:W3CDTF">2014-06-04T07:14:32Z</dcterms:modified>
</cp:coreProperties>
</file>