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68" r:id="rId3"/>
  </p:sldMasterIdLst>
  <p:sldIdLst>
    <p:sldId id="306" r:id="rId4"/>
    <p:sldId id="286" r:id="rId5"/>
    <p:sldId id="258" r:id="rId6"/>
    <p:sldId id="300" r:id="rId7"/>
    <p:sldId id="266" r:id="rId8"/>
    <p:sldId id="274" r:id="rId9"/>
    <p:sldId id="295" r:id="rId10"/>
    <p:sldId id="294" r:id="rId11"/>
    <p:sldId id="297" r:id="rId12"/>
    <p:sldId id="299" r:id="rId13"/>
    <p:sldId id="257" r:id="rId14"/>
    <p:sldId id="289" r:id="rId15"/>
    <p:sldId id="263" r:id="rId16"/>
    <p:sldId id="298" r:id="rId17"/>
    <p:sldId id="292" r:id="rId18"/>
    <p:sldId id="304" r:id="rId19"/>
    <p:sldId id="290" r:id="rId20"/>
    <p:sldId id="303" r:id="rId21"/>
    <p:sldId id="30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9" autoAdjust="0"/>
    <p:restoredTop sz="94530" autoAdjust="0"/>
  </p:normalViewPr>
  <p:slideViewPr>
    <p:cSldViewPr>
      <p:cViewPr varScale="1">
        <p:scale>
          <a:sx n="91" d="100"/>
          <a:sy n="91" d="100"/>
        </p:scale>
        <p:origin x="-15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70C492-848C-4259-B7B9-63A8F9BCFDA6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33E7A5-B5E0-4016-972E-C09E340D2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C220A-D61E-447B-9DE7-C3B4A23C95FB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0398D-6BB7-412F-B153-57E84104A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1ADDA-CC1B-4DBA-9CBE-36050C1EE5B0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9CFA0-2EE7-4318-9AB3-4C3192031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E86ABF-D03D-4810-B3F6-7C579BA1FAA1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DBB1ED-A22A-48E5-BCEA-AD172015B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0E0C2-7B2C-4C7C-AB19-12BE2477ED6D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A53AB-4483-4799-A9F0-3C4FEB893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DA37B9-D298-4A4F-BDAA-DF36C5D47DE2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2AF8C4-9BE0-41EA-BE12-2A0393F38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A4209-1389-478C-9B55-C14C9E735226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AAF12-C55B-4EFA-8426-C754A1F9A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C475E-6961-493F-833E-40E32DD22296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07C42-995D-4888-AEF5-CC4D54A3C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3B175-25E9-4041-AEC9-3ECE12E0D735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E5A5A-DBE6-4724-8ECC-062EA4C8B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37EBA7-2A41-4A35-ABA2-BA2E5D1756CB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F58255-7D40-4883-97EE-80EFA8D43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36706-01F8-4EC2-AECE-F1080F3F3DD4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EA961-E4E3-4A90-8A89-EF34113FD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CE32A-3461-4E2C-8F45-A9168C9DD2A3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78BC8-7777-4DF8-A8D0-9BE5FF6FD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8952D9-00FA-4B4D-9915-25DB1A725F1D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52D529-1D7F-4ED2-B9D1-AA8B59376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E2D97-6AD5-4A56-BE97-369FA231801A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363F6-1CB2-4FE2-8473-E917D76D3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DCCCD-FEA1-460E-BA81-B751C6E57031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CD3AD-D961-4D4A-A314-0506E5C33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98298-7C7B-4197-B92E-307A79F4ADEA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3B4BC-67C9-4224-9BE0-55674FE30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26B0-F698-492E-9121-3650039721D8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1714-F86A-4D0A-9D93-1EAFA0481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BD761-18A3-4AEE-B574-1DC57D472CE6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BDE5-BA29-47D4-A09E-BA3D32F9A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1B490-8C56-4E9E-97C5-2740B815D943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5123B-1F63-40C1-AEEB-066C7F274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8E18-5A40-4B6D-8570-A4ADDDD25A27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463D6-E922-4E73-9945-2BEE54D1C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5BA58-B662-4434-B620-0A2D15C6EDCA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966FD-686B-486C-8BC7-46CC43EED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FB93E-1582-4359-9DFB-EB913A4326D6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886E-9A16-4159-A1B0-BC105EC9E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3BB47A-B694-4B9F-B66E-70DFCDAFC212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04D293-86CC-4F55-A4EF-F196DF1A3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DC17B-4C34-4C2B-8612-CD3E9D96999D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85316-A87C-4869-A752-C159D0423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F8C6B-9A42-418E-8579-69F1B2CE04E4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BE347-6D3E-4681-9667-AEEABD99A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2D79A-242F-41D9-B798-E060A7B354EC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62838-E4F0-4904-85DB-0F194E72F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46CCE-95D0-4734-A0D8-D2C6FBC643C8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AE41-DCF2-41B9-BD5C-765A72030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D6D86-BA4E-48EE-A823-940264EEE152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20638-E8D5-46FA-9192-350EBD4D1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F44-1686-468C-BFFD-2D6F65907C9D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28F8B-C009-4152-B37F-DD1D9A71B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00AD5-10C4-4695-BC20-C94CB112F770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6FC50-B1CD-4F6A-9CA8-FF7E35037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6CECE2-0899-4E70-B86B-9CCBF23A7869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809549-AA56-487B-9ED3-16E6AD505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6F24-76E6-4F2B-9F9F-28C007159765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0B77C-2000-464E-B8EA-58106F86E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501A08-8D57-45C4-A9DF-E83346423C28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549B61-96F0-404A-838C-5EEF2C8F3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5BA61A2-0B0C-4BEC-9075-D7BA278DD26B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1A78726-9797-4DA2-90BB-F3B956B76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86" r:id="rId2"/>
    <p:sldLayoutId id="2147483803" r:id="rId3"/>
    <p:sldLayoutId id="2147483785" r:id="rId4"/>
    <p:sldLayoutId id="2147483784" r:id="rId5"/>
    <p:sldLayoutId id="2147483783" r:id="rId6"/>
    <p:sldLayoutId id="2147483804" r:id="rId7"/>
    <p:sldLayoutId id="2147483782" r:id="rId8"/>
    <p:sldLayoutId id="2147483805" r:id="rId9"/>
    <p:sldLayoutId id="2147483781" r:id="rId10"/>
    <p:sldLayoutId id="21474837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9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B2BE97C-C4B2-4504-BD7D-78875CA84029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4B71663-DDDB-4332-BAE7-F08260ABC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3" r:id="rId2"/>
    <p:sldLayoutId id="2147483807" r:id="rId3"/>
    <p:sldLayoutId id="2147483792" r:id="rId4"/>
    <p:sldLayoutId id="2147483791" r:id="rId5"/>
    <p:sldLayoutId id="2147483790" r:id="rId6"/>
    <p:sldLayoutId id="2147483808" r:id="rId7"/>
    <p:sldLayoutId id="2147483789" r:id="rId8"/>
    <p:sldLayoutId id="2147483809" r:id="rId9"/>
    <p:sldLayoutId id="2147483788" r:id="rId10"/>
    <p:sldLayoutId id="21474837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61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88C347-E315-441D-9A90-F53624CC631C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964A68-C182-4ACD-BCE2-32C94E9C1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1" r:id="rId2"/>
    <p:sldLayoutId id="2147483811" r:id="rId3"/>
    <p:sldLayoutId id="2147483800" r:id="rId4"/>
    <p:sldLayoutId id="2147483799" r:id="rId5"/>
    <p:sldLayoutId id="2147483798" r:id="rId6"/>
    <p:sldLayoutId id="2147483797" r:id="rId7"/>
    <p:sldLayoutId id="2147483796" r:id="rId8"/>
    <p:sldLayoutId id="2147483812" r:id="rId9"/>
    <p:sldLayoutId id="2147483795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ic.academic.ru/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81192" y="1988840"/>
            <a:ext cx="6856065" cy="6469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Народ, язык и культура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75" y="214313"/>
            <a:ext cx="8620894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метапредметному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занятию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55576" y="3861048"/>
            <a:ext cx="7704856" cy="1080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Философские размышления в романе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Л. Н. Толстого «Война и мир»</a:t>
            </a:r>
          </a:p>
        </p:txBody>
      </p:sp>
      <p:sp>
        <p:nvSpPr>
          <p:cNvPr id="8" name="Овал 7"/>
          <p:cNvSpPr/>
          <p:nvPr/>
        </p:nvSpPr>
        <p:spPr>
          <a:xfrm>
            <a:off x="2915729" y="2806646"/>
            <a:ext cx="3384550" cy="84239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Тема урока: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1633" y="1412776"/>
            <a:ext cx="4143375" cy="5111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Метапредметная</a:t>
            </a:r>
            <a:r>
              <a:rPr lang="ru-RU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тема:</a:t>
            </a:r>
          </a:p>
        </p:txBody>
      </p:sp>
    </p:spTree>
    <p:extLst>
      <p:ext uri="{BB962C8B-B14F-4D97-AF65-F5344CB8AC3E}">
        <p14:creationId xmlns:p14="http://schemas.microsoft.com/office/powerpoint/2010/main" val="90682637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0" y="-31750"/>
            <a:ext cx="9144000" cy="68580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latin typeface="Book Antiqua" pitchFamily="18" charset="0"/>
            </a:endParaRPr>
          </a:p>
          <a:p>
            <a:pPr marL="538163" fontAlgn="auto">
              <a:spcBef>
                <a:spcPts val="0"/>
              </a:spcBef>
              <a:spcAft>
                <a:spcPts val="0"/>
              </a:spcAft>
              <a:tabLst>
                <a:tab pos="8434388" algn="l"/>
              </a:tabLst>
              <a:defRPr/>
            </a:pPr>
            <a:r>
              <a:rPr lang="ru-RU" sz="3000" b="1" dirty="0">
                <a:latin typeface="Book Antiqua" pitchFamily="18" charset="0"/>
              </a:rPr>
              <a:t>Философия — </a:t>
            </a:r>
            <a:r>
              <a:rPr lang="ru-RU" sz="3000" dirty="0">
                <a:latin typeface="Book Antiqua" pitchFamily="18" charset="0"/>
              </a:rPr>
              <a:t>это наука, помогающая сформировать целостную картину мира. Слово философия происходит от греческих «</a:t>
            </a:r>
            <a:r>
              <a:rPr lang="ru-RU" sz="3000" b="1" dirty="0" err="1">
                <a:latin typeface="Book Antiqua" pitchFamily="18" charset="0"/>
              </a:rPr>
              <a:t>phileo</a:t>
            </a:r>
            <a:r>
              <a:rPr lang="ru-RU" sz="3000" dirty="0">
                <a:latin typeface="Book Antiqua" pitchFamily="18" charset="0"/>
              </a:rPr>
              <a:t>» — люблю и «</a:t>
            </a:r>
            <a:r>
              <a:rPr lang="ru-RU" sz="3000" b="1" dirty="0" err="1">
                <a:latin typeface="Book Antiqua" pitchFamily="18" charset="0"/>
              </a:rPr>
              <a:t>sophia</a:t>
            </a:r>
            <a:r>
              <a:rPr lang="ru-RU" sz="3000" dirty="0">
                <a:latin typeface="Book Antiqua" pitchFamily="18" charset="0"/>
              </a:rPr>
              <a:t>» — мудрость, так что философия — это наука о мудрости.</a:t>
            </a:r>
          </a:p>
          <a:p>
            <a:pPr marL="538163" fontAlgn="auto">
              <a:spcBef>
                <a:spcPts val="0"/>
              </a:spcBef>
              <a:spcAft>
                <a:spcPts val="0"/>
              </a:spcAft>
              <a:tabLst>
                <a:tab pos="8434388" algn="l"/>
              </a:tabLst>
              <a:defRPr/>
            </a:pPr>
            <a:endParaRPr lang="ru-RU" sz="3000" dirty="0">
              <a:latin typeface="Book Antiqua" pitchFamily="18" charset="0"/>
            </a:endParaRPr>
          </a:p>
          <a:p>
            <a:pPr marL="538163" fontAlgn="auto">
              <a:spcBef>
                <a:spcPts val="0"/>
              </a:spcBef>
              <a:spcAft>
                <a:spcPts val="0"/>
              </a:spcAft>
              <a:tabLst>
                <a:tab pos="8434388" algn="l"/>
              </a:tabLst>
              <a:defRPr/>
            </a:pPr>
            <a:r>
              <a:rPr lang="ru-RU" sz="3000" b="1" dirty="0">
                <a:latin typeface="Book Antiqua" pitchFamily="18" charset="0"/>
              </a:rPr>
              <a:t>Философия</a:t>
            </a:r>
            <a:r>
              <a:rPr lang="ru-RU" sz="3000" dirty="0">
                <a:latin typeface="Book Antiqua" pitchFamily="18" charset="0"/>
              </a:rPr>
              <a:t> — это размышления о выборе или об отсутствии этого выбора. А выбираем мы постоянно и постоянно размышляем. Поэтому философия — это наши будни, наши минуты одиночества, наши ссоры и примирения, наше бытие.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D:\Documents and Settings\школа№11\Рабочий стол\10698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-38100" y="-1395413"/>
            <a:ext cx="9290050" cy="838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907704" y="928670"/>
            <a:ext cx="6856065" cy="6469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Народ, язык и культура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74" y="214313"/>
            <a:ext cx="4143375" cy="5111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Метапредметная</a:t>
            </a:r>
            <a:r>
              <a:rPr lang="ru-RU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тема: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83568" y="3284984"/>
            <a:ext cx="7704856" cy="1080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Философские размышления в романе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Л. Н. Толстого «Война и мир»</a:t>
            </a:r>
          </a:p>
        </p:txBody>
      </p:sp>
      <p:sp>
        <p:nvSpPr>
          <p:cNvPr id="8" name="Овал 7"/>
          <p:cNvSpPr/>
          <p:nvPr/>
        </p:nvSpPr>
        <p:spPr>
          <a:xfrm>
            <a:off x="2593975" y="2060575"/>
            <a:ext cx="338455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Тема урока: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718" y="235527"/>
            <a:ext cx="3898824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u="sng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Цель урока: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513" y="1127125"/>
            <a:ext cx="8232775" cy="41878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Bookman Old Style" pitchFamily="18" charset="0"/>
              </a:rPr>
              <a:t>Показать единство народа в романе, как носителя духовной культуры.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Bookman Old Style" pitchFamily="18" charset="0"/>
              </a:rPr>
              <a:t>Воспитать нравственные чувства у учащихся, делая упор на философские размышления о войне и мире, о смысле жизни.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Bookman Old Style" pitchFamily="18" charset="0"/>
              </a:rPr>
              <a:t>Стремления познать себя, определять своё предназначение.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 err="1">
                <a:solidFill>
                  <a:srgbClr val="C00000"/>
                </a:solidFill>
                <a:latin typeface="Bookman Old Style" pitchFamily="18" charset="0"/>
              </a:rPr>
              <a:t>Проблема</a:t>
            </a:r>
            <a:r>
              <a:rPr lang="ru-RU" sz="2400" dirty="0" err="1">
                <a:latin typeface="Bookman Old Style" pitchFamily="18" charset="0"/>
              </a:rPr>
              <a:t>:Что</a:t>
            </a:r>
            <a:r>
              <a:rPr lang="ru-RU" sz="2400" dirty="0">
                <a:latin typeface="Bookman Old Style" pitchFamily="18" charset="0"/>
              </a:rPr>
              <a:t> человек должен делать, чтобы сохранить  хрупкую материю под названием </a:t>
            </a:r>
            <a:r>
              <a:rPr lang="ru-RU" sz="2400" dirty="0">
                <a:solidFill>
                  <a:srgbClr val="C00000"/>
                </a:solidFill>
                <a:latin typeface="Bookman Old Style" pitchFamily="18" charset="0"/>
              </a:rPr>
              <a:t>«МИР».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288" y="404813"/>
            <a:ext cx="8208962" cy="56165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страсти, все моменты человеческой жизни,  от крика новорожденного ребёнка до последней вспышки чувства умирающего старика, все горести и радости, доступные  человеку, - всё есть в этой картине!</a:t>
            </a:r>
            <a:b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Критик Н. Страхов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43213" y="1341438"/>
            <a:ext cx="3708400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ru-RU" b="1" dirty="0">
                <a:solidFill>
                  <a:schemeClr val="tx1"/>
                </a:solidFill>
                <a:latin typeface="Arial" charset="0"/>
              </a:rPr>
              <a:t>Внешность, детали портрета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7513" y="1981200"/>
            <a:ext cx="4154487" cy="14874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«тяжело ступая», «по пухлому, изуродованному раной лицу», «лицо его становилось всё светлее и светлее от старческой кроткой улыбки»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981200"/>
            <a:ext cx="4321175" cy="1584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«безучастный, ограниченный и счастливый от несчастия других взгляд», «круглый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живот»,»жирные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ляжки коротких ног», «жёлтый, пухлый, тяжёлый, с мутными глазами»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92525" y="3468688"/>
            <a:ext cx="1609725" cy="392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charset="0"/>
              </a:rPr>
              <a:t>Миссия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8313" y="3789363"/>
            <a:ext cx="4103687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«Он был убеждён, что ему предназначено спасение России»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-3-3)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3789363"/>
            <a:ext cx="4392613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«Париж был столицей мира, и французы предметом зависти всех наций»</a:t>
            </a: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-2-38)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95625" y="4581525"/>
            <a:ext cx="3529013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charset="0"/>
              </a:rPr>
              <a:t>Роль в истории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7950" y="5038725"/>
            <a:ext cx="4535488" cy="1485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 играл никакой роли»;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 делал никаких распоряжений, а только соглашался или не соглашался на то, что предлагали ему « (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-2-35)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43438" y="5038725"/>
            <a:ext cx="4494212" cy="1485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Роль «благодетеля мира».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«Наполеон делал свои распоряжения, которые или уже были исполнены прежде, чем он делал их, или же не могли быть и не были исполнены» (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-2-33)</a:t>
            </a:r>
          </a:p>
        </p:txBody>
      </p:sp>
      <p:sp>
        <p:nvSpPr>
          <p:cNvPr id="51210" name="Rectangle 11"/>
          <p:cNvSpPr>
            <a:spLocks noGrp="1"/>
          </p:cNvSpPr>
          <p:nvPr>
            <p:ph type="ctrTitle" idx="4294967295"/>
          </p:nvPr>
        </p:nvSpPr>
        <p:spPr bwMode="auto">
          <a:xfrm>
            <a:off x="971550" y="260350"/>
            <a:ext cx="7488238" cy="9366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buFont typeface="Georgia" pitchFamily="18" charset="0"/>
              <a:buNone/>
            </a:pPr>
            <a:r>
              <a:rPr lang="ru-RU" smtClean="0">
                <a:solidFill>
                  <a:schemeClr val="tx1"/>
                </a:solidFill>
                <a:effectLst/>
                <a:latin typeface="Arial" charset="0"/>
              </a:rPr>
              <a:t>КУТУЗОВ       НАПОЛЕОН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47688" y="1628775"/>
            <a:ext cx="3106737" cy="112395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Georgia" pitchFamily="18" charset="0"/>
              </a:rPr>
              <a:t>I </a:t>
            </a:r>
            <a:r>
              <a:rPr lang="ru-RU" sz="2800" b="1" dirty="0">
                <a:latin typeface="Georgia" pitchFamily="18" charset="0"/>
              </a:rPr>
              <a:t>ряд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Мир и война</a:t>
            </a:r>
            <a:endParaRPr lang="ru-RU" sz="32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71650" y="2997200"/>
            <a:ext cx="6113463" cy="16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Georgia" pitchFamily="18" charset="0"/>
              </a:rPr>
              <a:t>II </a:t>
            </a:r>
            <a:r>
              <a:rPr lang="ru-RU" sz="2800" b="1" dirty="0">
                <a:latin typeface="Georgia" pitchFamily="18" charset="0"/>
              </a:rPr>
              <a:t>ряд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0070C0"/>
                </a:solidFill>
                <a:latin typeface="Bookman Old Style" pitchFamily="18" charset="0"/>
              </a:rPr>
              <a:t>Жизнь (для других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0070C0"/>
                </a:solidFill>
                <a:latin typeface="Bookman Old Style" pitchFamily="18" charset="0"/>
              </a:rPr>
              <a:t> жизнь для себя) - смерть</a:t>
            </a:r>
            <a:r>
              <a:rPr lang="ru-RU" sz="3000" dirty="0"/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6238" y="4859338"/>
            <a:ext cx="5778500" cy="112236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Georgia" pitchFamily="18" charset="0"/>
              </a:rPr>
              <a:t>III </a:t>
            </a:r>
            <a:r>
              <a:rPr lang="ru-RU" sz="2800" b="1" dirty="0">
                <a:latin typeface="Georgia" pitchFamily="18" charset="0"/>
              </a:rPr>
              <a:t>ряд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Народ, язык и культура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5899" y="429491"/>
            <a:ext cx="744947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u="sng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ahoma" pitchFamily="34" charset="0"/>
              </a:rPr>
              <a:t>РАБОТА  В ГРУППАХ:</a:t>
            </a:r>
            <a:endParaRPr lang="ru-RU" sz="4800" b="1" u="sng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:\Users\Админ\Desktop\111\Фото\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00113" y="177800"/>
            <a:ext cx="7488237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Book Antiqua" pitchFamily="18" charset="0"/>
              </a:rPr>
              <a:t>ВЫВОД УРОКА</a:t>
            </a:r>
            <a:r>
              <a:rPr lang="ru-RU" sz="4800" b="1" dirty="0">
                <a:solidFill>
                  <a:srgbClr val="C00000"/>
                </a:solidFill>
                <a:latin typeface="Book Antiqua" pitchFamily="18" charset="0"/>
              </a:rPr>
              <a:t>:</a:t>
            </a:r>
          </a:p>
        </p:txBody>
      </p:sp>
      <p:sp>
        <p:nvSpPr>
          <p:cNvPr id="5" name="Овал 4"/>
          <p:cNvSpPr/>
          <p:nvPr/>
        </p:nvSpPr>
        <p:spPr>
          <a:xfrm>
            <a:off x="3214688" y="1196975"/>
            <a:ext cx="2520950" cy="11049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Book Antiqua" pitchFamily="18" charset="0"/>
              </a:rPr>
              <a:t>Народ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Book Antiqua" pitchFamily="18" charset="0"/>
              </a:rPr>
              <a:t>носитель языка и культуры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73275" y="2881313"/>
            <a:ext cx="914400" cy="5651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мир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68450" y="4303713"/>
            <a:ext cx="1346200" cy="5349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жизнь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35600" y="2868613"/>
            <a:ext cx="1657350" cy="519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 Black" pitchFamily="34" charset="0"/>
              </a:rPr>
              <a:t>война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08738" y="4227513"/>
            <a:ext cx="1674812" cy="6873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смерть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778245" y="2246437"/>
            <a:ext cx="792089" cy="5662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241768" y="3456769"/>
            <a:ext cx="231069" cy="770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588224" y="3422761"/>
            <a:ext cx="432048" cy="7263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436096" y="2204864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950" y="188913"/>
            <a:ext cx="8928100" cy="4824412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          РЕФЛЕКСИЯ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1.  КАКОЙ ИЗ ЭТИХ ПУТЕЙ ВЫБРАЛИ БЫ ВЫ, ЯВЛЯЯСЬ </a:t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      ПРЕДСТАВИТЕЛЯМИ НАРОДА  ?</a:t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2. ЧТО  ПОНРАВИЛОСЬ ВАМ НА УРОКЕ ?</a:t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3. ЧТО ПРОИЗВЕЛО САМОЕ СИЛЬНОЕ ВПЕЧАТЛЕНИЕ ?</a:t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4. ЧЕМ ИНТЕРЕСНЫ ТАКИЕ УРОКИ ?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Текст 3"/>
          <p:cNvSpPr>
            <a:spLocks noGrp="1"/>
          </p:cNvSpPr>
          <p:nvPr>
            <p:ph type="body" sz="half" idx="2"/>
          </p:nvPr>
        </p:nvSpPr>
        <p:spPr>
          <a:xfrm>
            <a:off x="4932363" y="5445125"/>
            <a:ext cx="3694112" cy="1050925"/>
          </a:xfrm>
        </p:spPr>
        <p:txBody>
          <a:bodyPr/>
          <a:lstStyle/>
          <a:p>
            <a:pPr marL="182563" indent="-182563" eaLnBrk="1" hangingPunct="1"/>
            <a:r>
              <a:rPr lang="en-US" sz="2000" b="1" i="1" smtClean="0">
                <a:latin typeface="Georgia" pitchFamily="18" charset="0"/>
              </a:rPr>
              <a:t>Email: ukaminat@mail.ru</a:t>
            </a:r>
            <a:endParaRPr lang="ru-RU" sz="2000" b="1" i="1" smtClean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7549" y="2967335"/>
            <a:ext cx="586891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bliqueTopRigh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stral" pitchFamily="66" charset="0"/>
              </a:rPr>
              <a:t>ТВОРЧЕСКИХ УСПЕХОВ!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Users\Админ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6350"/>
            <a:ext cx="9856788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Админ\Desktop\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01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6408711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МИР1</a:t>
            </a:r>
            <a:r>
              <a:rPr lang="ru-RU" sz="1200" dirty="0"/>
              <a:t>, -з.,</a:t>
            </a:r>
            <a:r>
              <a:rPr lang="ru-RU" sz="1200" dirty="0" err="1"/>
              <a:t>мн</a:t>
            </a:r>
            <a:r>
              <a:rPr lang="ru-RU" sz="1200" dirty="0"/>
              <a:t>. -ы, -</a:t>
            </a:r>
            <a:r>
              <a:rPr lang="ru-RU" sz="1200" dirty="0" err="1"/>
              <a:t>ов,м</a:t>
            </a:r>
            <a:r>
              <a:rPr lang="ru-RU" sz="1200" dirty="0"/>
              <a:t>. 1. Совокупность всех форм материи в земном </a:t>
            </a:r>
            <a:r>
              <a:rPr lang="ru-RU" sz="1200" dirty="0" smtClean="0"/>
              <a:t>и космическом </a:t>
            </a:r>
            <a:r>
              <a:rPr lang="ru-RU" sz="1200" dirty="0"/>
              <a:t>пространстве, Вселенная. Происхождение мира. 2. </a:t>
            </a:r>
            <a:r>
              <a:rPr lang="ru-RU" sz="1200" dirty="0" smtClean="0"/>
              <a:t>Отдельная область </a:t>
            </a:r>
            <a:r>
              <a:rPr lang="ru-RU" sz="1200" dirty="0"/>
              <a:t>Вселенной, планета. Звездные миры. 3. ед. Земной шар, Земля, а </a:t>
            </a:r>
            <a:r>
              <a:rPr lang="ru-RU" sz="1200" dirty="0" smtClean="0"/>
              <a:t>также люди</a:t>
            </a:r>
            <a:r>
              <a:rPr lang="ru-RU" sz="1200" dirty="0"/>
              <a:t>, население земного шара. Объехать весь м. Первые в мире. Чемпион мира</a:t>
            </a:r>
            <a:r>
              <a:rPr lang="ru-RU" sz="1200" dirty="0" smtClean="0"/>
              <a:t>. М</a:t>
            </a:r>
            <a:r>
              <a:rPr lang="ru-RU" sz="1200" dirty="0"/>
              <a:t>. тесен (о неожиданно обнаружившихся общих знакомых, связях; книжн.). 4.Объединенное по </a:t>
            </a:r>
            <a:r>
              <a:rPr lang="ru-RU" sz="1200" dirty="0" smtClean="0"/>
              <a:t>каким-н</a:t>
            </a:r>
            <a:r>
              <a:rPr lang="ru-RU" sz="1200" dirty="0"/>
              <a:t>. признакам человеческое общество, </a:t>
            </a:r>
            <a:r>
              <a:rPr lang="ru-RU" sz="1200" dirty="0" smtClean="0"/>
              <a:t>общественная среда</a:t>
            </a:r>
            <a:r>
              <a:rPr lang="ru-RU" sz="1200" dirty="0"/>
              <a:t>, строй. Античный м. Научный м. 5. Отдельная область жизни, явлений</a:t>
            </a:r>
            <a:r>
              <a:rPr lang="ru-RU" sz="1200" dirty="0" smtClean="0"/>
              <a:t>, предметов</a:t>
            </a:r>
            <a:r>
              <a:rPr lang="ru-RU" sz="1200" dirty="0"/>
              <a:t>. М. животных, растений. М. звуков. Внутренний м. человека. М</a:t>
            </a:r>
            <a:r>
              <a:rPr lang="ru-RU" sz="1200" dirty="0" smtClean="0"/>
              <a:t>. увлечений</a:t>
            </a:r>
            <a:r>
              <a:rPr lang="ru-RU" sz="1200" dirty="0"/>
              <a:t>. 6. ед. (</a:t>
            </a:r>
            <a:r>
              <a:rPr lang="ru-RU" sz="1200" dirty="0" err="1"/>
              <a:t>предл</a:t>
            </a:r>
            <a:r>
              <a:rPr lang="ru-RU" sz="1200" dirty="0"/>
              <a:t>. в миру). Светская жизнь, в противоп. </a:t>
            </a:r>
            <a:r>
              <a:rPr lang="ru-RU" sz="1200" dirty="0" smtClean="0"/>
              <a:t>Монастырской жизни</a:t>
            </a:r>
            <a:r>
              <a:rPr lang="ru-RU" sz="1200" dirty="0"/>
              <a:t>, церкви. 7. (</a:t>
            </a:r>
            <a:r>
              <a:rPr lang="ru-RU" sz="1200" dirty="0" err="1"/>
              <a:t>предл</a:t>
            </a:r>
            <a:r>
              <a:rPr lang="ru-RU" sz="1200" dirty="0"/>
              <a:t>. на миру). Сельская община с ее членами (устар.). </a:t>
            </a:r>
            <a:r>
              <a:rPr lang="ru-RU" sz="1200" dirty="0" smtClean="0"/>
              <a:t>С миру </a:t>
            </a:r>
            <a:r>
              <a:rPr lang="ru-RU" sz="1200" dirty="0"/>
              <a:t>по нитке - голому рубашка (посл.). * Всем миром (разг.) - все вместе</a:t>
            </a:r>
            <a:r>
              <a:rPr lang="ru-RU" sz="1200" dirty="0" smtClean="0"/>
              <a:t>, сообща</a:t>
            </a:r>
            <a:r>
              <a:rPr lang="ru-RU" sz="1200" dirty="0"/>
              <a:t>. На миру и смерть красна (посл.) - все можно перенести не в одиночку</a:t>
            </a:r>
            <a:r>
              <a:rPr lang="ru-RU" sz="1200" dirty="0" smtClean="0"/>
              <a:t>, вместе </a:t>
            </a:r>
            <a:r>
              <a:rPr lang="ru-RU" sz="1200" dirty="0"/>
              <a:t>с другими. Не от мира сего - о человеке, не думающем о </a:t>
            </a:r>
            <a:r>
              <a:rPr lang="ru-RU" sz="1200" dirty="0" smtClean="0"/>
              <a:t>практической стороне </a:t>
            </a:r>
            <a:r>
              <a:rPr lang="ru-RU" sz="1200" dirty="0"/>
              <a:t>жизни, не приспособленном к жизни. По миру (пойти, пустить, ходить)- о нищенстве. В иной мир (уйти, переселиться) (устар.) - умереть. </a:t>
            </a:r>
            <a:r>
              <a:rPr lang="ru-RU" sz="1200" dirty="0" smtClean="0"/>
              <a:t>Сильные мира </a:t>
            </a:r>
            <a:r>
              <a:rPr lang="ru-RU" sz="1200" dirty="0"/>
              <a:t>сего (устар. и ирон.) - люди, занимающие высокое положение в </a:t>
            </a:r>
            <a:r>
              <a:rPr lang="ru-RU" sz="1200" dirty="0" err="1"/>
              <a:t>обществе.II</a:t>
            </a:r>
            <a:r>
              <a:rPr lang="ru-RU" sz="1200" dirty="0"/>
              <a:t> уменьш. мирок, -</a:t>
            </a:r>
            <a:r>
              <a:rPr lang="ru-RU" sz="1200" dirty="0" err="1"/>
              <a:t>рка</a:t>
            </a:r>
            <a:r>
              <a:rPr lang="ru-RU" sz="1200" dirty="0"/>
              <a:t>, м. (к 5 знач.; разг.). Замкнутый м. II прил</a:t>
            </a:r>
            <a:r>
              <a:rPr lang="ru-RU" sz="1200" dirty="0" smtClean="0"/>
              <a:t>. мировой</a:t>
            </a:r>
            <a:r>
              <a:rPr lang="ru-RU" sz="1200" dirty="0"/>
              <a:t>, -</a:t>
            </a:r>
            <a:r>
              <a:rPr lang="ru-RU" sz="1200" dirty="0" err="1"/>
              <a:t>ая</a:t>
            </a:r>
            <a:r>
              <a:rPr lang="ru-RU" sz="1200" dirty="0"/>
              <a:t>, -</a:t>
            </a:r>
            <a:r>
              <a:rPr lang="ru-RU" sz="1200" dirty="0" err="1"/>
              <a:t>ое</a:t>
            </a:r>
            <a:r>
              <a:rPr lang="ru-RU" sz="1200" dirty="0"/>
              <a:t> (к 1, 2 и 3 знач.) и мирской, -</a:t>
            </a:r>
            <a:r>
              <a:rPr lang="ru-RU" sz="1200" dirty="0" err="1"/>
              <a:t>ая</a:t>
            </a:r>
            <a:r>
              <a:rPr lang="ru-RU" sz="1200" dirty="0"/>
              <a:t>, -</a:t>
            </a:r>
            <a:r>
              <a:rPr lang="ru-RU" sz="1200" dirty="0" err="1"/>
              <a:t>ое</a:t>
            </a:r>
            <a:r>
              <a:rPr lang="ru-RU" sz="1200" dirty="0"/>
              <a:t> (к 6 и 7 знач.).Мировое пространство. Мировое сообщество. Мирская жизнь. Мирская молва </a:t>
            </a:r>
            <a:r>
              <a:rPr lang="ru-RU" sz="1200" dirty="0" smtClean="0"/>
              <a:t>– что морская </a:t>
            </a:r>
            <a:r>
              <a:rPr lang="ru-RU" sz="1200" dirty="0"/>
              <a:t>волна (посл.).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МИР2</a:t>
            </a:r>
            <a:r>
              <a:rPr lang="ru-RU" sz="1200" dirty="0"/>
              <a:t>, -а, м. 1. Согласие, отсутствие вражды, ссоры</a:t>
            </a:r>
            <a:r>
              <a:rPr lang="ru-RU" sz="1200" dirty="0" smtClean="0"/>
              <a:t>, войны</a:t>
            </a:r>
            <a:r>
              <a:rPr lang="ru-RU" sz="1200" dirty="0"/>
              <a:t>. Жить в мире. В семье м. Сохранить мир на Земле. 2. Соглашение </a:t>
            </a:r>
            <a:r>
              <a:rPr lang="ru-RU" sz="1200" dirty="0" smtClean="0"/>
              <a:t>воюющих сторон </a:t>
            </a:r>
            <a:r>
              <a:rPr lang="ru-RU" sz="1200" dirty="0"/>
              <a:t>о прекращении войны. За-</a:t>
            </a:r>
            <a:r>
              <a:rPr lang="ru-RU" sz="1200" dirty="0" err="1"/>
              <a:t>ключить</a:t>
            </a:r>
            <a:r>
              <a:rPr lang="ru-RU" sz="1200" dirty="0"/>
              <a:t> м. 3. Спокойствие, тишина (высок.).М. полей. М. вашему дому! М. праху его (добрые слова об умершем). * С </a:t>
            </a:r>
            <a:r>
              <a:rPr lang="ru-RU" sz="1200" dirty="0" smtClean="0"/>
              <a:t>миром отпустить </a:t>
            </a:r>
            <a:r>
              <a:rPr lang="ru-RU" sz="1200" dirty="0"/>
              <a:t>кого - дать кому-н. уйти спокойно. II прил. мирный, -</a:t>
            </a:r>
            <a:r>
              <a:rPr lang="ru-RU" sz="1200" dirty="0" err="1"/>
              <a:t>ая</a:t>
            </a:r>
            <a:r>
              <a:rPr lang="ru-RU" sz="1200" dirty="0"/>
              <a:t>, -</a:t>
            </a:r>
            <a:r>
              <a:rPr lang="ru-RU" sz="1200" dirty="0" err="1"/>
              <a:t>ое</a:t>
            </a:r>
            <a:r>
              <a:rPr lang="ru-RU" sz="1200" dirty="0" smtClean="0"/>
              <a:t>. Мирное </a:t>
            </a:r>
            <a:r>
              <a:rPr lang="ru-RU" sz="1200" dirty="0"/>
              <a:t>время. М. договор. М. труд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 ВОЙНА</a:t>
            </a:r>
            <a:r>
              <a:rPr lang="ru-RU" sz="1200" dirty="0"/>
              <a:t>, -ы, мн. войны, войн, войнам, ж. 1. Вооруженная борьба </a:t>
            </a:r>
            <a:r>
              <a:rPr lang="ru-RU" sz="1200" dirty="0" smtClean="0"/>
              <a:t>между государствами </a:t>
            </a:r>
            <a:r>
              <a:rPr lang="ru-RU" sz="1200" dirty="0"/>
              <a:t>или народами, между классами внутри государства. Находиться </a:t>
            </a:r>
            <a:r>
              <a:rPr lang="ru-RU" sz="1200" dirty="0" smtClean="0"/>
              <a:t>в состоянии </a:t>
            </a:r>
            <a:r>
              <a:rPr lang="ru-RU" sz="1200" dirty="0"/>
              <a:t>войны с кем-н. Объявить войну. Вести войну. Пойти на войну</a:t>
            </a:r>
            <a:r>
              <a:rPr lang="ru-RU" sz="1200" dirty="0" smtClean="0"/>
              <a:t>. Вернуться </a:t>
            </a:r>
            <a:r>
              <a:rPr lang="ru-RU" sz="1200" dirty="0"/>
              <a:t>с войны. Погиб на войне. Не пришел с войны кто-н. Победоносная в</a:t>
            </a:r>
            <a:r>
              <a:rPr lang="ru-RU" sz="1200" dirty="0" smtClean="0"/>
              <a:t>. Региональные </a:t>
            </a:r>
            <a:r>
              <a:rPr lang="ru-RU" sz="1200" dirty="0"/>
              <a:t>войны. В. за независимость. Гражданская в. (вооруженная </a:t>
            </a:r>
            <a:r>
              <a:rPr lang="ru-RU" sz="1200" dirty="0" smtClean="0"/>
              <a:t>борьба внутри </a:t>
            </a:r>
            <a:r>
              <a:rPr lang="ru-RU" sz="1200" dirty="0"/>
              <a:t>государства). 2. перен. Борьба, враждебные отношения с кем-чем-н</a:t>
            </a:r>
            <a:r>
              <a:rPr lang="ru-RU" sz="1200" dirty="0" smtClean="0"/>
              <a:t>. Объявить </a:t>
            </a:r>
            <a:r>
              <a:rPr lang="ru-RU" sz="1200" dirty="0"/>
              <a:t>войну бездельникам. * Холодная война - политика, заключающаяся </a:t>
            </a:r>
            <a:r>
              <a:rPr lang="ru-RU" sz="1200" dirty="0" smtClean="0"/>
              <a:t>в нагнетании </a:t>
            </a:r>
            <a:r>
              <a:rPr lang="ru-RU" sz="1200" dirty="0"/>
              <a:t>напряженности, враждебности в отношениях между странами. </a:t>
            </a:r>
            <a:r>
              <a:rPr lang="ru-RU" sz="1200" dirty="0" smtClean="0"/>
              <a:t>Конец холодной </a:t>
            </a:r>
            <a:r>
              <a:rPr lang="ru-RU" sz="1200" dirty="0"/>
              <a:t>войны. Война нервов - об обоюдном нервном напряжении кого-н. </a:t>
            </a:r>
            <a:r>
              <a:rPr lang="ru-RU" sz="1200" dirty="0" smtClean="0"/>
              <a:t>На войне </a:t>
            </a:r>
            <a:r>
              <a:rPr lang="ru-RU" sz="1200" dirty="0"/>
              <a:t>как на войне (книжн.) - 1) война, а также вообще любая борьба </a:t>
            </a:r>
            <a:r>
              <a:rPr lang="ru-RU" sz="1200" dirty="0" smtClean="0"/>
              <a:t>есть война </a:t>
            </a:r>
            <a:r>
              <a:rPr lang="ru-RU" sz="1200" dirty="0"/>
              <a:t>со всеми ее тяготами, последствиями; 2) в трудных условиях</a:t>
            </a:r>
            <a:r>
              <a:rPr lang="ru-RU" sz="1200" dirty="0" smtClean="0"/>
              <a:t>, обстоятельствах </a:t>
            </a:r>
            <a:r>
              <a:rPr lang="ru-RU" sz="1200" dirty="0"/>
              <a:t>надо уметь к ним приспосабливаться. II прил. военный, -</a:t>
            </a:r>
            <a:r>
              <a:rPr lang="ru-RU" sz="1200" dirty="0" err="1"/>
              <a:t>ая</a:t>
            </a:r>
            <a:r>
              <a:rPr lang="ru-RU" sz="1200" dirty="0"/>
              <a:t>,-</a:t>
            </a:r>
            <a:r>
              <a:rPr lang="ru-RU" sz="1200" dirty="0" err="1"/>
              <a:t>ое</a:t>
            </a:r>
            <a:r>
              <a:rPr lang="ru-RU" sz="1200" dirty="0"/>
              <a:t> (к 1 знач.).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50" y="2082800"/>
            <a:ext cx="8643938" cy="37782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b="1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http://gramota.ru </a:t>
            </a:r>
            <a:r>
              <a:rPr lang="ru-RU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– сайт курируют сотрудники Государственного института русского языка им. А. С. Пушкина</a:t>
            </a:r>
            <a:br>
              <a:rPr lang="ru-RU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</a:br>
            <a:r>
              <a:rPr lang="ru-RU" b="1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http://slovari.yandex.ru </a:t>
            </a:r>
            <a:r>
              <a:rPr lang="ru-RU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– словари на </a:t>
            </a:r>
            <a:r>
              <a:rPr lang="ru-RU" dirty="0" err="1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Yandex</a:t>
            </a:r>
            <a:r>
              <a:rPr lang="ru-RU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</a:t>
            </a:r>
            <a:br>
              <a:rPr lang="ru-RU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</a:br>
            <a:r>
              <a:rPr lang="ru-RU" b="1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http://www.slovari.org </a:t>
            </a:r>
            <a:r>
              <a:rPr lang="ru-RU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– коллекция словарей</a:t>
            </a:r>
            <a:br>
              <a:rPr lang="ru-RU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</a:br>
            <a:r>
              <a:rPr lang="ru-RU" b="1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http://dic.academic.ru </a:t>
            </a:r>
            <a:r>
              <a:rPr lang="ru-RU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– </a:t>
            </a:r>
            <a:r>
              <a:rPr lang="ru-RU" dirty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  <a:hlinkClick r:id="rId2"/>
              </a:rPr>
              <a:t>словари и энциклопедии на Академике</a:t>
            </a:r>
            <a:r>
              <a:rPr lang="ru-RU" dirty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/>
            </a:r>
            <a:br>
              <a:rPr lang="ru-RU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</a:br>
            <a:r>
              <a:rPr lang="ru-RU" b="1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http://slovarozhegova.ru </a:t>
            </a:r>
            <a:r>
              <a:rPr lang="ru-RU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– словарь С.И. Ожегова</a:t>
            </a:r>
            <a:br>
              <a:rPr lang="ru-RU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</a:br>
            <a:r>
              <a:rPr lang="ru-RU" b="1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http://www.rubricon.com </a:t>
            </a:r>
            <a:r>
              <a:rPr lang="ru-RU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– </a:t>
            </a:r>
            <a:r>
              <a:rPr lang="ru-RU" dirty="0" err="1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веб-портал</a:t>
            </a:r>
            <a:r>
              <a:rPr lang="ru-RU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, содержащий энциклопедии</a:t>
            </a:r>
            <a:br>
              <a:rPr lang="ru-RU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</a:br>
            <a:r>
              <a:rPr lang="ru-RU" b="1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http://math.msu.su/~apentus/znaete </a:t>
            </a:r>
            <a:r>
              <a:rPr lang="ru-RU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– словарь, дополняемый пользователями сети; толкование, этимология</a:t>
            </a:r>
            <a:br>
              <a:rPr lang="ru-RU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</a:br>
            <a:r>
              <a:rPr lang="ru-RU" b="1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http://www.inslov.ru </a:t>
            </a:r>
            <a:r>
              <a:rPr lang="ru-RU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– словарь иностранных слов</a:t>
            </a:r>
            <a:br>
              <a:rPr lang="ru-RU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</a:br>
            <a:r>
              <a:rPr lang="ru-RU" b="1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http://ru.wikipedia.org/wiki </a:t>
            </a:r>
            <a:r>
              <a:rPr lang="ru-RU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– народная энциклопедия </a:t>
            </a:r>
            <a:br>
              <a:rPr lang="ru-RU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</a:br>
            <a:r>
              <a:rPr lang="ru-RU" b="1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http://www.krugosvet.ru </a:t>
            </a:r>
            <a:r>
              <a:rPr lang="ru-RU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– </a:t>
            </a:r>
            <a:r>
              <a:rPr lang="ru-RU" dirty="0" err="1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энциклопедия</a:t>
            </a:r>
            <a:r>
              <a:rPr lang="ru-RU" dirty="0">
                <a:solidFill>
                  <a:srgbClr val="363636"/>
                </a:solidFill>
                <a:latin typeface="Bookman Old Style" pitchFamily="18" charset="0"/>
                <a:ea typeface="Times New Roman" pitchFamily="18" charset="0"/>
                <a:cs typeface="Tahoma" pitchFamily="34" charset="0"/>
              </a:rPr>
              <a:t> по областям знаний</a:t>
            </a:r>
            <a:endParaRPr lang="ru-RU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07005" y="285728"/>
            <a:ext cx="697498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u="sng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ahoma" pitchFamily="34" charset="0"/>
              </a:rPr>
              <a:t>САЙТЫ,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u="sng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ahoma" pitchFamily="34" charset="0"/>
              </a:rPr>
              <a:t>СОДЕРЖАЩИЕ СЛОВАРИ: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C:\Users\Админ\Desktop\voina_i_m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5814"/>
            <a:ext cx="9140825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Users\Админ\Desktop\51519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30275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Users\Админ\Desktop\brdn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0"/>
            <a:ext cx="93091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Users\Админ\Desktop\bondarchuk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64638" cy="609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384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Аспект</vt:lpstr>
      <vt:lpstr>1_Аспект</vt:lpstr>
      <vt:lpstr>Воздушный поток</vt:lpstr>
      <vt:lpstr>Презентация PowerPoint</vt:lpstr>
      <vt:lpstr>Презентация PowerPoint</vt:lpstr>
      <vt:lpstr>Презентация PowerPoint</vt:lpstr>
      <vt:lpstr> МИР1, -з.,мн. -ы, -ов,м. 1. Совокупность всех форм материи в земном и космическом пространстве, Вселенная. Происхождение мира. 2. Отдельная область Вселенной, планета. Звездные миры. 3. ед. Земной шар, Земля, а также люди, население земного шара. Объехать весь м. Первые в мире. Чемпион мира. М. тесен (о неожиданно обнаружившихся общих знакомых, связях; книжн.). 4.Объединенное по каким-н. признакам человеческое общество, общественная среда, строй. Античный м. Научный м. 5. Отдельная область жизни, явлений, предметов. М. животных, растений. М. звуков. Внутренний м. человека. М. увлечений. 6. ед. (предл. в миру). Светская жизнь, в противоп. Монастырской жизни, церкви. 7. (предл. на миру). Сельская община с ее членами (устар.). С миру по нитке - голому рубашка (посл.). * Всем миром (разг.) - все вместе, сообща. На миру и смерть красна (посл.) - все можно перенести не в одиночку, вместе с другими. Не от мира сего - о человеке, не думающем о практической стороне жизни, не приспособленном к жизни. По миру (пойти, пустить, ходить)- о нищенстве. В иной мир (уйти, переселиться) (устар.) - умереть. Сильные мира сего (устар. и ирон.) - люди, занимающие высокое положение в обществе.II уменьш. мирок, -рка, м. (к 5 знач.; разг.). Замкнутый м. II прил. мировой, -ая, -ое (к 1, 2 и 3 знач.) и мирской, -ая, -ое (к 6 и 7 знач.).Мировое пространство. Мировое сообщество. Мирская жизнь. Мирская молва – что морская волна (посл.).  МИР2, -а, м. 1. Согласие, отсутствие вражды, ссоры, войны. Жить в мире. В семье м. Сохранить мир на Земле. 2. Соглашение воюющих сторон о прекращении войны. За-ключить м. 3. Спокойствие, тишина (высок.).М. полей. М. вашему дому! М. праху его (добрые слова об умершем). * С миром отпустить кого - дать кому-н. уйти спокойно. II прил. мирный, -ая, -ое. Мирное время. М. договор. М. труд.   ВОЙНА, -ы, мн. войны, войн, войнам, ж. 1. Вооруженная борьба между государствами или народами, между классами внутри государства. Находиться в состоянии войны с кем-н. Объявить войну. Вести войну. Пойти на войну. Вернуться с войны. Погиб на войне. Не пришел с войны кто-н. Победоносная в. Региональные войны. В. за независимость. Гражданская в. (вооруженная борьба внутри государства). 2. перен. Борьба, враждебные отношения с кем-чем-н. Объявить войну бездельникам. * Холодная война - политика, заключающаяся в нагнетании напряженности, враждебности в отношениях между странами. Конец холодной войны. Война нервов - об обоюдном нервном напряжении кого-н. На войне как на войне (книжн.) - 1) война, а также вообще любая борьба есть война со всеми ее тяготами, последствиями; 2) в трудных условиях, обстоятельствах надо уметь к ним приспосабливаться. II прил. военный, -ая,-ое (к 1 знач.).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КУТУЗОВ       НАПОЛЕОН     </vt:lpstr>
      <vt:lpstr>Презентация PowerPoint</vt:lpstr>
      <vt:lpstr>Презентация PowerPoint</vt:lpstr>
      <vt:lpstr>Презентация PowerPoint</vt:lpstr>
      <vt:lpstr>          РЕФЛЕКСИЯ   1.  КАКОЙ ИЗ ЭТИХ ПУТЕЙ ВЫБРАЛИ БЫ ВЫ, ЯВЛЯЯСЬ         ПРЕДСТАВИТЕЛЯМИ НАРОДА  ?  2. ЧТО  ПОНРАВИЛОСЬ ВАМ НА УРОКЕ ?  3. ЧТО ПРОИЗВЕЛО САМОЕ СИЛЬНОЕ ВПЕЧАТЛЕНИЕ ?  4. ЧЕМ ИНТЕРЕСНЫ ТАКИЕ УРОКИ 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Admin</cp:lastModifiedBy>
  <cp:revision>106</cp:revision>
  <dcterms:modified xsi:type="dcterms:W3CDTF">2015-03-18T07:40:15Z</dcterms:modified>
</cp:coreProperties>
</file>