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0" r:id="rId8"/>
    <p:sldId id="259" r:id="rId9"/>
    <p:sldId id="268" r:id="rId10"/>
    <p:sldId id="267" r:id="rId11"/>
    <p:sldId id="266" r:id="rId12"/>
    <p:sldId id="269" r:id="rId13"/>
    <p:sldId id="265" r:id="rId14"/>
    <p:sldId id="264" r:id="rId15"/>
    <p:sldId id="274" r:id="rId16"/>
    <p:sldId id="273" r:id="rId17"/>
    <p:sldId id="272" r:id="rId18"/>
    <p:sldId id="275" r:id="rId19"/>
    <p:sldId id="271" r:id="rId20"/>
    <p:sldId id="276" r:id="rId21"/>
    <p:sldId id="270" r:id="rId22"/>
    <p:sldId id="278" r:id="rId23"/>
    <p:sldId id="277" r:id="rId24"/>
    <p:sldId id="280" r:id="rId25"/>
    <p:sldId id="279" r:id="rId26"/>
    <p:sldId id="282" r:id="rId27"/>
    <p:sldId id="281" r:id="rId28"/>
    <p:sldId id="283" r:id="rId29"/>
    <p:sldId id="289" r:id="rId30"/>
    <p:sldId id="288" r:id="rId31"/>
    <p:sldId id="290" r:id="rId32"/>
    <p:sldId id="287" r:id="rId33"/>
    <p:sldId id="291" r:id="rId34"/>
    <p:sldId id="284" r:id="rId35"/>
    <p:sldId id="292" r:id="rId36"/>
    <p:sldId id="286" r:id="rId37"/>
    <p:sldId id="285" r:id="rId38"/>
    <p:sldId id="293" r:id="rId39"/>
    <p:sldId id="297" r:id="rId40"/>
    <p:sldId id="296" r:id="rId41"/>
    <p:sldId id="295" r:id="rId42"/>
    <p:sldId id="298" r:id="rId43"/>
    <p:sldId id="294" r:id="rId44"/>
    <p:sldId id="300" r:id="rId45"/>
    <p:sldId id="299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Онлайн</a:t>
            </a:r>
            <a:r>
              <a:rPr lang="ru-RU" dirty="0" smtClean="0"/>
              <a:t> тест. А19, ЕГЭ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"</a:t>
            </a:r>
            <a:r>
              <a:rPr lang="ru-RU" dirty="0" smtClean="0"/>
              <a:t>Слитное и раздельное написание слов".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000504"/>
            <a:ext cx="8358246" cy="250033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Здесь пишутся слитно, т.к. являются наречиями (а не существительными с предлогом) слова </a:t>
            </a:r>
            <a:r>
              <a:rPr lang="ru-RU" sz="2400" i="1" dirty="0" smtClean="0">
                <a:solidFill>
                  <a:srgbClr val="00B050"/>
                </a:solidFill>
              </a:rPr>
              <a:t>впоследствии</a:t>
            </a:r>
            <a:r>
              <a:rPr lang="ru-RU" sz="2400" dirty="0" smtClean="0"/>
              <a:t> (</a:t>
            </a:r>
            <a:r>
              <a:rPr lang="ru-RU" sz="2400" dirty="0" err="1" smtClean="0"/>
              <a:t>=потом</a:t>
            </a:r>
            <a:r>
              <a:rPr lang="ru-RU" sz="2400" dirty="0" smtClean="0"/>
              <a:t>), </a:t>
            </a:r>
            <a:r>
              <a:rPr lang="ru-RU" sz="2400" i="1" dirty="0" smtClean="0">
                <a:solidFill>
                  <a:srgbClr val="00B050"/>
                </a:solidFill>
              </a:rPr>
              <a:t>поэтому</a:t>
            </a:r>
            <a:r>
              <a:rPr lang="ru-RU" sz="2400" dirty="0" smtClean="0"/>
              <a:t>(</a:t>
            </a:r>
            <a:r>
              <a:rPr lang="ru-RU" sz="2400" dirty="0" err="1" smtClean="0"/>
              <a:t>=потому</a:t>
            </a:r>
            <a:r>
              <a:rPr lang="ru-RU" sz="2400" dirty="0" smtClean="0"/>
              <a:t>, значение причины), а также союзы </a:t>
            </a:r>
            <a:r>
              <a:rPr lang="ru-RU" sz="2400" i="1" dirty="0" smtClean="0">
                <a:solidFill>
                  <a:srgbClr val="00B050"/>
                </a:solidFill>
              </a:rPr>
              <a:t>чтобы</a:t>
            </a:r>
            <a:r>
              <a:rPr lang="ru-RU" sz="2400" dirty="0" smtClean="0">
                <a:solidFill>
                  <a:srgbClr val="00B050"/>
                </a:solidFill>
              </a:rPr>
              <a:t> и </a:t>
            </a:r>
            <a:r>
              <a:rPr lang="ru-RU" sz="2400" i="1" dirty="0" smtClean="0">
                <a:solidFill>
                  <a:srgbClr val="00B050"/>
                </a:solidFill>
              </a:rPr>
              <a:t>также</a:t>
            </a:r>
            <a:r>
              <a:rPr lang="ru-RU" sz="2400" dirty="0" smtClean="0"/>
              <a:t> (</a:t>
            </a:r>
            <a:r>
              <a:rPr lang="ru-RU" sz="2400" dirty="0" err="1" smtClean="0"/>
              <a:t>=</a:t>
            </a:r>
            <a:r>
              <a:rPr lang="ru-RU" sz="2400" i="1" dirty="0" err="1" smtClean="0"/>
              <a:t>тоже</a:t>
            </a:r>
            <a:r>
              <a:rPr lang="ru-RU" sz="2400" i="1" dirty="0" smtClean="0"/>
              <a:t>, еще</a:t>
            </a:r>
            <a:r>
              <a:rPr lang="ru-RU" sz="2400" dirty="0" smtClean="0"/>
              <a:t>). Этого достаточно, чтобы выбрать вар. 3. </a:t>
            </a:r>
            <a:br>
              <a:rPr lang="ru-RU" sz="2400" dirty="0" smtClean="0"/>
            </a:br>
            <a:r>
              <a:rPr lang="ru-RU" sz="2400" i="1" dirty="0" smtClean="0"/>
              <a:t>В начале</a:t>
            </a:r>
            <a:r>
              <a:rPr lang="ru-RU" sz="2400" dirty="0" smtClean="0"/>
              <a:t> в 1-м предложении – существительное с предлогом, а не наречие (есть </a:t>
            </a:r>
            <a:r>
              <a:rPr lang="ru-RU" sz="2400" i="1" dirty="0" smtClean="0"/>
              <a:t>начало</a:t>
            </a:r>
            <a:r>
              <a:rPr lang="ru-RU" sz="2400" dirty="0" smtClean="0"/>
              <a:t> столетия, первые годы). Пишутся раздельно производный предлог </a:t>
            </a:r>
            <a:r>
              <a:rPr lang="ru-RU" sz="2400" i="1" dirty="0" smtClean="0"/>
              <a:t>в продолжение</a:t>
            </a:r>
            <a:r>
              <a:rPr lang="ru-RU" sz="2400" dirty="0" smtClean="0"/>
              <a:t>, союз </a:t>
            </a:r>
            <a:r>
              <a:rPr lang="ru-RU" sz="2400" i="1" dirty="0" smtClean="0"/>
              <a:t>потому что</a:t>
            </a:r>
            <a:r>
              <a:rPr lang="ru-RU" sz="2400" dirty="0" smtClean="0"/>
              <a:t>, наречие </a:t>
            </a:r>
            <a:r>
              <a:rPr lang="ru-RU" sz="2400" i="1" dirty="0" smtClean="0"/>
              <a:t>в одиночку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4.В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Следует иметь (в)виду, что (в)течение первой половины романа главный герой не является читателю.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(В)общем, Чехов озадачил постановщиков «Вишнёвого сада», (от)того что назвал пьесу комедией.</a:t>
            </a:r>
          </a:p>
          <a:p>
            <a:pPr fontAlgn="t"/>
            <a:r>
              <a:rPr lang="ru-RU" sz="2400" dirty="0" smtClean="0">
                <a:solidFill>
                  <a:srgbClr val="00B050"/>
                </a:solidFill>
              </a:rPr>
              <a:t>3.И(так), Жуковского ждала почётная отставка (в)виду совершеннолетия воспитанника — будущего императора Александра II.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(По)началу дела кинокомпании шли неплохо, но (во)время съёмок последнего фильма продюсер разорился.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4.В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</a:t>
            </a:r>
            <a:r>
              <a:rPr lang="ru-RU" sz="2400" dirty="0" smtClean="0"/>
              <a:t>Следует иметь (в)виду, что (в)течение первой половины романа главный герой не является читателю.</a:t>
            </a:r>
          </a:p>
          <a:p>
            <a:pPr fontAlgn="t"/>
            <a:r>
              <a:rPr lang="ru-RU" sz="2400" b="1" dirty="0" smtClean="0"/>
              <a:t>2</a:t>
            </a:r>
            <a:r>
              <a:rPr lang="ru-RU" sz="2400" dirty="0" smtClean="0"/>
              <a:t>(В)общем, Чехов озадачил постановщиков «Вишнёвого сада», (от)того что назвал пьесу комедией.</a:t>
            </a:r>
          </a:p>
          <a:p>
            <a:pPr fontAlgn="t"/>
            <a:r>
              <a:rPr lang="ru-RU" sz="2400" b="1" dirty="0" smtClean="0"/>
              <a:t>3</a:t>
            </a:r>
            <a:r>
              <a:rPr lang="ru-RU" sz="2400" dirty="0" smtClean="0"/>
              <a:t>И(так), Жуковского ждала почётная отставка (в)виду совершеннолетия воспитанника — будущего императора Александра II.</a:t>
            </a:r>
          </a:p>
          <a:p>
            <a:pPr fontAlgn="t"/>
            <a:r>
              <a:rPr lang="ru-RU" sz="2400" b="1" dirty="0" smtClean="0"/>
              <a:t>4</a:t>
            </a:r>
            <a:r>
              <a:rPr lang="ru-RU" sz="2400" dirty="0" smtClean="0"/>
              <a:t>(По)началу дела кинокомпании шли неплохо, но (во)время съёмок последнего фильма продюсер разорился.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Нужно различать:</a:t>
            </a:r>
          </a:p>
          <a:p>
            <a:r>
              <a:rPr lang="ru-RU" sz="2400" dirty="0" smtClean="0"/>
              <a:t>выражение </a:t>
            </a:r>
            <a:r>
              <a:rPr lang="ru-RU" sz="2400" i="1" dirty="0" smtClean="0"/>
              <a:t>иметь в виду</a:t>
            </a:r>
            <a:r>
              <a:rPr lang="ru-RU" sz="2400" dirty="0" smtClean="0"/>
              <a:t> и предлог </a:t>
            </a:r>
            <a:r>
              <a:rPr lang="ru-RU" sz="2400" i="1" dirty="0" smtClean="0"/>
              <a:t>ввиду (</a:t>
            </a:r>
            <a:r>
              <a:rPr lang="ru-RU" sz="2400" i="1" dirty="0" err="1" smtClean="0"/>
              <a:t>=из-за</a:t>
            </a:r>
            <a:r>
              <a:rPr lang="ru-RU" sz="2400" i="1" dirty="0" smtClean="0"/>
              <a:t>)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местоимение с предлогом от того и союз </a:t>
            </a:r>
            <a:r>
              <a:rPr lang="ru-RU" sz="2400" i="1" dirty="0" smtClean="0"/>
              <a:t>оттого что (</a:t>
            </a:r>
            <a:r>
              <a:rPr lang="ru-RU" sz="2400" i="1" dirty="0" err="1" smtClean="0"/>
              <a:t>=потому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что</a:t>
            </a:r>
            <a:r>
              <a:rPr lang="ru-RU" sz="2400" i="1" dirty="0" smtClean="0"/>
              <a:t>)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союз с наречием и так и вводное слово </a:t>
            </a:r>
            <a:r>
              <a:rPr lang="ru-RU" sz="2400" i="1" dirty="0" smtClean="0"/>
              <a:t>итак (</a:t>
            </a:r>
            <a:r>
              <a:rPr lang="ru-RU" sz="2400" i="1" dirty="0" err="1" smtClean="0"/>
              <a:t>=таким</a:t>
            </a:r>
            <a:r>
              <a:rPr lang="ru-RU" sz="2400" i="1" dirty="0" smtClean="0"/>
              <a:t> образом)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существительное с предлогом по началу (</a:t>
            </a:r>
            <a:r>
              <a:rPr lang="ru-RU" sz="2400" i="1" dirty="0" smtClean="0"/>
              <a:t>по началу мы догадались о продолжении</a:t>
            </a:r>
            <a:r>
              <a:rPr lang="ru-RU" sz="2400" dirty="0" smtClean="0"/>
              <a:t>) и наречие поначалу (</a:t>
            </a:r>
            <a:r>
              <a:rPr lang="ru-RU" sz="2400" i="1" dirty="0" err="1" smtClean="0"/>
              <a:t>=сначала</a:t>
            </a:r>
            <a:r>
              <a:rPr lang="ru-RU" sz="2400" i="1" dirty="0" smtClean="0"/>
              <a:t>, сперва</a:t>
            </a:r>
            <a:r>
              <a:rPr lang="ru-RU" sz="2400" dirty="0" smtClean="0"/>
              <a:t>), </a:t>
            </a:r>
            <a:r>
              <a:rPr lang="ru-RU" sz="2400" i="1" dirty="0" smtClean="0"/>
              <a:t>во время</a:t>
            </a:r>
            <a:r>
              <a:rPr lang="ru-RU" sz="2400" dirty="0" smtClean="0"/>
              <a:t> и </a:t>
            </a:r>
            <a:r>
              <a:rPr lang="ru-RU" sz="2400" i="1" dirty="0" smtClean="0"/>
              <a:t>вовремя</a:t>
            </a:r>
            <a:r>
              <a:rPr lang="ru-RU" sz="2400" dirty="0" smtClean="0"/>
              <a:t> (</a:t>
            </a:r>
            <a:r>
              <a:rPr lang="ru-RU" sz="2400" i="1" dirty="0" err="1" smtClean="0"/>
              <a:t>=своевременно</a:t>
            </a:r>
            <a:r>
              <a:rPr lang="ru-RU" sz="2400" dirty="0" smtClean="0"/>
              <a:t>).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5.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Что(бы) ни говорил господин NN в своё оправдание, Ася (в)конец в нём разуверилась.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Герой Лермонтова стремится (на)встречу опасности (с)начала до конца романа.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Чехов иногда пристально вглядывался в собеседника, но (за)тем тот(час) же опускал голову и улыбался кроткой улыбкой.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Что(бы) предотвратить скандал, власти запретили «Горе от ума», но полный текст пьесы (по)прежнему распространялся в рукописных копиях.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5.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Что(бы) ни говорил господин NN в своё оправдание, Ася (в)конец в нём разуверилась.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Герой Лермонтова стремится (на)встречу опасности (с)начала до конца романа.</a:t>
            </a:r>
          </a:p>
          <a:p>
            <a:pPr fontAlgn="t"/>
            <a:r>
              <a:rPr lang="ru-RU" sz="2400" dirty="0" smtClean="0">
                <a:solidFill>
                  <a:srgbClr val="00B050"/>
                </a:solidFill>
              </a:rPr>
              <a:t>3.Чехов иногда пристально вглядывался в собеседника, но (за)тем тот(час) же опускал голову и улыбался кроткой улыбкой.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Что(бы) предотвратить скандал, власти запретили «Горе от ума», но полный текст пьесы (по)прежнему распространялся в рукописных копиях.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Нужно различать:</a:t>
            </a:r>
          </a:p>
          <a:p>
            <a:r>
              <a:rPr lang="ru-RU" sz="2400" dirty="0" smtClean="0"/>
              <a:t>местоимение с частицей </a:t>
            </a:r>
            <a:r>
              <a:rPr lang="ru-RU" sz="2400" i="1" dirty="0" smtClean="0"/>
              <a:t>что бы</a:t>
            </a:r>
            <a:r>
              <a:rPr lang="ru-RU" sz="2400" dirty="0" smtClean="0"/>
              <a:t> и союз </a:t>
            </a:r>
            <a:r>
              <a:rPr lang="ru-RU" sz="2400" i="1" dirty="0" smtClean="0"/>
              <a:t>чтобы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наречия </a:t>
            </a:r>
            <a:r>
              <a:rPr lang="ru-RU" sz="2400" i="1" dirty="0" smtClean="0"/>
              <a:t>вконец</a:t>
            </a:r>
            <a:r>
              <a:rPr lang="ru-RU" sz="2400" dirty="0" smtClean="0"/>
              <a:t> (</a:t>
            </a:r>
            <a:r>
              <a:rPr lang="ru-RU" sz="2400" i="1" dirty="0" err="1" smtClean="0"/>
              <a:t>=совсем</a:t>
            </a:r>
            <a:r>
              <a:rPr lang="ru-RU" sz="2400" i="1" dirty="0" smtClean="0"/>
              <a:t>, окончательно</a:t>
            </a:r>
            <a:r>
              <a:rPr lang="ru-RU" sz="2400" dirty="0" smtClean="0"/>
              <a:t>), </a:t>
            </a:r>
            <a:r>
              <a:rPr lang="ru-RU" sz="2400" i="1" dirty="0" smtClean="0"/>
              <a:t>сначала</a:t>
            </a:r>
            <a:r>
              <a:rPr lang="ru-RU" sz="2400" dirty="0" smtClean="0"/>
              <a:t> и существительные с предлогом </a:t>
            </a:r>
            <a:r>
              <a:rPr lang="ru-RU" sz="2400" i="1" dirty="0" smtClean="0"/>
              <a:t>в конец</a:t>
            </a:r>
            <a:r>
              <a:rPr lang="ru-RU" sz="2400" dirty="0" smtClean="0"/>
              <a:t> (поместил в конец списка), </a:t>
            </a:r>
            <a:r>
              <a:rPr lang="ru-RU" sz="2400" i="1" dirty="0" smtClean="0"/>
              <a:t>с начала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местоимение с предлогом </a:t>
            </a:r>
            <a:r>
              <a:rPr lang="ru-RU" sz="2400" i="1" dirty="0" smtClean="0"/>
              <a:t>за тем</a:t>
            </a:r>
            <a:r>
              <a:rPr lang="ru-RU" sz="2400" dirty="0" smtClean="0"/>
              <a:t> и наречие </a:t>
            </a:r>
            <a:r>
              <a:rPr lang="ru-RU" sz="2400" i="1" dirty="0" smtClean="0"/>
              <a:t>затем</a:t>
            </a:r>
            <a:r>
              <a:rPr lang="ru-RU" sz="2400" dirty="0" smtClean="0"/>
              <a:t> (</a:t>
            </a:r>
            <a:r>
              <a:rPr lang="ru-RU" sz="2400" i="1" dirty="0" err="1" smtClean="0"/>
              <a:t>=потом</a:t>
            </a:r>
            <a:r>
              <a:rPr lang="ru-RU" sz="2400" dirty="0" smtClean="0"/>
              <a:t>),</a:t>
            </a:r>
          </a:p>
          <a:p>
            <a:r>
              <a:rPr lang="ru-RU" sz="2400" dirty="0" smtClean="0"/>
              <a:t>существительное с предлогом </a:t>
            </a:r>
            <a:r>
              <a:rPr lang="ru-RU" sz="2400" i="1" dirty="0" smtClean="0"/>
              <a:t>на встречу</a:t>
            </a:r>
            <a:r>
              <a:rPr lang="ru-RU" sz="2400" dirty="0" smtClean="0"/>
              <a:t> (</a:t>
            </a:r>
            <a:r>
              <a:rPr lang="ru-RU" sz="2400" i="1" dirty="0" smtClean="0"/>
              <a:t>спешил на встречу с сыном</a:t>
            </a:r>
            <a:r>
              <a:rPr lang="ru-RU" sz="2400" dirty="0" smtClean="0"/>
              <a:t>) и предлог </a:t>
            </a:r>
            <a:r>
              <a:rPr lang="ru-RU" sz="2400" i="1" dirty="0" smtClean="0"/>
              <a:t>навстречу</a:t>
            </a:r>
            <a:r>
              <a:rPr lang="ru-RU" sz="2400" dirty="0" smtClean="0"/>
              <a:t> (</a:t>
            </a:r>
            <a:r>
              <a:rPr lang="ru-RU" sz="2400" i="1" dirty="0" err="1" smtClean="0"/>
              <a:t>=к</a:t>
            </a:r>
            <a:r>
              <a:rPr lang="ru-RU" sz="2400" dirty="0" smtClean="0"/>
              <a:t>),</a:t>
            </a:r>
          </a:p>
          <a:p>
            <a:r>
              <a:rPr lang="ru-RU" sz="2400" dirty="0" smtClean="0"/>
              <a:t>местоимение с существительным </a:t>
            </a:r>
            <a:r>
              <a:rPr lang="ru-RU" sz="2400" i="1" dirty="0" smtClean="0"/>
              <a:t>тот час</a:t>
            </a:r>
            <a:r>
              <a:rPr lang="ru-RU" sz="2400" dirty="0" smtClean="0"/>
              <a:t> и наречие </a:t>
            </a:r>
            <a:r>
              <a:rPr lang="ru-RU" sz="2400" i="1" dirty="0" smtClean="0"/>
              <a:t>тотчас</a:t>
            </a:r>
            <a:r>
              <a:rPr lang="ru-RU" sz="2400" dirty="0" smtClean="0"/>
              <a:t> (</a:t>
            </a:r>
            <a:r>
              <a:rPr lang="ru-RU" sz="2400" i="1" dirty="0" err="1" smtClean="0"/>
              <a:t>=сразу</a:t>
            </a:r>
            <a:r>
              <a:rPr lang="ru-RU" sz="2400" dirty="0" smtClean="0"/>
              <a:t>),</a:t>
            </a:r>
          </a:p>
          <a:p>
            <a:r>
              <a:rPr lang="ru-RU" sz="2400" dirty="0" smtClean="0"/>
              <a:t>прилагательное с предлогом </a:t>
            </a:r>
            <a:r>
              <a:rPr lang="ru-RU" sz="2400" i="1" dirty="0" smtClean="0"/>
              <a:t>по прежнему</a:t>
            </a:r>
            <a:r>
              <a:rPr lang="ru-RU" sz="2400" dirty="0" smtClean="0"/>
              <a:t> (</a:t>
            </a:r>
            <a:r>
              <a:rPr lang="ru-RU" sz="2400" i="1" dirty="0" smtClean="0"/>
              <a:t>пути</a:t>
            </a:r>
            <a:r>
              <a:rPr lang="ru-RU" sz="2400" dirty="0" smtClean="0"/>
              <a:t>) и наречие </a:t>
            </a:r>
            <a:r>
              <a:rPr lang="ru-RU" sz="2400" i="1" dirty="0" smtClean="0"/>
              <a:t>по-прежнему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6.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(НА) ВСТРЕЧУ нашей компании вышел сторож и (В)ТЕЧЕНИЕ некоторого времени недоверчиво оглядывал нас.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ЧТО(БЫ) хотелось мне сказать вам на прощание, дорогие друзья мои, которых нынче покидаю, быть может, (НА)ВСЕГДА?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(НЕ)СМОТРЯ на данное уже Юле обещание, пришлось повторить ТО(ЖЕ) самое еще раз ее брату.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НЕ(ЗА)ЧЕМ было теперь оставаться в имении, нужно было как можно скорее уезжать в Петербург, ЧТО(БЫ) успеть к началу торгов.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6.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(НА) ВСТРЕЧУ нашей компании вышел сторож и (В)ТЕЧЕНИЕ некоторого времени недоверчиво оглядывал нас.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ЧТО(БЫ) хотелось мне сказать вам на прощание, дорогие друзья мои, которых нынче покидаю, быть может, (НА)ВСЕГДА?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(НЕ)СМОТРЯ на данное уже Юле обещание, пришлось повторить ТО(ЖЕ) самое еще раз ее брату.</a:t>
            </a:r>
          </a:p>
          <a:p>
            <a:pPr fontAlgn="t"/>
            <a:r>
              <a:rPr lang="ru-RU" sz="2400" dirty="0" smtClean="0">
                <a:solidFill>
                  <a:srgbClr val="00B050"/>
                </a:solidFill>
              </a:rPr>
              <a:t>4.НЕ(ЗА)ЧЕМ было теперь оставаться в имении, нужно было как можно скорее уезжать в Петербург, ЧТО(БЫ) успеть к началу торгов.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7.В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 </a:t>
            </a:r>
            <a:r>
              <a:rPr lang="ru-RU" sz="2400" dirty="0" smtClean="0"/>
              <a:t>Товара продавали ПО(МНОГУ) , (ПО)ТОМУ что цену снижать не боялись.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(С)НАЧАЛА 20 века расходы на образование в стране выросли, (ПО)СКОЛЬКУ промышленности требовались квалифицированные кадры.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Пел Макар ТАК(ЖЕ) плохо, как и работал, (ЗА)ТО все сельские красавицы ходили за ним по пятам.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(ОТ)ЧЕГО высохло озеро, я не знал; удивительно, что туда некоторое время (ПО)ПРЕЖНЕМУ прилетали весной утки.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1. В каком предложении оба выделенных слова пишутся раздельно?</a:t>
            </a:r>
          </a:p>
          <a:p>
            <a:pPr fontAlgn="t"/>
            <a:r>
              <a:rPr lang="ru-RU" sz="2400" b="1" dirty="0" smtClean="0"/>
              <a:t>1</a:t>
            </a:r>
            <a:r>
              <a:rPr lang="ru-RU" sz="2400" dirty="0" smtClean="0"/>
              <a:t>ЧТО(БЫ) читатель не попал (В)ПРОСАК, он должен знать, чем реальный автор отличается от повествователя.</a:t>
            </a:r>
          </a:p>
          <a:p>
            <a:pPr fontAlgn="t"/>
            <a:r>
              <a:rPr lang="ru-RU" sz="2400" b="1" dirty="0" smtClean="0"/>
              <a:t>2</a:t>
            </a:r>
            <a:r>
              <a:rPr lang="ru-RU" sz="2400" dirty="0" smtClean="0"/>
              <a:t>Нередко в героическом эпосе речь идет о реальных исторических событиях, (ПРИ)ЧЕМ факты излагаются в соответствии с религиозными представлениями того времени, когда эпос создавался, (ПО)ЭТОМУ там часто действуют боги.</a:t>
            </a:r>
          </a:p>
          <a:p>
            <a:pPr fontAlgn="t"/>
            <a:r>
              <a:rPr lang="ru-RU" sz="2400" b="1" dirty="0" smtClean="0"/>
              <a:t>3</a:t>
            </a:r>
            <a:r>
              <a:rPr lang="ru-RU" sz="2400" dirty="0" smtClean="0"/>
              <a:t>Иногда автор (ПО)РАЗНОМУ определяет жанр своего произведения; так, Тургенев (С)НАЧАЛА назвал «Рудина» повестью, а потом романом.</a:t>
            </a:r>
          </a:p>
          <a:p>
            <a:pPr fontAlgn="t"/>
            <a:r>
              <a:rPr lang="ru-RU" sz="2400" b="1" dirty="0" smtClean="0"/>
              <a:t>4</a:t>
            </a:r>
            <a:r>
              <a:rPr lang="ru-RU" sz="2400" dirty="0" smtClean="0"/>
              <a:t>(В)ОБЩЕМ, очень интересно, как автор объясняет, что он имел (В)ВИДУ, называя свое произведение так или иначе.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7.В каком предложении оба выделенных слова пишутся слитно?</a:t>
            </a:r>
          </a:p>
          <a:p>
            <a:pPr fontAlgn="t"/>
            <a:r>
              <a:rPr lang="ru-RU" sz="2400" dirty="0" smtClean="0">
                <a:solidFill>
                  <a:srgbClr val="00B050"/>
                </a:solidFill>
              </a:rPr>
              <a:t>1. Товара продавали ПО(МНОГУ) , (ПО)ТОМУ что цену снижать не боялись</a:t>
            </a:r>
            <a:r>
              <a:rPr lang="ru-RU" sz="2400" dirty="0" smtClean="0"/>
              <a:t>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(С)НАЧАЛА 20 века расходы на образование в стране выросли, (ПО)СКОЛЬКУ промышленности требовались квалифицированные кадры.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Пел Макар ТАК(ЖЕ) плохо, как и работал, (ЗА)ТО все сельские красавицы ходили за ним по пятам.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(ОТ)ЧЕГО высохло озеро, я не знал; удивительно, что туда некоторое время (ПО)ПРЕЖНЕМУ прилетали весной утки.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8.В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 </a:t>
            </a:r>
            <a:r>
              <a:rPr lang="ru-RU" sz="2400" dirty="0" smtClean="0"/>
              <a:t>(И)ТАК, все началось с того, что мне (НЕ)(НА)ЧТО было купить себе рубаху к празднику.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(В)СЛЕДСТВИЕ снегопада были повреждены линии электропередачи, и (НА)ПРОТЯЖЕНИИ двух суток населению нескольких деревень пришлось жить без электричества.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ГДЕ(ТО) в лесу раздался выстрел, однако (НИ)КТО из моих спутников даже не вздрогнул.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ЧТО(БЫ) принять решение о контрнаступлении, генерал должен был (НА)ПРЯМУЮ обратиться к командующему фронтом.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8.В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 </a:t>
            </a:r>
            <a:r>
              <a:rPr lang="ru-RU" sz="2400" dirty="0" smtClean="0"/>
              <a:t>(И)ТАК, все началось с того, что мне (НЕ)(НА)ЧТО было купить себе рубаху к празднику.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(В)СЛЕДСТВИЕ снегопада были повреждены линии электропередачи, и (НА)ПРОТЯЖЕНИИ двух суток населению нескольких деревень пришлось жить без электричества.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ГДЕ(ТО) в лесу раздался выстрел, однако (НИ)КТО из моих спутников даже не вздрогнул.</a:t>
            </a:r>
          </a:p>
          <a:p>
            <a:pPr fontAlgn="t"/>
            <a:r>
              <a:rPr lang="ru-RU" sz="2400" dirty="0" smtClean="0">
                <a:solidFill>
                  <a:srgbClr val="00B050"/>
                </a:solidFill>
              </a:rPr>
              <a:t>4.ЧТО(БЫ) принять решение о контрнаступлении, генерал должен был (НА)ПРЯМУЮ обратиться к командующему фронтом.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9.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 </a:t>
            </a:r>
            <a:r>
              <a:rPr lang="ru-RU" sz="2400" dirty="0" smtClean="0"/>
              <a:t>(В)ТЕЧЕНИЕ двух последних недель идет снег,(НЕ)(СМОТРЯ) на то, что календарная весна уже наступила.</a:t>
            </a:r>
          </a:p>
          <a:p>
            <a:pPr fontAlgn="t"/>
            <a:r>
              <a:rPr lang="ru-RU" sz="2400" b="1" dirty="0" smtClean="0"/>
              <a:t>2. </a:t>
            </a:r>
            <a:r>
              <a:rPr lang="ru-RU" sz="2400" dirty="0" smtClean="0"/>
              <a:t>Он мечтал, ЧТО(БЫ) его пригласили на торжество, но не догадывался, ЧТО(БЫ) юбиляр хотел получить в подарок.</a:t>
            </a:r>
          </a:p>
          <a:p>
            <a:pPr fontAlgn="t"/>
            <a:r>
              <a:rPr lang="ru-RU" sz="2400" b="1" dirty="0" smtClean="0"/>
              <a:t>3. </a:t>
            </a:r>
            <a:r>
              <a:rPr lang="ru-RU" sz="2400" dirty="0" smtClean="0"/>
              <a:t>Мы (ПО)ПРЕЖНЕМУ не понимаем, что она имеет (В)ВИДУ.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Мне грустно (ОТ)ТОГО, что отличнику </a:t>
            </a:r>
            <a:r>
              <a:rPr lang="ru-RU" sz="2400" dirty="0" err="1" smtClean="0"/>
              <a:t>Звездочетову</a:t>
            </a:r>
            <a:r>
              <a:rPr lang="ru-RU" sz="2400" dirty="0" smtClean="0"/>
              <a:t> все дается само собой: на подготовку физики, а ТАК(ЖЕ) математики он тратит не более двух часов в день.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9.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 </a:t>
            </a:r>
            <a:r>
              <a:rPr lang="ru-RU" sz="2400" dirty="0" smtClean="0"/>
              <a:t>(В)ТЕЧЕНИЕ двух последних недель идет снег,(НЕ)(СМОТРЯ) на то, что календарная весна уже наступила.</a:t>
            </a:r>
          </a:p>
          <a:p>
            <a:pPr fontAlgn="t"/>
            <a:r>
              <a:rPr lang="ru-RU" sz="2400" b="1" dirty="0" smtClean="0"/>
              <a:t>2. </a:t>
            </a:r>
            <a:r>
              <a:rPr lang="ru-RU" sz="2400" dirty="0" smtClean="0"/>
              <a:t>Он мечтал, ЧТО(БЫ) его пригласили на торжество, но не догадывался, ЧТО(БЫ) юбиляр хотел получить в подарок.</a:t>
            </a:r>
          </a:p>
          <a:p>
            <a:pPr fontAlgn="t"/>
            <a:r>
              <a:rPr lang="ru-RU" sz="2400" b="1" dirty="0" smtClean="0"/>
              <a:t>3. </a:t>
            </a:r>
            <a:r>
              <a:rPr lang="ru-RU" sz="2400" dirty="0" smtClean="0"/>
              <a:t>Мы (ПО)ПРЕЖНЕМУ не понимаем, что она имеет (В)ВИДУ.</a:t>
            </a:r>
          </a:p>
          <a:p>
            <a:pPr fontAlgn="t"/>
            <a:r>
              <a:rPr lang="ru-RU" sz="2400" b="1" dirty="0" smtClean="0">
                <a:solidFill>
                  <a:srgbClr val="00B050"/>
                </a:solidFill>
              </a:rPr>
              <a:t>4.</a:t>
            </a:r>
            <a:r>
              <a:rPr lang="ru-RU" sz="2400" dirty="0" smtClean="0">
                <a:solidFill>
                  <a:srgbClr val="00B050"/>
                </a:solidFill>
              </a:rPr>
              <a:t>Мне грустно (ОТ)ТОГО, что отличнику </a:t>
            </a:r>
            <a:r>
              <a:rPr lang="ru-RU" sz="2400" dirty="0" err="1" smtClean="0">
                <a:solidFill>
                  <a:srgbClr val="00B050"/>
                </a:solidFill>
              </a:rPr>
              <a:t>Звездочетову</a:t>
            </a:r>
            <a:r>
              <a:rPr lang="ru-RU" sz="2400" dirty="0" smtClean="0">
                <a:solidFill>
                  <a:srgbClr val="00B050"/>
                </a:solidFill>
              </a:rPr>
              <a:t> все дается само собой: на подготовку физики, а ТАК(ЖЕ) математики он тратит не более двух часов в день.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10.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Казалось, в усадьбе было ТАК(ЖЕ) весело, как в прежние годы, но ЧТО(ТО) неуловимо изменилось.</a:t>
            </a:r>
          </a:p>
          <a:p>
            <a:pPr fontAlgn="t"/>
            <a:r>
              <a:rPr lang="ru-RU" sz="2400" b="1" dirty="0" smtClean="0">
                <a:solidFill>
                  <a:srgbClr val="00B050"/>
                </a:solidFill>
              </a:rPr>
              <a:t>2.</a:t>
            </a:r>
            <a:r>
              <a:rPr lang="ru-RU" sz="2400" dirty="0" smtClean="0">
                <a:solidFill>
                  <a:srgbClr val="00B050"/>
                </a:solidFill>
              </a:rPr>
              <a:t>(С)НАЧАЛА загрустили хозяева, (ЗА) ТЕМ и гости приуныли.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(В)(ПОСЛЕДСТВИИ) гости вспоминали, что (ПО)(ТОМУ), как выглядела хозяйка, можно было догадаться о ее нездоровье.</a:t>
            </a:r>
          </a:p>
          <a:p>
            <a:pPr fontAlgn="t"/>
            <a:r>
              <a:rPr lang="ru-RU" sz="2400" b="1" dirty="0" smtClean="0"/>
              <a:t>4</a:t>
            </a:r>
            <a:r>
              <a:rPr lang="ru-RU" sz="2400" dirty="0" smtClean="0"/>
              <a:t>(В)НАЧАЛЕ осени, однако, дело пошло на поправку, погода ТО(ЖЕ) улучшилась.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11. В каком предложении оба выделенных слова пишутся раздельно?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Невысокую круглую башню маяка (НА)ДОЛГО запоминают все, кто хоть раз проплывал мимо Кронштадта; но обычно маяки сооружают высокими, ЧТО(БЫ) их было видно с большого расстояния.</a:t>
            </a:r>
          </a:p>
          <a:p>
            <a:pPr fontAlgn="t"/>
            <a:r>
              <a:rPr lang="ru-RU" sz="2400" b="1" dirty="0" smtClean="0"/>
              <a:t>2</a:t>
            </a:r>
            <a:r>
              <a:rPr lang="ru-RU" sz="2400" dirty="0" smtClean="0"/>
              <a:t>(В)НАЧАЛЕ XIX века в мировом океане было всего пять плавучих маяков, (ПО)ТОМУ что эксплуатация их обходится очень дорого.</a:t>
            </a:r>
          </a:p>
          <a:p>
            <a:pPr fontAlgn="t"/>
            <a:r>
              <a:rPr lang="ru-RU" sz="2400" b="1" dirty="0" smtClean="0"/>
              <a:t>3</a:t>
            </a:r>
            <a:r>
              <a:rPr lang="ru-RU" sz="2400" dirty="0" smtClean="0"/>
              <a:t>Древние мореплаватели боялись плавать ночью, (ПО)ЭТОМУ (ЗА)ДОЛГО до наступления сумерек направляли свои суда к берегу.</a:t>
            </a:r>
          </a:p>
          <a:p>
            <a:pPr fontAlgn="t"/>
            <a:r>
              <a:rPr lang="ru-RU" sz="2400" b="1" dirty="0" smtClean="0">
                <a:solidFill>
                  <a:srgbClr val="00B050"/>
                </a:solidFill>
              </a:rPr>
              <a:t>4.</a:t>
            </a:r>
            <a:r>
              <a:rPr lang="ru-RU" sz="2400" dirty="0" smtClean="0">
                <a:solidFill>
                  <a:srgbClr val="00B050"/>
                </a:solidFill>
              </a:rPr>
              <a:t>Но (ЧТО)(БЫ) они ни предпринимали, (В)ПРОДОЛЖЕНИЕ столетий до появления маяков ночное плавание было сопряжено со смертельной опасностью.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12. В каком предложении оба выделенных слова пишутся раздельно?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В(ЗАКЛЮЧЕНИЕ) добавим, что путник НА(КОНЕЦ) добрался до дома.</a:t>
            </a:r>
          </a:p>
          <a:p>
            <a:pPr fontAlgn="t"/>
            <a:r>
              <a:rPr lang="ru-RU" sz="2400" dirty="0" smtClean="0">
                <a:solidFill>
                  <a:srgbClr val="00B050"/>
                </a:solidFill>
              </a:rPr>
              <a:t>2.Следователь решил взглянуть на порученное ему дело КАК(БЫ) со стороны и КАК(БУДТО) добрался до самой его сути.</a:t>
            </a:r>
          </a:p>
          <a:p>
            <a:pPr fontAlgn="t"/>
            <a:r>
              <a:rPr lang="ru-RU" sz="2400" b="1" dirty="0" smtClean="0"/>
              <a:t>3</a:t>
            </a:r>
            <a:r>
              <a:rPr lang="ru-RU" sz="2400" dirty="0" smtClean="0"/>
              <a:t>В(НАЧАЛЕ) сентября шли бесконечные дожди, но деревья были еще ПО(ПРЕЖНЕМУ) зелеными.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Я ТО(ЖЕ) хотел что-нибудь сделать, ЧТО(БЫ) помочь им, но не придумал ничего стоящего.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13. В каком предложении оба выделенных слова пишутся слитно?</a:t>
            </a:r>
          </a:p>
          <a:p>
            <a:pPr fontAlgn="t"/>
            <a:r>
              <a:rPr lang="ru-RU" b="1" dirty="0" smtClean="0"/>
              <a:t>1.</a:t>
            </a:r>
            <a:r>
              <a:rPr lang="ru-RU" dirty="0" smtClean="0"/>
              <a:t>(В)ПРЕДДВЕРИИ экзаменов придется забыть об удовольствиях и устроить себе нечто (В)РОДЕ каторги.</a:t>
            </a:r>
          </a:p>
          <a:p>
            <a:pPr fontAlgn="t"/>
            <a:r>
              <a:rPr lang="ru-RU" b="1" dirty="0" smtClean="0"/>
              <a:t>2.</a:t>
            </a:r>
            <a:r>
              <a:rPr lang="ru-RU" dirty="0" smtClean="0"/>
              <a:t>ЧТО(БЫ) моя сестра ни делала, ей все удавалось, ВРЯД(ЛИ) мне удастся стать похожей на нее.</a:t>
            </a:r>
          </a:p>
          <a:p>
            <a:pPr fontAlgn="t"/>
            <a:r>
              <a:rPr lang="ru-RU" b="1" dirty="0" smtClean="0"/>
              <a:t>3.</a:t>
            </a:r>
            <a:r>
              <a:rPr lang="ru-RU" dirty="0" smtClean="0"/>
              <a:t>(В)ТЕЧЕНИЕ тысячелетия финикийцы считались самыми опытными мореходами; в бою им ТО(ЖЕ) не было равных.</a:t>
            </a:r>
          </a:p>
          <a:p>
            <a:pPr fontAlgn="t"/>
            <a:r>
              <a:rPr lang="ru-RU" b="1" dirty="0" smtClean="0"/>
              <a:t>4.</a:t>
            </a:r>
            <a:r>
              <a:rPr lang="ru-RU" dirty="0" smtClean="0"/>
              <a:t>После подъема исследователям предстояло прослушать записи и дополнить их по памяти, а ТАК(ЖЕ) объяснить подробности художнице, ЧТО(БЫ) она сделала правильные зарисовки невиданных прежде существ.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13. В каком предложении оба выделенных слова пишутся слитно?</a:t>
            </a:r>
          </a:p>
          <a:p>
            <a:pPr fontAlgn="t"/>
            <a:r>
              <a:rPr lang="ru-RU" b="1" dirty="0" smtClean="0"/>
              <a:t>1.</a:t>
            </a:r>
            <a:r>
              <a:rPr lang="ru-RU" dirty="0" smtClean="0"/>
              <a:t>(В)ПРЕДДВЕРИИ экзаменов придется забыть об удовольствиях и устроить себе нечто (В)РОДЕ каторги.</a:t>
            </a:r>
          </a:p>
          <a:p>
            <a:pPr fontAlgn="t"/>
            <a:r>
              <a:rPr lang="ru-RU" b="1" dirty="0" smtClean="0"/>
              <a:t>2.</a:t>
            </a:r>
            <a:r>
              <a:rPr lang="ru-RU" dirty="0" smtClean="0"/>
              <a:t>ЧТО(БЫ) моя сестра ни делала, ей все удавалось, ВРЯД(ЛИ) мне удастся стать похожей на нее.</a:t>
            </a:r>
          </a:p>
          <a:p>
            <a:pPr fontAlgn="t"/>
            <a:r>
              <a:rPr lang="ru-RU" b="1" dirty="0" smtClean="0"/>
              <a:t>3.</a:t>
            </a:r>
            <a:r>
              <a:rPr lang="ru-RU" dirty="0" smtClean="0"/>
              <a:t>(В)ТЕЧЕНИЕ тысячелетия финикийцы считались самыми опытными мореходами; в бою им ТО(ЖЕ) не было равных.</a:t>
            </a:r>
          </a:p>
          <a:p>
            <a:pPr fontAlgn="t"/>
            <a:r>
              <a:rPr lang="ru-RU" b="1" dirty="0" smtClean="0">
                <a:solidFill>
                  <a:srgbClr val="00B050"/>
                </a:solidFill>
              </a:rPr>
              <a:t>4.</a:t>
            </a:r>
            <a:r>
              <a:rPr lang="ru-RU" dirty="0" smtClean="0">
                <a:solidFill>
                  <a:srgbClr val="00B050"/>
                </a:solidFill>
              </a:rPr>
              <a:t>После подъема исследователям предстояло прослушать записи и дополнить их по памяти, а ТАК(ЖЕ) объяснить подробности художнице, ЧТО(БЫ) она сделала правильные зарисовки невиданных прежде существ.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В каком предложении оба выделенных слова пишутся раздельно?</a:t>
            </a:r>
          </a:p>
          <a:p>
            <a:pPr fontAlgn="t"/>
            <a:r>
              <a:rPr lang="ru-RU" b="1" dirty="0" smtClean="0"/>
              <a:t>1</a:t>
            </a:r>
            <a:r>
              <a:rPr lang="ru-RU" dirty="0" smtClean="0"/>
              <a:t>ЧТО(БЫ) читатель не попал (В)ПРОСАК, он должен знать, чем реальный автор отличается от повествователя.</a:t>
            </a:r>
          </a:p>
          <a:p>
            <a:pPr fontAlgn="t"/>
            <a:r>
              <a:rPr lang="ru-RU" b="1" dirty="0" smtClean="0"/>
              <a:t>2</a:t>
            </a:r>
            <a:r>
              <a:rPr lang="ru-RU" dirty="0" smtClean="0"/>
              <a:t>Нередко в героическом эпосе речь идет о реальных исторических событиях, (ПРИ)ЧЕМ факты излагаются в соответствии с религиозными представлениями того времени, когда эпос создавался, (ПО)ЭТОМУ там часто действуют боги.</a:t>
            </a:r>
          </a:p>
          <a:p>
            <a:pPr fontAlgn="t"/>
            <a:r>
              <a:rPr lang="ru-RU" b="1" dirty="0" smtClean="0"/>
              <a:t>3</a:t>
            </a:r>
            <a:r>
              <a:rPr lang="ru-RU" dirty="0" smtClean="0"/>
              <a:t>Иногда автор (ПО)РАЗНОМУ определяет жанр своего произведения; так, Тургенев (С)НАЧАЛА назвал «Рудина» повестью, а потом романом.</a:t>
            </a:r>
          </a:p>
          <a:p>
            <a:pPr fontAlgn="t"/>
            <a:r>
              <a:rPr lang="ru-RU" dirty="0" smtClean="0">
                <a:solidFill>
                  <a:srgbClr val="00B050"/>
                </a:solidFill>
              </a:rPr>
              <a:t>4.(В)ОБЩЕМ, очень интересно,  как автор объясняет, что он имел (В)ВИДУ, называя свое произведение так или иначе.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14.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>
                <a:solidFill>
                  <a:srgbClr val="00B050"/>
                </a:solidFill>
              </a:rPr>
              <a:t>1.</a:t>
            </a:r>
            <a:r>
              <a:rPr lang="ru-RU" sz="2400" dirty="0" smtClean="0">
                <a:solidFill>
                  <a:srgbClr val="00B050"/>
                </a:solidFill>
              </a:rPr>
              <a:t>Наши древние предки, (СО)ВСЕМ как дикие животные, прекрасно отличали не только (НА)ЯВУ, но и во сне безопасные звуки от сигналов к немедленному пробуждению.</a:t>
            </a:r>
          </a:p>
          <a:p>
            <a:pPr fontAlgn="t"/>
            <a:r>
              <a:rPr lang="ru-RU" sz="2400" b="1" dirty="0" smtClean="0"/>
              <a:t>2. </a:t>
            </a:r>
            <a:r>
              <a:rPr lang="ru-RU" sz="2400" dirty="0" smtClean="0"/>
              <a:t>Современным людям эта способность ни к чему, (ПО)ЭТОМУ они научились спать как убитые, ЧТО(БЫ) за окном ни грохотало.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Если КТО(ТО) из людей и может шевелить ушами, то лишь ЧУТЬ(ЧУТЬ).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И уж точно никому не (ПОД)СИЛУ (ПО)ЗВЕРИНОМУ настраивать свои «локаторы» на источник звука.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14.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Наши древние предки, (СО)ВСЕМ как дикие животные, прекрасно отличали не только (НА)ЯВУ, но и во сне безопасные звуки от сигналов к немедленному пробуждению.</a:t>
            </a:r>
          </a:p>
          <a:p>
            <a:pPr fontAlgn="t"/>
            <a:r>
              <a:rPr lang="ru-RU" sz="2400" b="1" dirty="0" smtClean="0"/>
              <a:t>2. </a:t>
            </a:r>
            <a:r>
              <a:rPr lang="ru-RU" sz="2400" dirty="0" smtClean="0"/>
              <a:t>Современным людям эта способность ни к чему, (ПО)ЭТОМУ они научились спать как убитые, ЧТО(БЫ) за окном ни грохотало.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Если КТО(ТО) из людей и может шевелить ушами, то лишь ЧУТЬ(ЧУТЬ).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И уж точно никому не (ПОД)СИЛУ (ПО)ЗВЕРИНОМУ настраивать свои «локаторы» на источник звука.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15. В каком предложении оба выделенных слова пишутся слитно?</a:t>
            </a:r>
          </a:p>
          <a:p>
            <a:pPr fontAlgn="t"/>
            <a:r>
              <a:rPr lang="ru-RU" sz="2600" b="1" dirty="0" smtClean="0"/>
              <a:t>1.</a:t>
            </a:r>
            <a:r>
              <a:rPr lang="ru-RU" sz="2600" dirty="0" smtClean="0"/>
              <a:t>Будь глаза у жителей пустынь ТАК(ЖЕ) широко раскрыты, как и у представителей других регионов, люди оказались бы беспомощны (ВО)ВРЕМЯ песчаных бурь.</a:t>
            </a:r>
          </a:p>
          <a:p>
            <a:pPr fontAlgn="t"/>
            <a:r>
              <a:rPr lang="ru-RU" sz="2600" b="1" dirty="0" smtClean="0"/>
              <a:t>2.</a:t>
            </a:r>
            <a:r>
              <a:rPr lang="ru-RU" sz="2600" dirty="0" smtClean="0"/>
              <a:t>(С)ПЕРЕДИ глазное яблоко оберегают веки, выстланные (ИЗ)НУТРИ тонкой оболочкой — конъюнктивой.</a:t>
            </a:r>
          </a:p>
          <a:p>
            <a:pPr fontAlgn="t"/>
            <a:r>
              <a:rPr lang="ru-RU" sz="2600" b="1" dirty="0" smtClean="0"/>
              <a:t>3</a:t>
            </a:r>
            <a:r>
              <a:rPr lang="ru-RU" sz="2600" dirty="0" smtClean="0"/>
              <a:t>(В)ТЕЧЕНИЕ суток слезные железы вырабатывают до 1 мл слез, назначение которых у человека, как, (В)ПРОЧЕМ, и у всех сухопутных животных, - смачивать поверхность глазного яблока.</a:t>
            </a:r>
          </a:p>
          <a:p>
            <a:pPr fontAlgn="t"/>
            <a:r>
              <a:rPr lang="ru-RU" sz="2600" b="1" dirty="0" smtClean="0"/>
              <a:t>4.</a:t>
            </a:r>
            <a:r>
              <a:rPr lang="ru-RU" sz="2600" dirty="0" smtClean="0"/>
              <a:t>ЧТО(БЫ) слезная жидкость не застаивалась, веки периодически смыкаются; (В)СРЕДНЕМ человек мигает раз в пять секунд.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15. В каком предложении оба выделенных слова пишутся слитно?</a:t>
            </a:r>
          </a:p>
          <a:p>
            <a:pPr fontAlgn="t"/>
            <a:r>
              <a:rPr lang="ru-RU" sz="2600" b="1" dirty="0" smtClean="0"/>
              <a:t>1.</a:t>
            </a:r>
            <a:r>
              <a:rPr lang="ru-RU" sz="2600" dirty="0" smtClean="0"/>
              <a:t>Будь глаза у жителей пустынь ТАК(ЖЕ) широко раскрыты, как и у представителей других регионов, люди оказались бы беспомощны (ВО)ВРЕМЯ песчаных бурь.</a:t>
            </a:r>
          </a:p>
          <a:p>
            <a:pPr fontAlgn="t"/>
            <a:r>
              <a:rPr lang="ru-RU" sz="2600" b="1" dirty="0" smtClean="0">
                <a:solidFill>
                  <a:srgbClr val="00B050"/>
                </a:solidFill>
              </a:rPr>
              <a:t>2.</a:t>
            </a:r>
            <a:r>
              <a:rPr lang="ru-RU" sz="2600" dirty="0" smtClean="0">
                <a:solidFill>
                  <a:srgbClr val="00B050"/>
                </a:solidFill>
              </a:rPr>
              <a:t>(С)ПЕРЕДИ глазное яблоко оберегают веки, выстланные (ИЗ)НУТРИ тонкой оболочкой — конъюнктивой.</a:t>
            </a:r>
          </a:p>
          <a:p>
            <a:pPr fontAlgn="t"/>
            <a:r>
              <a:rPr lang="ru-RU" sz="2600" b="1" dirty="0" smtClean="0"/>
              <a:t>3</a:t>
            </a:r>
            <a:r>
              <a:rPr lang="ru-RU" sz="2600" dirty="0" smtClean="0"/>
              <a:t>(В)ТЕЧЕНИЕ суток слезные железы вырабатывают до 1 мл слез, назначение которых у человека, как, (В)ПРОЧЕМ, и у всех сухопутных животных, - смачивать поверхность глазного яблока.</a:t>
            </a:r>
          </a:p>
          <a:p>
            <a:pPr fontAlgn="t"/>
            <a:r>
              <a:rPr lang="ru-RU" sz="2600" b="1" dirty="0" smtClean="0"/>
              <a:t>4.</a:t>
            </a:r>
            <a:r>
              <a:rPr lang="ru-RU" sz="2600" dirty="0" smtClean="0"/>
              <a:t>ЧТО(БЫ) слезная жидкость не застаивалась, веки периодически смыкаются; (В)СРЕДНЕМ человек мигает раз в пять секунд.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16.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В старину, ЧТО(БЫ) уберечь город от врага, люди возводили высокие стены, выкапывали рвы; это было легче, чем (ЗА)НОВО строить разрушенный город.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ТАК(ЖЕ) обстоит дело и с болезнями: ВРЯД(ЛИ) стоит дожидаться, пока недуг поразит вас, лучше заранее защититься от него.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Необходимо соблюдать правила гигиены, (ТО)ЕСТЬ делать все, что укрепляет организм (ИЗ)НУТРИ и снаружи.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Правда, КАК(БЫ) человек ни закалялся, это не убережет его от инфекционных заболеваний, ЗА(ТО) вакцины заставляют организм вырабатывать соответствующие антитела — защитные вещества.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16. В каком предложении оба выделенных слова пишутся слитно?</a:t>
            </a:r>
          </a:p>
          <a:p>
            <a:pPr fontAlgn="t"/>
            <a:r>
              <a:rPr lang="ru-RU" sz="2400" dirty="0" smtClean="0">
                <a:solidFill>
                  <a:srgbClr val="00B050"/>
                </a:solidFill>
              </a:rPr>
              <a:t>1.В старину, ЧТО(БЫ) уберечь город от врага, люди возводили высокие стены, выкапывали рвы; это было легче, чем (ЗА)НОВО строить разрушенный город</a:t>
            </a:r>
            <a:r>
              <a:rPr lang="ru-RU" sz="2400" dirty="0" smtClean="0"/>
              <a:t>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ТАК(ЖЕ) обстоит дело и с болезнями: ВРЯД(ЛИ) стоит дожидаться, пока недуг поразит вас, лучше заранее защититься от него.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Необходимо соблюдать правила гигиены, (ТО)ЕСТЬ делать все, что укрепляет организм (ИЗ)НУТРИ и снаружи.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Правда, КАК(БЫ) человек ни закалялся, это не убережет его от инфекционных заболеваний, ЗА(ТО) вакцины заставляют организм вырабатывать соответствующие антитела — защитные вещества.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17. В каком предложении оба выделенных слова пишутся слитно?</a:t>
            </a:r>
          </a:p>
          <a:p>
            <a:pPr fontAlgn="t"/>
            <a:r>
              <a:rPr lang="ru-RU" b="1" dirty="0" smtClean="0">
                <a:solidFill>
                  <a:srgbClr val="00B050"/>
                </a:solidFill>
              </a:rPr>
              <a:t>1.</a:t>
            </a:r>
            <a:r>
              <a:rPr lang="ru-RU" dirty="0" smtClean="0">
                <a:solidFill>
                  <a:srgbClr val="00B050"/>
                </a:solidFill>
              </a:rPr>
              <a:t>Крикет для англичан — это не просто игра, а колыбель их нравственности, (ПО)ИСТИНЕ святая святых; говорят в шутку, что англичане изобрели крикет, ЧТО(БЫ) получить какое-то представление о Вечности.</a:t>
            </a:r>
          </a:p>
          <a:p>
            <a:pPr fontAlgn="t"/>
            <a:r>
              <a:rPr lang="ru-RU" b="1" dirty="0" smtClean="0"/>
              <a:t>2.</a:t>
            </a:r>
            <a:r>
              <a:rPr lang="ru-RU" dirty="0" smtClean="0"/>
              <a:t>(С)ВИДУ игра напоминает русскую лапту: две команды по 11 человек выступают (ПО)ОЧЕРЕДИ в качестве нападающих и защитников.</a:t>
            </a:r>
          </a:p>
          <a:p>
            <a:pPr fontAlgn="t"/>
            <a:r>
              <a:rPr lang="ru-RU" b="1" dirty="0" smtClean="0"/>
              <a:t>3.</a:t>
            </a:r>
            <a:r>
              <a:rPr lang="ru-RU" dirty="0" smtClean="0"/>
              <a:t>Команда нападающих выходит на поле в полном составе, защитников выпускают только (ПО)ДВОЕ, и одному из них приходится (ПО)ДОЛГУ, часами отбивать битой мяч, бросаемый игроками противоположной команды; ход игры зависит от взаимного доверия между соперника.</a:t>
            </a:r>
          </a:p>
          <a:p>
            <a:pPr fontAlgn="t"/>
            <a:r>
              <a:rPr lang="ru-RU" b="1" dirty="0" smtClean="0"/>
              <a:t>4. </a:t>
            </a:r>
            <a:r>
              <a:rPr lang="ru-RU" dirty="0" smtClean="0"/>
              <a:t>Когда англичане говорят, что кто-то не играет в крикет, они имеют (В)ВИДУ, что этот человек ведет себя не (ПО)ДЖЕНТЛЬМЕНСКИ.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Нужно различать </a:t>
            </a:r>
            <a:br>
              <a:rPr lang="ru-RU" sz="2400" dirty="0" smtClean="0"/>
            </a:br>
            <a:r>
              <a:rPr lang="ru-RU" sz="2400" dirty="0" smtClean="0"/>
              <a:t>местоимение с частицей </a:t>
            </a:r>
            <a:r>
              <a:rPr lang="ru-RU" sz="2400" i="1" dirty="0" smtClean="0"/>
              <a:t>что бы</a:t>
            </a:r>
            <a:r>
              <a:rPr lang="ru-RU" sz="2400" dirty="0" smtClean="0"/>
              <a:t> и союз </a:t>
            </a:r>
            <a:r>
              <a:rPr lang="ru-RU" sz="2400" i="1" dirty="0" smtClean="0"/>
              <a:t>чтобы</a:t>
            </a:r>
            <a:r>
              <a:rPr lang="ru-RU" sz="2400" dirty="0" smtClean="0"/>
              <a:t>, </a:t>
            </a:r>
            <a:br>
              <a:rPr lang="ru-RU" sz="2400" dirty="0" smtClean="0"/>
            </a:br>
            <a:r>
              <a:rPr lang="ru-RU" sz="2400" dirty="0" smtClean="0"/>
              <a:t>наречия поистине, подолгу и существительные с предлогом </a:t>
            </a:r>
            <a:r>
              <a:rPr lang="ru-RU" sz="2400" i="1" dirty="0" smtClean="0"/>
              <a:t>по истине (каждый изрек по истине, не подлежащей обсуждению), по долгу (прибыл по долгу службы)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предлог </a:t>
            </a:r>
            <a:r>
              <a:rPr lang="ru-RU" sz="2400" i="1" dirty="0" smtClean="0"/>
              <a:t>ввиду (</a:t>
            </a:r>
            <a:r>
              <a:rPr lang="ru-RU" sz="2400" i="1" dirty="0" err="1" smtClean="0"/>
              <a:t>=из-за</a:t>
            </a:r>
            <a:r>
              <a:rPr lang="ru-RU" sz="2400" i="1" dirty="0" smtClean="0"/>
              <a:t>)</a:t>
            </a:r>
            <a:r>
              <a:rPr lang="ru-RU" sz="2400" dirty="0" smtClean="0"/>
              <a:t> и выражение </a:t>
            </a:r>
            <a:r>
              <a:rPr lang="ru-RU" sz="2400" i="1" dirty="0" smtClean="0"/>
              <a:t>иметь в виду</a:t>
            </a:r>
            <a:r>
              <a:rPr lang="ru-RU" sz="2400" dirty="0" smtClean="0"/>
              <a:t>, а также сочетание</a:t>
            </a:r>
            <a:r>
              <a:rPr lang="ru-RU" sz="2400" i="1" dirty="0" smtClean="0"/>
              <a:t> с виду (внешне, на первый взгляд)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числительное с предлогом </a:t>
            </a:r>
            <a:r>
              <a:rPr lang="ru-RU" sz="2400" i="1" dirty="0" smtClean="0"/>
              <a:t>по двое</a:t>
            </a:r>
            <a:r>
              <a:rPr lang="ru-RU" sz="2400" dirty="0" smtClean="0"/>
              <a:t> и наречие </a:t>
            </a:r>
            <a:r>
              <a:rPr lang="ru-RU" sz="2400" i="1" dirty="0" smtClean="0"/>
              <a:t>надвое (пополам)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наречие </a:t>
            </a:r>
            <a:r>
              <a:rPr lang="ru-RU" sz="2400" i="1" dirty="0" smtClean="0"/>
              <a:t>поочередно</a:t>
            </a:r>
            <a:r>
              <a:rPr lang="ru-RU" sz="2400" dirty="0" smtClean="0"/>
              <a:t> и наречное выражение </a:t>
            </a:r>
            <a:r>
              <a:rPr lang="ru-RU" sz="2400" i="1" dirty="0" smtClean="0"/>
              <a:t>по очереди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знать, что наречие с приставкой </a:t>
            </a:r>
            <a:r>
              <a:rPr lang="ru-RU" sz="2400" i="1" dirty="0" smtClean="0"/>
              <a:t>по-</a:t>
            </a:r>
            <a:r>
              <a:rPr lang="ru-RU" sz="2400" dirty="0" smtClean="0"/>
              <a:t> и суффиксом </a:t>
            </a:r>
            <a:r>
              <a:rPr lang="ru-RU" sz="2400" i="1" dirty="0" smtClean="0"/>
              <a:t>-и</a:t>
            </a:r>
            <a:r>
              <a:rPr lang="ru-RU" sz="2400" dirty="0" smtClean="0"/>
              <a:t> пишется через дефис.</a:t>
            </a:r>
            <a:endParaRPr lang="ru-RU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18.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Дон Кихот действует (НА)ПЕРЕКОР общепринятым нормам, ПОТОМУ(ЧТО) не боится выглядеть чудаком.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(В)ПРОЧЕМ, ЧТО(БЫ) понять героя Сервантеса, нужно прежде всего прочитать роман.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(ПО)СУЩЕСТВУ герои любимых рыцарских романов для Дон Кихота ТАК(ЖЕ) реальны и достоверны, как и окружающие его люди.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(В)НАЧАЛЕ Дон Кихот отправляется в странствия на поиски приключений (В)ОДИНОЧКУ.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18.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Дон Кихот действует (НА)ПЕРЕКОР общепринятым нормам, ПОТОМУ(ЧТО) не боится выглядеть чудаком.</a:t>
            </a:r>
          </a:p>
          <a:p>
            <a:pPr fontAlgn="t"/>
            <a:r>
              <a:rPr lang="ru-RU" sz="2400" b="1" dirty="0" smtClean="0">
                <a:solidFill>
                  <a:srgbClr val="00B050"/>
                </a:solidFill>
              </a:rPr>
              <a:t>2.</a:t>
            </a:r>
            <a:r>
              <a:rPr lang="ru-RU" sz="2400" dirty="0" smtClean="0">
                <a:solidFill>
                  <a:srgbClr val="00B050"/>
                </a:solidFill>
              </a:rPr>
              <a:t>(В)ПРОЧЕМ, ЧТО(БЫ) понять героя Сервантеса, нужно прежде всего прочитать роман.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(ПО)СУЩЕСТВУ герои любимых рыцарских романов для Дон Кихота ТАК(ЖЕ) реальны и достоверны, как и окружающие его люди.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(В)НАЧАЛЕ Дон Кихот отправляется в странствия на поиски приключений (В)ОДИНОЧКУ.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Нужно различать:</a:t>
            </a:r>
          </a:p>
          <a:p>
            <a:r>
              <a:rPr lang="ru-RU" sz="2400" dirty="0" smtClean="0"/>
              <a:t>выражение </a:t>
            </a:r>
            <a:r>
              <a:rPr lang="ru-RU" sz="2400" i="1" dirty="0" smtClean="0"/>
              <a:t>иметь в виду</a:t>
            </a:r>
            <a:r>
              <a:rPr lang="ru-RU" sz="2400" dirty="0" smtClean="0"/>
              <a:t> и предлог </a:t>
            </a:r>
            <a:r>
              <a:rPr lang="ru-RU" sz="2400" i="1" dirty="0" smtClean="0"/>
              <a:t>ввиду</a:t>
            </a:r>
            <a:r>
              <a:rPr lang="ru-RU" sz="2400" dirty="0" smtClean="0"/>
              <a:t> (</a:t>
            </a:r>
            <a:r>
              <a:rPr lang="ru-RU" sz="2400" dirty="0" err="1" smtClean="0"/>
              <a:t>=</a:t>
            </a:r>
            <a:r>
              <a:rPr lang="ru-RU" sz="2400" i="1" dirty="0" err="1" smtClean="0"/>
              <a:t>из-за</a:t>
            </a:r>
            <a:r>
              <a:rPr lang="ru-RU" sz="2400" dirty="0" smtClean="0"/>
              <a:t>),</a:t>
            </a:r>
          </a:p>
          <a:p>
            <a:r>
              <a:rPr lang="ru-RU" sz="2400" dirty="0" smtClean="0"/>
              <a:t>местоимение с предлогом </a:t>
            </a:r>
            <a:r>
              <a:rPr lang="ru-RU" sz="2400" i="1" dirty="0" smtClean="0"/>
              <a:t>при чем</a:t>
            </a:r>
            <a:r>
              <a:rPr lang="ru-RU" sz="2400" dirty="0" smtClean="0"/>
              <a:t> и союз </a:t>
            </a:r>
          </a:p>
          <a:p>
            <a:pPr>
              <a:buNone/>
            </a:pPr>
            <a:r>
              <a:rPr lang="ru-RU" sz="2400" i="1" dirty="0" smtClean="0"/>
              <a:t>причем</a:t>
            </a:r>
            <a:r>
              <a:rPr lang="ru-RU" sz="2400" dirty="0" smtClean="0"/>
              <a:t> (</a:t>
            </a:r>
            <a:r>
              <a:rPr lang="ru-RU" sz="2400" i="1" dirty="0" err="1" smtClean="0"/>
              <a:t>=к</a:t>
            </a:r>
            <a:r>
              <a:rPr lang="ru-RU" sz="2400" i="1" dirty="0" smtClean="0"/>
              <a:t> тому же</a:t>
            </a:r>
            <a:r>
              <a:rPr lang="ru-RU" sz="2400" dirty="0" smtClean="0"/>
              <a:t>),</a:t>
            </a:r>
          </a:p>
          <a:p>
            <a:r>
              <a:rPr lang="ru-RU" sz="2400" dirty="0" smtClean="0"/>
              <a:t>прилагательное с предлогом </a:t>
            </a:r>
            <a:r>
              <a:rPr lang="ru-RU" sz="2400" i="1" dirty="0" smtClean="0"/>
              <a:t>по разному (угощению)</a:t>
            </a:r>
            <a:r>
              <a:rPr lang="ru-RU" sz="2400" dirty="0" smtClean="0"/>
              <a:t> и наречие </a:t>
            </a:r>
            <a:r>
              <a:rPr lang="ru-RU" sz="2400" i="1" dirty="0" smtClean="0"/>
              <a:t>по-разному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вводное слово </a:t>
            </a:r>
            <a:r>
              <a:rPr lang="ru-RU" sz="2400" i="1" dirty="0" smtClean="0"/>
              <a:t>в общем</a:t>
            </a:r>
            <a:r>
              <a:rPr lang="ru-RU" sz="2400" dirty="0" smtClean="0"/>
              <a:t> (</a:t>
            </a:r>
            <a:r>
              <a:rPr lang="ru-RU" sz="2400" i="1" dirty="0" err="1" smtClean="0"/>
              <a:t>=таким</a:t>
            </a:r>
            <a:r>
              <a:rPr lang="ru-RU" sz="2400" i="1" dirty="0" smtClean="0"/>
              <a:t> образом</a:t>
            </a:r>
            <a:r>
              <a:rPr lang="ru-RU" sz="2400" dirty="0" smtClean="0"/>
              <a:t>) и наречие </a:t>
            </a:r>
            <a:r>
              <a:rPr lang="ru-RU" sz="2400" i="1" dirty="0" smtClean="0"/>
              <a:t>вообще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существительное с предлогом </a:t>
            </a:r>
            <a:r>
              <a:rPr lang="ru-RU" sz="2400" i="1" dirty="0" smtClean="0"/>
              <a:t>с начала (с начала книги)</a:t>
            </a:r>
            <a:r>
              <a:rPr lang="ru-RU" sz="2400" dirty="0" smtClean="0"/>
              <a:t> и наречие </a:t>
            </a:r>
            <a:r>
              <a:rPr lang="ru-RU" sz="2400" i="1" dirty="0" smtClean="0"/>
              <a:t>сначала (</a:t>
            </a:r>
            <a:r>
              <a:rPr lang="ru-RU" sz="2400" i="1" dirty="0" err="1" smtClean="0"/>
              <a:t>=сперва</a:t>
            </a:r>
            <a:r>
              <a:rPr lang="ru-RU" sz="2400" i="1" dirty="0" smtClean="0"/>
              <a:t>)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местоимение с частицей </a:t>
            </a:r>
            <a:r>
              <a:rPr lang="ru-RU" sz="2400" i="1" dirty="0" smtClean="0"/>
              <a:t>что бы</a:t>
            </a:r>
            <a:r>
              <a:rPr lang="ru-RU" sz="2400" dirty="0" smtClean="0"/>
              <a:t> и союз </a:t>
            </a:r>
            <a:r>
              <a:rPr lang="ru-RU" sz="2400" i="1" dirty="0" smtClean="0"/>
              <a:t>чтобы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местоимение с предлогом </a:t>
            </a:r>
            <a:r>
              <a:rPr lang="ru-RU" sz="2400" i="1" dirty="0" smtClean="0"/>
              <a:t>по этому (пути)</a:t>
            </a:r>
            <a:r>
              <a:rPr lang="ru-RU" sz="2400" dirty="0" smtClean="0"/>
              <a:t> и наречие </a:t>
            </a:r>
            <a:r>
              <a:rPr lang="ru-RU" sz="2400" i="1" dirty="0" smtClean="0"/>
              <a:t>поэтому (</a:t>
            </a:r>
            <a:r>
              <a:rPr lang="ru-RU" sz="2400" i="1" dirty="0" err="1" smtClean="0"/>
              <a:t>=по</a:t>
            </a:r>
            <a:r>
              <a:rPr lang="ru-RU" sz="2400" i="1" dirty="0" smtClean="0"/>
              <a:t> этой причине)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b="1" dirty="0" smtClean="0"/>
              <a:t>Попасть впросак</a:t>
            </a:r>
            <a:r>
              <a:rPr lang="ru-RU" sz="2400" dirty="0" smtClean="0"/>
              <a:t> — попасть в затруднительное, неловкое или смешное положение.</a:t>
            </a:r>
            <a:endParaRPr lang="ru-RU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Нужно помнить, как пишутся </a:t>
            </a:r>
            <a:br>
              <a:rPr lang="ru-RU" sz="2400" dirty="0" smtClean="0"/>
            </a:br>
            <a:r>
              <a:rPr lang="ru-RU" sz="2400" dirty="0" smtClean="0"/>
              <a:t>союзы </a:t>
            </a:r>
            <a:r>
              <a:rPr lang="ru-RU" sz="2400" i="1" dirty="0" smtClean="0"/>
              <a:t>потому что, чтобы, впрочем</a:t>
            </a:r>
            <a:r>
              <a:rPr lang="ru-RU" sz="2400" dirty="0" smtClean="0"/>
              <a:t> - и отличать их от местоимения с частицей </a:t>
            </a:r>
            <a:r>
              <a:rPr lang="ru-RU" sz="2400" i="1" dirty="0" smtClean="0"/>
              <a:t>что бы (не знаю, что бы я делала без вас)</a:t>
            </a:r>
            <a:r>
              <a:rPr lang="ru-RU" sz="2400" dirty="0" smtClean="0"/>
              <a:t> и от прилагательного </a:t>
            </a:r>
            <a:r>
              <a:rPr lang="ru-RU" sz="2400" i="1" dirty="0" smtClean="0"/>
              <a:t>прочий</a:t>
            </a:r>
            <a:r>
              <a:rPr lang="ru-RU" sz="2400" dirty="0" smtClean="0"/>
              <a:t> с предлогом </a:t>
            </a:r>
            <a:r>
              <a:rPr lang="ru-RU" sz="2400" i="1" dirty="0" smtClean="0"/>
              <a:t>(в прочем имуществе он не был заинтересован)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наречие </a:t>
            </a:r>
            <a:r>
              <a:rPr lang="ru-RU" sz="2400" i="1" dirty="0" smtClean="0"/>
              <a:t>вначале</a:t>
            </a:r>
            <a:r>
              <a:rPr lang="ru-RU" sz="2400" dirty="0" smtClean="0"/>
              <a:t> (= сначала, сперва) - и отличать его от существительного с предлогом </a:t>
            </a:r>
            <a:r>
              <a:rPr lang="ru-RU" sz="2400" i="1" dirty="0" smtClean="0"/>
              <a:t>в начале (в начале пути)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наречие с частицей </a:t>
            </a:r>
            <a:r>
              <a:rPr lang="ru-RU" sz="2400" i="1" dirty="0" smtClean="0"/>
              <a:t>так же</a:t>
            </a:r>
            <a:r>
              <a:rPr lang="ru-RU" sz="2400" dirty="0" smtClean="0"/>
              <a:t> (</a:t>
            </a:r>
            <a:r>
              <a:rPr lang="ru-RU" sz="2400" dirty="0" err="1" smtClean="0"/>
              <a:t>=точно</a:t>
            </a:r>
            <a:r>
              <a:rPr lang="ru-RU" sz="2400" dirty="0" smtClean="0"/>
              <a:t> так) – и отличать его от союза </a:t>
            </a:r>
            <a:r>
              <a:rPr lang="ru-RU" sz="2400" i="1" dirty="0" smtClean="0"/>
              <a:t>также (= тоже, и: он забыл ручку, а также тетрадь и учебник)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слова </a:t>
            </a:r>
            <a:r>
              <a:rPr lang="ru-RU" sz="2400" i="1" dirty="0" smtClean="0"/>
              <a:t>наперекор, в одиночку, по существу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19.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По численности русская армия (В)ЧЕТВЕРО превосходила (АНГЛО)ТУРЕЦКИЕ части, сосредоточенные около Бахчисарая.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(В)НАЧАЛЕ ноября началось жестокое сражение за </a:t>
            </a:r>
            <a:r>
              <a:rPr lang="ru-RU" sz="2400" dirty="0" err="1" smtClean="0"/>
              <a:t>Инкерманские</a:t>
            </a:r>
            <a:r>
              <a:rPr lang="ru-RU" sz="2400" dirty="0" smtClean="0"/>
              <a:t> высоты; солдаты дрались отважно, но ВСЕ(ТАКИ) русские полки отступили.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В ходе боев в Севастополе прославились тысячи героев, в том числе (КОНТР)адмирал В.И. Истомин, (ГЕНЕРАЛ)ЛЕЙТЕНАНТ С.А. </a:t>
            </a:r>
            <a:r>
              <a:rPr lang="ru-RU" sz="2400" dirty="0" err="1" smtClean="0"/>
              <a:t>Хрулев</a:t>
            </a:r>
            <a:r>
              <a:rPr lang="ru-RU" sz="2400" dirty="0" smtClean="0"/>
              <a:t>, замечательный русский хирург Н.И. Пирогов.</a:t>
            </a:r>
          </a:p>
          <a:p>
            <a:pPr fontAlgn="t"/>
            <a:r>
              <a:rPr lang="ru-RU" sz="2400" b="1" dirty="0" smtClean="0"/>
              <a:t>4.</a:t>
            </a:r>
            <a:r>
              <a:rPr lang="ru-RU" sz="2400" dirty="0" smtClean="0"/>
              <a:t>Но силы страны были на исходе; производство пороха не удовлетворяло потребности армии и (НА)ПОЛОВИНУ, свинца ТАК(ЖЕ) не хватало.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19. 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По численности русская армия (В)ЧЕТВЕРО превосходила (АНГЛО)ТУРЕЦКИЕ части, сосредоточенные около Бахчисарая.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(В)НАЧАЛЕ ноября началось жестокое сражение за </a:t>
            </a:r>
            <a:r>
              <a:rPr lang="ru-RU" sz="2400" dirty="0" err="1" smtClean="0"/>
              <a:t>Инкерманские</a:t>
            </a:r>
            <a:r>
              <a:rPr lang="ru-RU" sz="2400" dirty="0" smtClean="0"/>
              <a:t> высоты; солдаты дрались отважно, но ВСЕ(ТАКИ) русские полки отступили.</a:t>
            </a:r>
          </a:p>
          <a:p>
            <a:pPr fontAlgn="t"/>
            <a:r>
              <a:rPr lang="ru-RU" sz="2400" b="1" dirty="0" smtClean="0"/>
              <a:t>3.</a:t>
            </a:r>
            <a:r>
              <a:rPr lang="ru-RU" sz="2400" dirty="0" smtClean="0"/>
              <a:t>В ходе боев в Севастополе прославились тысячи героев, в том числе (КОНТР)адмирал В.И. Истомин, (ГЕНЕРАЛ)ЛЕЙТЕНАНТ С.А. </a:t>
            </a:r>
            <a:r>
              <a:rPr lang="ru-RU" sz="2400" dirty="0" err="1" smtClean="0"/>
              <a:t>Хрулев</a:t>
            </a:r>
            <a:r>
              <a:rPr lang="ru-RU" sz="2400" dirty="0" smtClean="0"/>
              <a:t>, замечательный русский хирург Н.И. Пирогов.</a:t>
            </a:r>
          </a:p>
          <a:p>
            <a:pPr fontAlgn="t"/>
            <a:r>
              <a:rPr lang="ru-RU" sz="2400" b="1" dirty="0" smtClean="0">
                <a:solidFill>
                  <a:srgbClr val="00B050"/>
                </a:solidFill>
              </a:rPr>
              <a:t>4.</a:t>
            </a:r>
            <a:r>
              <a:rPr lang="ru-RU" sz="2400" dirty="0" smtClean="0">
                <a:solidFill>
                  <a:srgbClr val="00B050"/>
                </a:solidFill>
              </a:rPr>
              <a:t>Но силы страны были на исходе; производство пороха не удовлетворяло потребности армии и (НА)ПОЛОВИНУ, свинца ТАК(ЖЕ) не хватало.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20.В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(ПО)НАЧАЛУ комической пьесы (ЗА)ЧАСТУЮ легко догадаться, какой будет финал.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Если, (НА)ПРИМЕР, в первом акте говорят о скорой свадьбе, она почти наверняка состоится в последнем, но (С)НАЧАЛА влюбленным предстоят серьезные испытания.</a:t>
            </a:r>
          </a:p>
          <a:p>
            <a:pPr fontAlgn="t"/>
            <a:r>
              <a:rPr lang="ru-RU" sz="2400" b="1" dirty="0" smtClean="0"/>
              <a:t>3. </a:t>
            </a:r>
            <a:r>
              <a:rPr lang="ru-RU" sz="2400" dirty="0" smtClean="0"/>
              <a:t>А коварная разлучница, казавшаяся (ПО)НАСТОЯЩЕМУ опасной, будет (В)ТЕЧЕНИЕ нескольких финальных мгновений разоблачена и посрамлена.</a:t>
            </a:r>
          </a:p>
          <a:p>
            <a:pPr fontAlgn="t"/>
            <a:r>
              <a:rPr lang="ru-RU" sz="2400" b="1" dirty="0" smtClean="0"/>
              <a:t>4. </a:t>
            </a:r>
            <a:r>
              <a:rPr lang="ru-RU" sz="2400" dirty="0" smtClean="0"/>
              <a:t>(ЗА)ТО реплики персонажей бывают так остроумны, положения, в которые по ходу действия попадают герои, так смешны, что зрителю обычно ВСЕ(ТАКИ) интересно и весело на комическом представлении.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20.В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(ПО)НАЧАЛУ комической пьесы (ЗА)ЧАСТУЮ легко догадаться, какой будет финал.</a:t>
            </a:r>
          </a:p>
          <a:p>
            <a:pPr fontAlgn="t"/>
            <a:r>
              <a:rPr lang="ru-RU" sz="2400" b="1" dirty="0" smtClean="0">
                <a:solidFill>
                  <a:srgbClr val="00B050"/>
                </a:solidFill>
              </a:rPr>
              <a:t>2.</a:t>
            </a:r>
            <a:r>
              <a:rPr lang="ru-RU" sz="2400" dirty="0" smtClean="0">
                <a:solidFill>
                  <a:srgbClr val="00B050"/>
                </a:solidFill>
              </a:rPr>
              <a:t>Если, (НА)ПРИМЕР, в первом акте говорят о скорой свадьбе, она почти наверняка состоится в последнем, но (С)НАЧАЛА влюбленным предстоят серьезные испытания.</a:t>
            </a:r>
          </a:p>
          <a:p>
            <a:pPr fontAlgn="t"/>
            <a:r>
              <a:rPr lang="ru-RU" sz="2400" b="1" dirty="0" smtClean="0"/>
              <a:t>3. </a:t>
            </a:r>
            <a:r>
              <a:rPr lang="ru-RU" sz="2400" dirty="0" smtClean="0"/>
              <a:t>А коварная разлучница, казавшаяся (ПО)НАСТОЯЩЕМУ опасной, будет (В)ТЕЧЕНИЕ нескольких финальных мгновений разоблачена и посрамлена.</a:t>
            </a:r>
          </a:p>
          <a:p>
            <a:pPr fontAlgn="t"/>
            <a:r>
              <a:rPr lang="ru-RU" sz="2400" b="1" dirty="0" smtClean="0"/>
              <a:t>4. </a:t>
            </a:r>
            <a:r>
              <a:rPr lang="ru-RU" sz="2400" dirty="0" smtClean="0"/>
              <a:t>(ЗА)ТО реплики персонажей бывают так остроумны, положения, в которые по ходу действия попадают герои, так смешны, что зрителю обычно ВСЕ(ТАКИ) интересно и весело на комическом представлении.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 В каком предложении оба выделенных слова пишутся раздельно?</a:t>
            </a:r>
          </a:p>
          <a:p>
            <a:pPr fontAlgn="t"/>
            <a:r>
              <a:rPr lang="ru-RU" b="1" dirty="0" smtClean="0"/>
              <a:t>1. </a:t>
            </a:r>
            <a:r>
              <a:rPr lang="ru-RU" dirty="0" smtClean="0"/>
              <a:t>Отношения поэта и монарха (В)ПОСЛЕДСТВИИ резко осложнятся, и ВСЕ(ТАКИ) Пушкин будет предпочитать личную цензуру царя общей цензуре чиновников.</a:t>
            </a:r>
          </a:p>
          <a:p>
            <a:pPr fontAlgn="t"/>
            <a:r>
              <a:rPr lang="ru-RU" b="1" dirty="0" smtClean="0"/>
              <a:t>2. </a:t>
            </a:r>
            <a:r>
              <a:rPr lang="ru-RU" dirty="0" smtClean="0"/>
              <a:t>Пушкин призывал Николая I к милосердию, (ПРИ)ЭТОМ он не раз обращался к ссыльным друзьям со словами сочувствия, (НА)ПРИМЕР в послании «Во глубине сибирских руд…».</a:t>
            </a:r>
          </a:p>
          <a:p>
            <a:pPr fontAlgn="t"/>
            <a:r>
              <a:rPr lang="ru-RU" b="1" dirty="0" smtClean="0"/>
              <a:t>3. </a:t>
            </a:r>
            <a:r>
              <a:rPr lang="ru-RU" dirty="0" smtClean="0"/>
              <a:t>В мае 1827 года Пушкин (НА)КОНЕЦ получает разрешение жить в Петербурге и (В)НОВЬ оказывается рядом с друзьями.</a:t>
            </a:r>
          </a:p>
          <a:p>
            <a:pPr fontAlgn="t"/>
            <a:r>
              <a:rPr lang="ru-RU" b="1" dirty="0" smtClean="0"/>
              <a:t>4. </a:t>
            </a:r>
            <a:r>
              <a:rPr lang="ru-RU" dirty="0" smtClean="0"/>
              <a:t>(В)НАЧАЛЕ многих стихотворений Пушкина слышно уныние и даже отчаяние, и ВСЕ(ЖЕ) обычно его стихи завершаются оптимистично.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 В каком предложении оба выделенных слова пишутся раздельно?</a:t>
            </a:r>
          </a:p>
          <a:p>
            <a:pPr fontAlgn="t"/>
            <a:r>
              <a:rPr lang="ru-RU" b="1" dirty="0" smtClean="0"/>
              <a:t>1. </a:t>
            </a:r>
            <a:r>
              <a:rPr lang="ru-RU" dirty="0" smtClean="0"/>
              <a:t>Отношения поэта и монарха (В)ПОСЛЕДСТВИИ резко осложнятся, и ВСЕ(ТАКИ) Пушкин будет предпочитать личную цензуру царя общей цензуре чиновников.</a:t>
            </a:r>
          </a:p>
          <a:p>
            <a:pPr fontAlgn="t"/>
            <a:r>
              <a:rPr lang="ru-RU" b="1" dirty="0" smtClean="0"/>
              <a:t>2. </a:t>
            </a:r>
            <a:r>
              <a:rPr lang="ru-RU" dirty="0" smtClean="0"/>
              <a:t>Пушкин призывал Николая I к милосердию, (ПРИ)ЭТОМ он не раз обращался к ссыльным друзьям со словами сочувствия, (НА)ПРИМЕР в послании «Во глубине сибирских руд…».</a:t>
            </a:r>
          </a:p>
          <a:p>
            <a:pPr fontAlgn="t"/>
            <a:r>
              <a:rPr lang="ru-RU" b="1" dirty="0" smtClean="0"/>
              <a:t>3. </a:t>
            </a:r>
            <a:r>
              <a:rPr lang="ru-RU" dirty="0" smtClean="0"/>
              <a:t>В мае 1827 года Пушкин (НА)КОНЕЦ получает разрешение жить в Петербурге и (В)НОВЬ оказывается рядом с друзьями.</a:t>
            </a:r>
          </a:p>
          <a:p>
            <a:pPr fontAlgn="t"/>
            <a:r>
              <a:rPr lang="ru-RU" dirty="0" smtClean="0">
                <a:solidFill>
                  <a:srgbClr val="00B050"/>
                </a:solidFill>
              </a:rPr>
              <a:t>4. (В)НАЧАЛЕ многих стихотворений Пушкина слышно уныние и даже отчаяние, и ВСЕ(ЖЕ) обычно его стихи завершаются оптимистично.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Здесь пишутся слитно, т.к. являются наречиями (а не существительными с предлогом) слова </a:t>
            </a:r>
            <a:r>
              <a:rPr lang="ru-RU" sz="2400" i="1" dirty="0" smtClean="0"/>
              <a:t>в</a:t>
            </a:r>
            <a:r>
              <a:rPr lang="ru-RU" sz="2400" b="1" i="1" dirty="0" smtClean="0">
                <a:solidFill>
                  <a:srgbClr val="00B050"/>
                </a:solidFill>
              </a:rPr>
              <a:t>последствии</a:t>
            </a:r>
            <a:r>
              <a:rPr lang="ru-RU" sz="2400" dirty="0" smtClean="0"/>
              <a:t> (</a:t>
            </a:r>
            <a:r>
              <a:rPr lang="ru-RU" sz="2400" dirty="0" err="1" smtClean="0"/>
              <a:t>=потом</a:t>
            </a:r>
            <a:r>
              <a:rPr lang="ru-RU" sz="2400" dirty="0" smtClean="0"/>
              <a:t>), </a:t>
            </a:r>
            <a:r>
              <a:rPr lang="ru-RU" sz="2400" b="1" i="1" dirty="0" smtClean="0">
                <a:solidFill>
                  <a:srgbClr val="00B050"/>
                </a:solidFill>
              </a:rPr>
              <a:t>наконец</a:t>
            </a:r>
            <a:r>
              <a:rPr lang="ru-RU" sz="2400" dirty="0" smtClean="0"/>
              <a:t>(</a:t>
            </a:r>
            <a:r>
              <a:rPr lang="ru-RU" sz="2400" dirty="0" err="1" smtClean="0"/>
              <a:t>=после</a:t>
            </a:r>
            <a:r>
              <a:rPr lang="ru-RU" sz="2400" dirty="0" smtClean="0"/>
              <a:t> ожидания, не сразу, в конце концов)), </a:t>
            </a:r>
            <a:r>
              <a:rPr lang="ru-RU" sz="2400" b="1" i="1" dirty="0" smtClean="0">
                <a:solidFill>
                  <a:srgbClr val="00B050"/>
                </a:solidFill>
              </a:rPr>
              <a:t>вновь</a:t>
            </a:r>
            <a:r>
              <a:rPr lang="ru-RU" sz="2400" dirty="0" smtClean="0"/>
              <a:t> (</a:t>
            </a:r>
            <a:r>
              <a:rPr lang="ru-RU" sz="2400" dirty="0" err="1" smtClean="0"/>
              <a:t>=снова</a:t>
            </a:r>
            <a:r>
              <a:rPr lang="ru-RU" sz="2400" dirty="0" smtClean="0"/>
              <a:t>, опять), а также вводное слово </a:t>
            </a:r>
            <a:r>
              <a:rPr lang="ru-RU" sz="2400" b="1" i="1" dirty="0" smtClean="0">
                <a:solidFill>
                  <a:srgbClr val="00B050"/>
                </a:solidFill>
              </a:rPr>
              <a:t>например</a:t>
            </a:r>
            <a:r>
              <a:rPr lang="ru-RU" sz="2400" dirty="0" smtClean="0"/>
              <a:t>. Этого достаточно, чтобы отбросить вар.1-3. </a:t>
            </a:r>
            <a:br>
              <a:rPr lang="ru-RU" sz="2400" dirty="0" smtClean="0"/>
            </a:br>
            <a:r>
              <a:rPr lang="ru-RU" sz="2400" i="1" dirty="0" smtClean="0"/>
              <a:t>В начале</a:t>
            </a:r>
            <a:r>
              <a:rPr lang="ru-RU" sz="2400" dirty="0" smtClean="0"/>
              <a:t> в 4-м предложении – существительное с предлогом, а не наречие (есть </a:t>
            </a:r>
            <a:r>
              <a:rPr lang="ru-RU" sz="2400" i="1" dirty="0" smtClean="0"/>
              <a:t>начало</a:t>
            </a:r>
            <a:r>
              <a:rPr lang="ru-RU" sz="2400" dirty="0" smtClean="0"/>
              <a:t> стихотворений, первые строчки). Частица </a:t>
            </a:r>
            <a:r>
              <a:rPr lang="ru-RU" sz="2400" i="1" dirty="0" smtClean="0"/>
              <a:t>все же</a:t>
            </a:r>
            <a:r>
              <a:rPr lang="ru-RU" sz="2400" dirty="0" smtClean="0"/>
              <a:t>, в отличие от </a:t>
            </a:r>
            <a:r>
              <a:rPr lang="ru-RU" sz="2400" i="1" dirty="0" smtClean="0"/>
              <a:t>все-таки</a:t>
            </a:r>
            <a:r>
              <a:rPr lang="ru-RU" sz="2400" dirty="0" smtClean="0"/>
              <a:t>, пишется в два слова.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3.В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</a:t>
            </a:r>
            <a:r>
              <a:rPr lang="ru-RU" sz="2400" dirty="0" smtClean="0"/>
              <a:t>(В)начале ХХ столетия мрачный пессимизм Уэллса сменяется надеждой на социальный прогресс, (по)этому он пишет юмористические романы.</a:t>
            </a:r>
          </a:p>
          <a:p>
            <a:pPr fontAlgn="t"/>
            <a:r>
              <a:rPr lang="ru-RU" sz="2400" b="1" dirty="0" smtClean="0"/>
              <a:t>2</a:t>
            </a:r>
            <a:r>
              <a:rPr lang="ru-RU" sz="2400" dirty="0" smtClean="0"/>
              <a:t>Рубенсу приходилось брать много учеников, потому(что) справиться (в)одиночку с потоком заказов он не мог.</a:t>
            </a:r>
          </a:p>
          <a:p>
            <a:pPr fontAlgn="t"/>
            <a:r>
              <a:rPr lang="ru-RU" sz="2400" b="1" dirty="0" smtClean="0"/>
              <a:t>3</a:t>
            </a:r>
            <a:r>
              <a:rPr lang="ru-RU" sz="2400" dirty="0" smtClean="0"/>
              <a:t>(В)последствии необходимо помнить о прошлых ошибках, что(бы) не повторять их вновь.</a:t>
            </a:r>
          </a:p>
          <a:p>
            <a:pPr fontAlgn="t"/>
            <a:r>
              <a:rPr lang="ru-RU" sz="2400" b="1" dirty="0" smtClean="0"/>
              <a:t>4</a:t>
            </a:r>
            <a:r>
              <a:rPr lang="ru-RU" sz="2400" dirty="0" smtClean="0"/>
              <a:t>(В)продолжение своей творческой жизни А. </a:t>
            </a:r>
            <a:r>
              <a:rPr lang="ru-RU" sz="2400" dirty="0" err="1" smtClean="0"/>
              <a:t>Конан</a:t>
            </a:r>
            <a:r>
              <a:rPr lang="ru-RU" sz="2400" dirty="0" smtClean="0"/>
              <a:t> Дойл написал так(же) несколько исторических романов.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3.В каком предложении оба выделенных слова пишутся слитно?</a:t>
            </a:r>
          </a:p>
          <a:p>
            <a:pPr fontAlgn="t"/>
            <a:r>
              <a:rPr lang="ru-RU" sz="2400" b="1" dirty="0" smtClean="0"/>
              <a:t>1.</a:t>
            </a:r>
            <a:r>
              <a:rPr lang="ru-RU" sz="2400" dirty="0" smtClean="0"/>
              <a:t>(В)начале ХХ столетия мрачный пессимизм Уэллса сменяется надеждой на социальный прогресс, (по)этому он пишет юмористические романы.</a:t>
            </a:r>
          </a:p>
          <a:p>
            <a:pPr fontAlgn="t"/>
            <a:r>
              <a:rPr lang="ru-RU" sz="2400" b="1" dirty="0" smtClean="0"/>
              <a:t>2.</a:t>
            </a:r>
            <a:r>
              <a:rPr lang="ru-RU" sz="2400" dirty="0" smtClean="0"/>
              <a:t>Рубенсу приходилось брать много учеников, потому(что) справиться (в)одиночку с потоком заказов он не мог.</a:t>
            </a:r>
          </a:p>
          <a:p>
            <a:pPr fontAlgn="t"/>
            <a:r>
              <a:rPr lang="ru-RU" sz="2400" dirty="0" smtClean="0">
                <a:solidFill>
                  <a:srgbClr val="00B050"/>
                </a:solidFill>
              </a:rPr>
              <a:t>3. (В)последствии необходимо помнить о прошлых ошибках, что(бы) не повторять их вновь.</a:t>
            </a:r>
          </a:p>
          <a:p>
            <a:pPr fontAlgn="t"/>
            <a:r>
              <a:rPr lang="ru-RU" sz="2400" b="1" dirty="0" smtClean="0"/>
              <a:t>4. </a:t>
            </a:r>
            <a:r>
              <a:rPr lang="ru-RU" sz="2400" dirty="0" smtClean="0"/>
              <a:t>(В)продолжение своей творческой жизни А. </a:t>
            </a:r>
            <a:r>
              <a:rPr lang="ru-RU" sz="2400" dirty="0" err="1" smtClean="0"/>
              <a:t>Конан</a:t>
            </a:r>
            <a:r>
              <a:rPr lang="ru-RU" sz="2400" dirty="0" smtClean="0"/>
              <a:t> Дойл написал так(же) несколько исторических романов.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3225</Words>
  <Application>Microsoft Office PowerPoint</Application>
  <PresentationFormat>Экран (4:3)</PresentationFormat>
  <Paragraphs>208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Городская</vt:lpstr>
      <vt:lpstr>Онлайн тест. А19, ЕГЭ   "Слитное и раздельное написание слов".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2014-02-05T09:21:29Z</dcterms:created>
  <dcterms:modified xsi:type="dcterms:W3CDTF">2014-02-05T10:14:41Z</dcterms:modified>
</cp:coreProperties>
</file>