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stolichny.net/assets/supermarket-stolichny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Кейс-ситуация: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112568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Покупатель в магазине самообслуживания увидела, как продавец выкладывает в холодильную витрину только что привезенную сметану. Покупатель спросила у продавца, свежая ли сметана. На что продавец ответила, что только что привезли. Покупатель взяла баночку сметаны и пошла на кассу. Выкладывая товар из корзины, покупатель решила прочитать срок годности и обнаружила, что срок реализации заканчивается через  2 часа. Покупатель начала возмущаться, что в магазине просроченный товар продают.  Продавец стала оправдываться, что она не принимала товар, а только выкладывает и не обязана проверять сроки годности еще раз. Вызвали администратора торгового зала, которая пообещала покупателю  разобраться и наказать виновных. 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000066"/>
                </a:solidFill>
              </a:rPr>
              <a:t>- Администратор торгового зала считает, что продавец при размещении товара, должна была еще раз проверить срок годности;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-Продавец считает, что продавец, который принимал молочные товары   не проверил  срок годности сметаны;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 Руководитель предприятия предложила еще раз изучить обязанности продавцов и объявить продавцом устный выговор.</a:t>
            </a:r>
          </a:p>
          <a:p>
            <a:r>
              <a:rPr lang="ru-RU" b="1" dirty="0" smtClean="0"/>
              <a:t> </a:t>
            </a:r>
            <a:r>
              <a:rPr lang="ru-RU" b="1" u="sng" dirty="0" smtClean="0">
                <a:solidFill>
                  <a:srgbClr val="C00000"/>
                </a:solidFill>
              </a:rPr>
              <a:t>Вопрос: кто из них прав?  Обосновать свое решение.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I. Общие положения</a:t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80526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     </a:t>
            </a:r>
            <a:r>
              <a:rPr lang="ru-RU" sz="2900" dirty="0" smtClean="0"/>
              <a:t> 1.1. Продавец  продовольственных  товаров  относится   к   категории</a:t>
            </a:r>
          </a:p>
          <a:p>
            <a:pPr>
              <a:buNone/>
            </a:pPr>
            <a:r>
              <a:rPr lang="ru-RU" sz="2900" dirty="0" smtClean="0"/>
              <a:t>технических  исполнителей,  принимается  на  работу  и  увольняется с нее</a:t>
            </a:r>
          </a:p>
          <a:p>
            <a:pPr>
              <a:buNone/>
            </a:pPr>
            <a:r>
              <a:rPr lang="ru-RU" sz="2900" dirty="0" smtClean="0"/>
              <a:t>приказом руководителя предприятия.</a:t>
            </a:r>
          </a:p>
          <a:p>
            <a:pPr>
              <a:buNone/>
            </a:pPr>
            <a:r>
              <a:rPr lang="ru-RU" sz="2900" dirty="0" smtClean="0"/>
              <a:t>     1.2. На  должность  продавца  продовольственных  товаров назначается</a:t>
            </a:r>
          </a:p>
          <a:p>
            <a:pPr>
              <a:buNone/>
            </a:pPr>
            <a:r>
              <a:rPr lang="ru-RU" sz="2900" dirty="0" smtClean="0"/>
              <a:t>лицо, имеющее  начальное  профессиональное  образование   и   специальную</a:t>
            </a:r>
          </a:p>
          <a:p>
            <a:pPr>
              <a:buNone/>
            </a:pPr>
            <a:r>
              <a:rPr lang="ru-RU" sz="2900" dirty="0" smtClean="0"/>
              <a:t>подготовку  по  установленной  программе   без  предъявления требований к</a:t>
            </a:r>
          </a:p>
          <a:p>
            <a:pPr>
              <a:buNone/>
            </a:pPr>
            <a:r>
              <a:rPr lang="ru-RU" sz="2900" dirty="0" smtClean="0"/>
              <a:t>стажу работы.</a:t>
            </a:r>
          </a:p>
          <a:p>
            <a:pPr>
              <a:buNone/>
            </a:pPr>
            <a:r>
              <a:rPr lang="ru-RU" sz="2900" dirty="0" smtClean="0"/>
              <a:t>     1.3. Продавец  продовольственных товаров непосредственно подчиняется</a:t>
            </a:r>
          </a:p>
          <a:p>
            <a:pPr>
              <a:buNone/>
            </a:pPr>
            <a:r>
              <a:rPr lang="ru-RU" sz="2900" dirty="0" smtClean="0"/>
              <a:t>руководителю предприятия или заведующему отделом.</a:t>
            </a:r>
          </a:p>
          <a:p>
            <a:pPr>
              <a:buNone/>
            </a:pPr>
            <a:r>
              <a:rPr lang="ru-RU" sz="2900" dirty="0" smtClean="0"/>
              <a:t>    </a:t>
            </a:r>
          </a:p>
          <a:p>
            <a:pPr algn="ctr">
              <a:buNone/>
            </a:pPr>
            <a:r>
              <a:rPr lang="ru-RU" sz="4500" b="1" u="sng" dirty="0" smtClean="0"/>
              <a:t> 1.4. В   своей   деятельности   продавец  продовольственных  товаров</a:t>
            </a:r>
          </a:p>
          <a:p>
            <a:pPr algn="ctr">
              <a:buNone/>
            </a:pPr>
            <a:r>
              <a:rPr lang="ru-RU" sz="4500" b="1" u="sng" dirty="0" smtClean="0"/>
              <a:t>руководствуется: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  - Правилами торговли РФ, законом РФ  «О защите прав потребителей»;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  - нормативными документами и методическими материалами  по  вопросам   выполняемой работы;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  - уставом предприятия;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  - правилами внутреннего трудового распорядка;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- правилами охраны труда и производственной санитарии;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  - приказами    и   распоряжениями     директора     предприятия  и непосредственного руководителя;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  - настоящей должностной инструкцией;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 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 </a:t>
            </a:r>
          </a:p>
          <a:p>
            <a:endParaRPr lang="ru-RU" sz="4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II. Функции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    </a:t>
            </a:r>
            <a:r>
              <a:rPr lang="ru-RU" u="sng" dirty="0" smtClean="0"/>
              <a:t>На продавца продовольственных товаров возлагаются следующие функции: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0066"/>
                </a:solidFill>
              </a:rPr>
              <a:t>2.1. Обслуживание покупателей.</a:t>
            </a:r>
          </a:p>
          <a:p>
            <a:pPr>
              <a:buNone/>
            </a:pPr>
            <a:r>
              <a:rPr lang="ru-RU" b="1" dirty="0" smtClean="0">
                <a:solidFill>
                  <a:srgbClr val="000066"/>
                </a:solidFill>
              </a:rPr>
              <a:t> 2.2. Осуществление подготовки товаров  к продаже.</a:t>
            </a:r>
          </a:p>
          <a:p>
            <a:pPr>
              <a:buNone/>
            </a:pPr>
            <a:r>
              <a:rPr lang="ru-RU" b="1" dirty="0" smtClean="0">
                <a:solidFill>
                  <a:srgbClr val="000066"/>
                </a:solidFill>
              </a:rPr>
              <a:t> 2.3. Консультация  покупателей  о  свойствах и кулинарном назначении товара.</a:t>
            </a:r>
          </a:p>
          <a:p>
            <a:pPr>
              <a:buNone/>
            </a:pPr>
            <a:r>
              <a:rPr lang="ru-RU" b="1" dirty="0" smtClean="0">
                <a:solidFill>
                  <a:srgbClr val="000066"/>
                </a:solidFill>
              </a:rPr>
              <a:t>2.4. Изучение спроса покупателей.</a:t>
            </a:r>
          </a:p>
          <a:p>
            <a:pPr>
              <a:buNone/>
            </a:pPr>
            <a:r>
              <a:rPr lang="ru-RU" b="1" dirty="0" smtClean="0">
                <a:solidFill>
                  <a:srgbClr val="000066"/>
                </a:solidFill>
              </a:rPr>
              <a:t>2.5. Руководство работой продавцов более низкой квалификации.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III. Должностные обязанности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16624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4200" dirty="0" smtClean="0"/>
              <a:t> </a:t>
            </a:r>
            <a:r>
              <a:rPr lang="ru-RU" sz="4200" b="1" u="sng" dirty="0" smtClean="0"/>
              <a:t>Для выполнения    возложенных    на    него     функций     продавец продовольственных товаров обязан:</a:t>
            </a:r>
            <a:endParaRPr lang="ru-RU" sz="4200" b="1" dirty="0" smtClean="0"/>
          </a:p>
          <a:p>
            <a:pPr>
              <a:buNone/>
            </a:pPr>
            <a:r>
              <a:rPr lang="ru-RU" sz="4200" b="1" dirty="0" smtClean="0"/>
              <a:t> 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3.1. Осуществлять обслуживание покупателей:  нарезку,  взвешивание и упаковку товаров,  подсчет  стоимости покупки,  проверку реквизитов чека, выдачу покупки.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3.2. Контролировать   своевременное   пополнение   рабочего   запаса товаров, их   сохранность,   исправность   и   правильную    эксплуатацию торгово-технологического оборудования,   чистоту  и  порядок  на  рабочем месте.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3.3. Осуществлять   подготовку   товаров   к    продаже:    проверку наименования, количества,  сортности,   цены, срока годности состояния   упаковки   и  правильности маркировки;  распаковку,  осмотр  внешнего  вида,  зачистку, нарезку, разделку и разруб товаров.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3.4. Производить  подготовку  рабочего  места:  проверку  наличия  и исправности оборудования, инвентаря и инструмента, установку весов.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3.5. Получать и подготавливать упаковочный материал.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3.6. Разместить  товары по группам,  видам и сортам с учетом частоты спроса и удобства работы.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 3.7. Заполнять и прикреплять ярлыки цен.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 3.8. Подсчитывать   чеки  (деньги)  и  сдавать  их  в  установленном порядке.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000066"/>
                </a:solidFill>
              </a:rPr>
              <a:t> 3.9. Консультировать покупателей о свойствах и вкусовых особенностях отдельных видов товаров.</a:t>
            </a:r>
          </a:p>
          <a:p>
            <a:endParaRPr lang="ru-RU" sz="45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III. Должностные обязанности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54461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2400" b="1" u="sng" dirty="0" smtClean="0"/>
              <a:t>Для выполнения    возложенных    на    него     функций     продавец продовольственных товаров обязан:</a:t>
            </a:r>
          </a:p>
          <a:p>
            <a:pPr>
              <a:buNone/>
            </a:pPr>
            <a:r>
              <a:rPr lang="ru-RU" sz="2100" dirty="0" smtClean="0"/>
              <a:t> </a:t>
            </a:r>
            <a:r>
              <a:rPr lang="ru-RU" sz="2100" b="1" dirty="0" smtClean="0">
                <a:solidFill>
                  <a:srgbClr val="000066"/>
                </a:solidFill>
              </a:rPr>
              <a:t>3.10. Предлагать покупателям новые, взаимозаменяемые товары и товары сопутствующего ассортимента.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0066"/>
                </a:solidFill>
              </a:rPr>
              <a:t>3.11. Изучать спрос покупателей.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0066"/>
                </a:solidFill>
              </a:rPr>
              <a:t>3.12. Оформлять   наприлавочные,    внутримагазинные    витрины    и осуществлять контроль за их состоянием.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0066"/>
                </a:solidFill>
              </a:rPr>
              <a:t>3.13. Участвовать в  получении  товаров,  в  том  числе  со  склада,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0066"/>
                </a:solidFill>
              </a:rPr>
              <a:t>определять срок годности и  качество товаров по органолептическим признакам.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0066"/>
                </a:solidFill>
              </a:rPr>
              <a:t>3.14. Уведомлять   администрацию   о   поступлении    товаров,    не соответствующих маркировке (накладной ведомости).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0066"/>
                </a:solidFill>
              </a:rPr>
              <a:t>3.15. Составлять   заявки   на    ремонт    торгово-технологического оборудования.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0066"/>
                </a:solidFill>
              </a:rPr>
              <a:t>3.16. Участвовать в составлении товарных  отчетов,  актов  на  брак, недостачу, пересортицу  товаров  и  приемо-сдаточных  актов  при передаче материальных ценностей.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0066"/>
                </a:solidFill>
              </a:rPr>
              <a:t>3.17. Принимать участие в проведении инвентаризации.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0066"/>
                </a:solidFill>
              </a:rPr>
              <a:t>3.18. Разрешать  спорные  вопросы  с   покупателями   в   отсутствие представителей администрации.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000066"/>
                </a:solidFill>
              </a:rPr>
              <a:t> </a:t>
            </a:r>
          </a:p>
          <a:p>
            <a:pPr algn="ctr">
              <a:buNone/>
            </a:pPr>
            <a:endParaRPr lang="ru-RU" sz="21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IV. Права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   </a:t>
            </a:r>
            <a:r>
              <a:rPr lang="ru-RU" sz="3600" b="1" u="sng" dirty="0" smtClean="0"/>
              <a:t>Продавец продовольственных товаров имеет право:</a:t>
            </a:r>
          </a:p>
          <a:p>
            <a:pPr>
              <a:buNone/>
            </a:pPr>
            <a:endParaRPr lang="ru-RU" b="1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66"/>
                </a:solidFill>
              </a:rPr>
              <a:t>4.1.Знакомиться   с   проектами  решений  руководства  предприятия, касающимися его деятельности.</a:t>
            </a:r>
          </a:p>
          <a:p>
            <a:pPr>
              <a:buNone/>
            </a:pPr>
            <a:r>
              <a:rPr lang="ru-RU" b="1" dirty="0" smtClean="0">
                <a:solidFill>
                  <a:srgbClr val="000066"/>
                </a:solidFill>
              </a:rPr>
              <a:t>4.2. Вносить    на    рассмотрение    руководства   предложения   по</a:t>
            </a:r>
          </a:p>
          <a:p>
            <a:pPr>
              <a:buNone/>
            </a:pPr>
            <a:r>
              <a:rPr lang="ru-RU" b="1" dirty="0" smtClean="0">
                <a:solidFill>
                  <a:srgbClr val="000066"/>
                </a:solidFill>
              </a:rPr>
              <a:t>совершенствованию работы, связанной с обязанностями, предусмотренными настоящей инструкцией.  </a:t>
            </a:r>
          </a:p>
          <a:p>
            <a:pPr>
              <a:buNone/>
            </a:pPr>
            <a:r>
              <a:rPr lang="ru-RU" b="1" dirty="0" smtClean="0">
                <a:solidFill>
                  <a:srgbClr val="000066"/>
                </a:solidFill>
              </a:rPr>
              <a:t>4.3. Получать   от    руководителей    структурных    подразделений,</a:t>
            </a:r>
          </a:p>
          <a:p>
            <a:pPr>
              <a:buNone/>
            </a:pPr>
            <a:r>
              <a:rPr lang="ru-RU" b="1" dirty="0" smtClean="0">
                <a:solidFill>
                  <a:srgbClr val="000066"/>
                </a:solidFill>
              </a:rPr>
              <a:t>специалистов информацию  и документы по вопросам, входящим в его компетенцию.  </a:t>
            </a:r>
          </a:p>
          <a:p>
            <a:pPr>
              <a:buNone/>
            </a:pPr>
            <a:r>
              <a:rPr lang="ru-RU" b="1" dirty="0" smtClean="0">
                <a:solidFill>
                  <a:srgbClr val="000066"/>
                </a:solidFill>
              </a:rPr>
              <a:t>4.4. Требовать от  руководства  предприятия  оказания  содействия  в</a:t>
            </a:r>
          </a:p>
          <a:p>
            <a:pPr>
              <a:buNone/>
            </a:pPr>
            <a:r>
              <a:rPr lang="ru-RU" b="1" dirty="0" smtClean="0">
                <a:solidFill>
                  <a:srgbClr val="000066"/>
                </a:solidFill>
              </a:rPr>
              <a:t>исполнении своих должностных обязанностей и прав.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V. Ответственность</a:t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507288" cy="5328592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sz="4200" b="1" u="sng" dirty="0" smtClean="0"/>
              <a:t>Продавец продовольственных товаров несет ответственность:</a:t>
            </a:r>
          </a:p>
          <a:p>
            <a:pPr>
              <a:buNone/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r>
              <a:rPr lang="ru-RU" sz="4200" b="1" dirty="0" smtClean="0">
                <a:solidFill>
                  <a:srgbClr val="000066"/>
                </a:solidFill>
              </a:rPr>
              <a:t>5.1. За  неисполнение  (ненадлежащее  исполнение)  своих должностных</a:t>
            </a:r>
          </a:p>
          <a:p>
            <a:pPr>
              <a:lnSpc>
                <a:spcPct val="120000"/>
              </a:lnSpc>
              <a:buNone/>
            </a:pPr>
            <a:r>
              <a:rPr lang="ru-RU" sz="4200" b="1" dirty="0" smtClean="0">
                <a:solidFill>
                  <a:srgbClr val="000066"/>
                </a:solidFill>
              </a:rPr>
              <a:t>обязанностей, предусмотренных  настоящей   должностной   инструкцией,  в пределах, определенных трудовым законодательством Российской Федерации.</a:t>
            </a:r>
          </a:p>
          <a:p>
            <a:pPr>
              <a:lnSpc>
                <a:spcPct val="120000"/>
              </a:lnSpc>
              <a:buNone/>
            </a:pPr>
            <a:r>
              <a:rPr lang="ru-RU" sz="4200" b="1" dirty="0" smtClean="0">
                <a:solidFill>
                  <a:srgbClr val="000066"/>
                </a:solidFill>
              </a:rPr>
              <a:t>5.2. За совершенные  в  процессе  осуществления  своей  деятельности</a:t>
            </a:r>
          </a:p>
          <a:p>
            <a:pPr>
              <a:lnSpc>
                <a:spcPct val="120000"/>
              </a:lnSpc>
              <a:buNone/>
            </a:pPr>
            <a:r>
              <a:rPr lang="ru-RU" sz="4200" b="1" dirty="0" smtClean="0">
                <a:solidFill>
                  <a:srgbClr val="000066"/>
                </a:solidFill>
              </a:rPr>
              <a:t>правонарушения - в пределах,  определенных административным,  уголовным и гражданским законодательством Российской Федерации.</a:t>
            </a:r>
          </a:p>
          <a:p>
            <a:pPr>
              <a:lnSpc>
                <a:spcPct val="120000"/>
              </a:lnSpc>
              <a:buNone/>
            </a:pPr>
            <a:r>
              <a:rPr lang="ru-RU" sz="4200" b="1" dirty="0" smtClean="0">
                <a:solidFill>
                  <a:srgbClr val="000066"/>
                </a:solidFill>
              </a:rPr>
              <a:t>5.3. За причинение материального ущерба - в  пределах,  определенных</a:t>
            </a:r>
          </a:p>
          <a:p>
            <a:pPr>
              <a:lnSpc>
                <a:spcPct val="120000"/>
              </a:lnSpc>
              <a:buNone/>
            </a:pPr>
            <a:r>
              <a:rPr lang="ru-RU" sz="4200" b="1" dirty="0" smtClean="0">
                <a:solidFill>
                  <a:srgbClr val="000066"/>
                </a:solidFill>
              </a:rPr>
              <a:t>трудовым, уголовным и гражданским законодательством Российской Федерации.</a:t>
            </a:r>
          </a:p>
          <a:p>
            <a:pPr>
              <a:lnSpc>
                <a:spcPct val="120000"/>
              </a:lnSpc>
            </a:pPr>
            <a:endParaRPr lang="ru-RU" sz="3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Тесты для закрепления.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marL="514350" lvl="0" indent="-514350">
              <a:buNone/>
            </a:pPr>
            <a:r>
              <a:rPr lang="ru-RU" sz="4500" b="1" dirty="0" smtClean="0"/>
              <a:t>1. Изложены ли в должностной инструкции права обслуживающего персонала?  </a:t>
            </a:r>
          </a:p>
          <a:p>
            <a:pPr marL="514350" lvl="0" indent="-514350">
              <a:buNone/>
            </a:pPr>
            <a:r>
              <a:rPr lang="ru-RU" sz="4500" b="1" dirty="0" smtClean="0"/>
              <a:t>2. Можно ли продавцу общаться со знакомыми на рабочем месте? </a:t>
            </a:r>
          </a:p>
          <a:p>
            <a:pPr marL="514350" lvl="0" indent="-514350">
              <a:buNone/>
            </a:pPr>
            <a:r>
              <a:rPr lang="ru-RU" sz="4500" b="1" dirty="0" smtClean="0"/>
              <a:t>3. Можно ли продавцу находиться на рабочем месте без спецодежды? </a:t>
            </a:r>
          </a:p>
          <a:p>
            <a:pPr marL="514350" lvl="0" indent="-514350">
              <a:buNone/>
            </a:pPr>
            <a:r>
              <a:rPr lang="ru-RU" sz="4500" b="1" dirty="0" smtClean="0"/>
              <a:t>4. Должен ли продавец знать условия и сроки хранения товаров?</a:t>
            </a:r>
          </a:p>
          <a:p>
            <a:pPr marL="514350" lvl="0" indent="-514350">
              <a:buNone/>
            </a:pPr>
            <a:r>
              <a:rPr lang="ru-RU" sz="4500" b="1" dirty="0" smtClean="0"/>
              <a:t>5. Указана ли в должностной  инструкции ответственность продавцов? </a:t>
            </a:r>
          </a:p>
          <a:p>
            <a:pPr marL="514350" lvl="0" indent="-514350">
              <a:buNone/>
            </a:pPr>
            <a:r>
              <a:rPr lang="ru-RU" sz="4500" b="1" dirty="0" smtClean="0"/>
              <a:t>6. Может ли продавец создавать препятствия для внесения покупателями записей в книгу отзывов и предложений? </a:t>
            </a:r>
          </a:p>
          <a:p>
            <a:pPr marL="514350" lvl="0" indent="-514350">
              <a:buNone/>
            </a:pPr>
            <a:r>
              <a:rPr lang="ru-RU" sz="4500" b="1" dirty="0" smtClean="0"/>
              <a:t>7. Несет ли продавец ответственность за причинение материального ущерба? </a:t>
            </a:r>
          </a:p>
          <a:p>
            <a:pPr marL="514350" lvl="0" indent="-514350">
              <a:buNone/>
            </a:pPr>
            <a:r>
              <a:rPr lang="ru-RU" sz="4500" b="1" dirty="0" smtClean="0"/>
              <a:t>8. Может ли продавец вступать в пререкания и споры с проверяющими?</a:t>
            </a:r>
          </a:p>
          <a:p>
            <a:pPr marL="514350" lvl="0" indent="-514350">
              <a:buNone/>
            </a:pPr>
            <a:r>
              <a:rPr lang="ru-RU" sz="4500" b="1" dirty="0" smtClean="0"/>
              <a:t>9. Может ли продавец при разговоре с покупателем обращаться на»ты»? </a:t>
            </a:r>
          </a:p>
          <a:p>
            <a:pPr marL="514350" lvl="0" indent="-514350">
              <a:buNone/>
            </a:pPr>
            <a:r>
              <a:rPr lang="ru-RU" sz="4500" b="1" dirty="0" smtClean="0"/>
              <a:t>10. Должен ли продавец в случае обнаружения товаров, не соответствующих маркировке и качеству, сообщать администрации магазина? </a:t>
            </a:r>
          </a:p>
          <a:p>
            <a:pPr marL="514350" lvl="0" indent="-514350">
              <a:buNone/>
            </a:pPr>
            <a:r>
              <a:rPr lang="ru-RU" sz="4500" b="1" dirty="0" smtClean="0"/>
              <a:t>11. Может ли продавец осуществлять руководство работой продавцов более низкой квалификации? </a:t>
            </a:r>
          </a:p>
          <a:p>
            <a:pPr marL="514350" lvl="0" indent="-514350">
              <a:buNone/>
            </a:pPr>
            <a:r>
              <a:rPr lang="ru-RU" sz="4500" b="1" dirty="0" smtClean="0"/>
              <a:t>12. Продавец не обязан  разрешать спорные вопросы с покупателями в отсутствие администрации?   </a:t>
            </a:r>
          </a:p>
          <a:p>
            <a:pPr marL="514350" indent="-514350">
              <a:buNone/>
            </a:pPr>
            <a:r>
              <a:rPr lang="ru-RU" sz="4500" b="1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Ключ к  ответам на 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39552" y="3645024"/>
            <a:ext cx="7992888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39552" y="2708920"/>
            <a:ext cx="792088" cy="9361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331640" y="2708920"/>
            <a:ext cx="648072" cy="9361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79712" y="3645024"/>
            <a:ext cx="792088" cy="9361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771800" y="3645024"/>
            <a:ext cx="648072" cy="9361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419872" y="2636912"/>
            <a:ext cx="720080" cy="10081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139952" y="2636912"/>
            <a:ext cx="504056" cy="10081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4644008" y="2636912"/>
            <a:ext cx="576064" cy="10081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220072" y="2636912"/>
            <a:ext cx="648072" cy="10081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868144" y="3645024"/>
            <a:ext cx="648072" cy="9361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6516216" y="3645024"/>
            <a:ext cx="576064" cy="9361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7092280" y="2636912"/>
            <a:ext cx="720080" cy="10081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812360" y="2636912"/>
            <a:ext cx="720080" cy="10081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27784" y="5598240"/>
            <a:ext cx="31683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оценки за тесты: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Р =12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Р = 10-11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Р = 8-9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064896" cy="2664296"/>
          </a:xfrm>
        </p:spPr>
        <p:txBody>
          <a:bodyPr>
            <a:noAutofit/>
          </a:bodyPr>
          <a:lstStyle/>
          <a:p>
            <a:r>
              <a:rPr lang="ru-RU" sz="4800" b="1" u="sng" dirty="0" smtClean="0">
                <a:solidFill>
                  <a:srgbClr val="002060"/>
                </a:solidFill>
              </a:rPr>
              <a:t>Тема урока: Основные права и обязанности продавцов.</a:t>
            </a:r>
            <a:r>
              <a:rPr lang="ru-RU" sz="4800" dirty="0" smtClean="0">
                <a:solidFill>
                  <a:srgbClr val="002060"/>
                </a:solidFill>
              </a:rPr>
              <a:t/>
            </a:r>
            <a:br>
              <a:rPr lang="ru-RU" sz="4800" dirty="0" smtClean="0">
                <a:solidFill>
                  <a:srgbClr val="002060"/>
                </a:solidFill>
              </a:rPr>
            </a:b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80928"/>
            <a:ext cx="7272808" cy="2952328"/>
          </a:xfrm>
        </p:spPr>
        <p:txBody>
          <a:bodyPr>
            <a:normAutofit fontScale="55000" lnSpcReduction="20000"/>
          </a:bodyPr>
          <a:lstStyle/>
          <a:p>
            <a:pPr lvl="0" algn="l"/>
            <a:r>
              <a:rPr lang="ru-RU" sz="5100" b="1" i="1" u="sng" dirty="0" smtClean="0">
                <a:solidFill>
                  <a:srgbClr val="C00000"/>
                </a:solidFill>
              </a:rPr>
              <a:t>К концу урока вы будете знать:</a:t>
            </a:r>
            <a:endParaRPr lang="ru-RU" sz="5100" b="1" u="sng" dirty="0" smtClean="0">
              <a:solidFill>
                <a:srgbClr val="C00000"/>
              </a:solidFill>
            </a:endParaRPr>
          </a:p>
          <a:p>
            <a:pPr algn="l"/>
            <a:r>
              <a:rPr lang="ru-RU" sz="5100" b="1" i="1" dirty="0" smtClean="0">
                <a:solidFill>
                  <a:srgbClr val="C00000"/>
                </a:solidFill>
              </a:rPr>
              <a:t>- обязанности продавцов;</a:t>
            </a:r>
            <a:endParaRPr lang="ru-RU" sz="5100" b="1" dirty="0" smtClean="0">
              <a:solidFill>
                <a:srgbClr val="C00000"/>
              </a:solidFill>
            </a:endParaRPr>
          </a:p>
          <a:p>
            <a:pPr algn="l"/>
            <a:r>
              <a:rPr lang="ru-RU" sz="5100" b="1" i="1" dirty="0" smtClean="0">
                <a:solidFill>
                  <a:srgbClr val="C00000"/>
                </a:solidFill>
              </a:rPr>
              <a:t>- основные права продавцов;</a:t>
            </a:r>
            <a:endParaRPr lang="ru-RU" sz="5100" b="1" dirty="0" smtClean="0">
              <a:solidFill>
                <a:srgbClr val="C00000"/>
              </a:solidFill>
            </a:endParaRPr>
          </a:p>
          <a:p>
            <a:pPr algn="l"/>
            <a:r>
              <a:rPr lang="ru-RU" sz="5100" b="1" i="1" dirty="0" smtClean="0">
                <a:solidFill>
                  <a:srgbClr val="C00000"/>
                </a:solidFill>
              </a:rPr>
              <a:t>- ответственность продавцов за неисполнение должностных обязанностей.</a:t>
            </a:r>
            <a:endParaRPr lang="ru-RU" sz="5100" b="1" dirty="0" smtClean="0">
              <a:solidFill>
                <a:srgbClr val="C00000"/>
              </a:solidFill>
            </a:endParaRPr>
          </a:p>
          <a:p>
            <a:pPr algn="l"/>
            <a:r>
              <a:rPr lang="ru-RU" sz="5100" b="1" i="1" u="sng" dirty="0" smtClean="0">
                <a:solidFill>
                  <a:srgbClr val="C00000"/>
                </a:solidFill>
              </a:rPr>
              <a:t>   Уметь:</a:t>
            </a:r>
            <a:endParaRPr lang="ru-RU" sz="5100" b="1" u="sng" dirty="0" smtClean="0">
              <a:solidFill>
                <a:srgbClr val="C00000"/>
              </a:solidFill>
            </a:endParaRPr>
          </a:p>
          <a:p>
            <a:pPr algn="l"/>
            <a:r>
              <a:rPr lang="ru-RU" sz="5100" b="1" i="1" dirty="0" smtClean="0">
                <a:solidFill>
                  <a:srgbClr val="C00000"/>
                </a:solidFill>
              </a:rPr>
              <a:t>- составлять должностную инструкцию.</a:t>
            </a:r>
            <a:endParaRPr lang="ru-RU" sz="5100" b="1" dirty="0" smtClean="0">
              <a:solidFill>
                <a:srgbClr val="C00000"/>
              </a:solidFill>
            </a:endParaRPr>
          </a:p>
          <a:p>
            <a:pPr algn="l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Функции, права и обязанности персонала должны быть изложены в должностных инструкциях.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23042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0066"/>
                </a:solidFill>
              </a:rPr>
              <a:t>Должностная инструкция</a:t>
            </a:r>
            <a:r>
              <a:rPr lang="ru-RU" sz="2400" dirty="0" smtClean="0">
                <a:solidFill>
                  <a:srgbClr val="000066"/>
                </a:solidFill>
              </a:rPr>
              <a:t>  - внутренний документ предприятия, в котором определяются функции, обязанности и права его сотрудников. Она составляется для каждой должности, указанной в штатном расписании и доводится  до работника под расписку.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068960"/>
            <a:ext cx="6624736" cy="3672408"/>
          </a:xfrm>
          <a:prstGeom prst="rect">
            <a:avLst/>
          </a:prstGeom>
          <a:ln>
            <a:solidFill>
              <a:srgbClr val="00006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                      </a:t>
            </a:r>
          </a:p>
          <a:p>
            <a:endParaRPr lang="ru-RU" sz="900" b="1" dirty="0" smtClean="0">
              <a:solidFill>
                <a:schemeClr val="tx1"/>
              </a:solidFill>
            </a:endParaRPr>
          </a:p>
          <a:p>
            <a:endParaRPr lang="ru-RU" sz="900" b="1" dirty="0" smtClean="0">
              <a:solidFill>
                <a:schemeClr val="tx1"/>
              </a:solidFill>
            </a:endParaRPr>
          </a:p>
          <a:p>
            <a:endParaRPr lang="ru-RU" sz="900" b="1" dirty="0" smtClean="0">
              <a:solidFill>
                <a:schemeClr val="tx1"/>
              </a:solidFill>
            </a:endParaRPr>
          </a:p>
          <a:p>
            <a:endParaRPr lang="ru-RU" sz="900" b="1" dirty="0" smtClean="0">
              <a:solidFill>
                <a:schemeClr val="tx1"/>
              </a:solidFill>
            </a:endParaRPr>
          </a:p>
          <a:p>
            <a:endParaRPr lang="ru-RU" sz="900" b="1" dirty="0" smtClean="0">
              <a:solidFill>
                <a:schemeClr val="tx1"/>
              </a:solidFill>
            </a:endParaRPr>
          </a:p>
          <a:p>
            <a:r>
              <a:rPr lang="ru-RU" sz="900" b="1" dirty="0" smtClean="0">
                <a:solidFill>
                  <a:schemeClr val="tx1"/>
                </a:solidFill>
              </a:rPr>
              <a:t>______________                                                                                                                                                                                      Утверждаю</a:t>
            </a:r>
          </a:p>
          <a:p>
            <a:endParaRPr lang="ru-RU" sz="900" b="1" dirty="0" smtClean="0">
              <a:solidFill>
                <a:schemeClr val="tx1"/>
              </a:solidFill>
            </a:endParaRPr>
          </a:p>
          <a:p>
            <a:r>
              <a:rPr lang="ru-RU" sz="900" b="1" dirty="0" smtClean="0">
                <a:solidFill>
                  <a:schemeClr val="tx1"/>
                </a:solidFill>
              </a:rPr>
              <a:t>(наименование предприятия)                                                                                                                                       ________________________                                                                                                                                               </a:t>
            </a:r>
          </a:p>
          <a:p>
            <a:r>
              <a:rPr lang="ru-RU" sz="9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(руководитель предприятия) </a:t>
            </a:r>
          </a:p>
          <a:p>
            <a:r>
              <a:rPr lang="ru-RU" sz="900" b="1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9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«__»  _______________ 2013 г</a:t>
            </a:r>
          </a:p>
          <a:p>
            <a:r>
              <a:rPr lang="ru-RU" sz="900" b="1" dirty="0" smtClean="0">
                <a:solidFill>
                  <a:schemeClr val="tx1"/>
                </a:solidFill>
              </a:rPr>
              <a:t>                                               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Должностная инструкция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продавца продовольственных товаров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______________________________________________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(наименование предприятия)</a:t>
            </a:r>
          </a:p>
          <a:p>
            <a:r>
              <a:rPr lang="ru-RU" sz="900" b="1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1050" b="1" dirty="0" smtClean="0">
                <a:solidFill>
                  <a:schemeClr val="tx1"/>
                </a:solidFill>
              </a:rPr>
              <a:t>  "  " ____________ 20__г.                                                                                                                                      N__________</a:t>
            </a:r>
          </a:p>
          <a:p>
            <a:r>
              <a:rPr lang="ru-RU" sz="1050" b="1" dirty="0" smtClean="0">
                <a:solidFill>
                  <a:schemeClr val="tx1"/>
                </a:solidFill>
              </a:rPr>
              <a:t>  </a:t>
            </a:r>
            <a:r>
              <a:rPr lang="ru-RU" sz="800" b="1" dirty="0" smtClean="0">
                <a:solidFill>
                  <a:schemeClr val="tx1"/>
                </a:solidFill>
              </a:rPr>
              <a:t>    Настоящая должностная  инструкция  разработана   и   утверждена   на</a:t>
            </a:r>
          </a:p>
          <a:p>
            <a:r>
              <a:rPr lang="ru-RU" sz="800" b="1" dirty="0" smtClean="0">
                <a:solidFill>
                  <a:schemeClr val="tx1"/>
                </a:solidFill>
              </a:rPr>
              <a:t>основании трудового договора с продавцом продовольственных товаров и в соответствии с положениями Трудового  кодекса  Российской  Федерации  и иных нормативных актов, регулирующих трудовые правоотношения в Российской Федерации.</a:t>
            </a:r>
          </a:p>
          <a:p>
            <a:r>
              <a:rPr lang="ru-RU" sz="800" b="1" dirty="0" smtClean="0">
                <a:solidFill>
                  <a:schemeClr val="tx1"/>
                </a:solidFill>
              </a:rPr>
              <a:t> </a:t>
            </a:r>
          </a:p>
          <a:p>
            <a:pPr marL="285750" indent="-285750" algn="ctr">
              <a:buAutoNum type="romanUcPeriod"/>
            </a:pPr>
            <a:r>
              <a:rPr lang="ru-RU" sz="800" b="1" dirty="0" smtClean="0">
                <a:solidFill>
                  <a:schemeClr val="tx1"/>
                </a:solidFill>
              </a:rPr>
              <a:t>Общие положения</a:t>
            </a:r>
          </a:p>
          <a:p>
            <a:pPr marL="285750" indent="-285750" algn="ctr"/>
            <a:r>
              <a:rPr lang="ru-RU" sz="800" b="1" dirty="0" smtClean="0"/>
              <a:t>II. Функции</a:t>
            </a:r>
          </a:p>
          <a:p>
            <a:pPr marL="285750" indent="-285750" algn="ctr"/>
            <a:r>
              <a:rPr lang="ru-RU" sz="800" b="1" dirty="0" smtClean="0"/>
              <a:t>III. Должностные обязанности</a:t>
            </a:r>
          </a:p>
          <a:p>
            <a:pPr marL="285750" indent="-285750" algn="ctr"/>
            <a:r>
              <a:rPr lang="ru-RU" sz="800" b="1" dirty="0" smtClean="0"/>
              <a:t>IV. Права</a:t>
            </a:r>
          </a:p>
          <a:p>
            <a:pPr algn="ctr"/>
            <a:r>
              <a:rPr lang="ru-RU" sz="800" b="1" dirty="0" smtClean="0"/>
              <a:t>V. Ответственность</a:t>
            </a:r>
            <a:r>
              <a:rPr lang="ru-RU" sz="800" dirty="0" smtClean="0"/>
              <a:t> </a:t>
            </a:r>
          </a:p>
          <a:p>
            <a:endParaRPr lang="ru-RU" sz="800" dirty="0" smtClean="0"/>
          </a:p>
          <a:p>
            <a:r>
              <a:rPr lang="ru-RU" sz="800" dirty="0" smtClean="0"/>
              <a:t>С инструкцией ознакомлен      _________________________                                                                                                «_____» _________________ 20____г</a:t>
            </a:r>
          </a:p>
          <a:p>
            <a:r>
              <a:rPr lang="ru-RU" sz="800" dirty="0" smtClean="0"/>
              <a:t>                                                                    (подпись)</a:t>
            </a:r>
          </a:p>
          <a:p>
            <a:r>
              <a:rPr lang="ru-RU" sz="800" dirty="0" smtClean="0"/>
              <a:t> </a:t>
            </a:r>
          </a:p>
          <a:p>
            <a:r>
              <a:rPr lang="ru-RU" sz="800" dirty="0" smtClean="0"/>
              <a:t>                                             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800" b="1" dirty="0" smtClean="0"/>
              <a:t> </a:t>
            </a:r>
            <a:endParaRPr lang="ru-RU" sz="800" dirty="0" smtClean="0"/>
          </a:p>
          <a:p>
            <a:pPr marL="285750" indent="-285750" algn="ctr"/>
            <a:endParaRPr lang="ru-RU" sz="800" b="1" dirty="0" smtClean="0"/>
          </a:p>
          <a:p>
            <a:pPr marL="285750" indent="-285750" algn="ctr"/>
            <a:endParaRPr lang="ru-RU" sz="800" b="1" dirty="0" smtClean="0"/>
          </a:p>
          <a:p>
            <a:pPr marL="285750" indent="-285750" algn="ctr"/>
            <a:endParaRPr lang="ru-RU" sz="800" b="1" dirty="0" smtClean="0"/>
          </a:p>
          <a:p>
            <a:pPr marL="285750" indent="-285750" algn="ctr"/>
            <a:endParaRPr lang="ru-RU" sz="800" b="1" dirty="0" smtClean="0"/>
          </a:p>
          <a:p>
            <a:pPr marL="285750" indent="-285750" algn="ctr"/>
            <a:endParaRPr lang="ru-RU" sz="800" b="1" dirty="0" smtClean="0"/>
          </a:p>
          <a:p>
            <a:pPr marL="285750" indent="-285750" algn="ctr">
              <a:buAutoNum type="romanUcPeriod"/>
            </a:pPr>
            <a:endParaRPr lang="ru-RU" sz="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93022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>
                <a:solidFill>
                  <a:srgbClr val="C00000"/>
                </a:solidFill>
              </a:rPr>
              <a:t>В торговом зале продавцы должны находится в единой форменной одежде, соответствующей рабочей обстановке и отвечающей санитарно-гигиеническим требованиям.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5" descr="http://www.stolichny.net/assets/supermarket-stolichny.jpg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print"/>
          <a:srcRect l="45981" r="17234"/>
          <a:stretch>
            <a:fillRect/>
          </a:stretch>
        </p:blipFill>
        <p:spPr bwMode="auto">
          <a:xfrm>
            <a:off x="3419872" y="2132856"/>
            <a:ext cx="214314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017.radikal.ru/i413/1111/e5/2378724b3105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4365104"/>
            <a:ext cx="3275856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900igr.net/datai/meditsina/Tuberkulez-ljogkikh/0034-057-Vse-professii-svjazannye-s-kommunalnym-obsluzhivaniem.jpg">
            <a:hlinkClick r:id="rId4"/>
          </p:cNvPr>
          <p:cNvPicPr/>
          <p:nvPr/>
        </p:nvPicPr>
        <p:blipFill>
          <a:blip r:embed="rId6" cstate="print"/>
          <a:srcRect t="8192"/>
          <a:stretch>
            <a:fillRect/>
          </a:stretch>
        </p:blipFill>
        <p:spPr bwMode="auto">
          <a:xfrm>
            <a:off x="0" y="4437112"/>
            <a:ext cx="3131840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51216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/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Продавец в течении рабочего дня должен: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Autofit/>
          </a:bodyPr>
          <a:lstStyle/>
          <a:p>
            <a:r>
              <a:rPr lang="ru-RU" sz="2200" dirty="0" smtClean="0"/>
              <a:t> - не допускать образования больших очередей (с соблюдением права на внеочередное обслуживание);</a:t>
            </a:r>
          </a:p>
          <a:p>
            <a:r>
              <a:rPr lang="ru-RU" sz="2200" dirty="0" smtClean="0"/>
              <a:t>- при обслуживании быть приветливым, терпеливым, внимательным, предупредительным, вежливым (спасибо за покупку), при разговоре обращаться на «Вы»;</a:t>
            </a:r>
          </a:p>
          <a:p>
            <a:r>
              <a:rPr lang="ru-RU" sz="2200" dirty="0" smtClean="0"/>
              <a:t>- взвешивание и отмеривание товаров производить таким образом, чтобы покупатель мог видеть правильность этих операций;</a:t>
            </a:r>
          </a:p>
          <a:p>
            <a:r>
              <a:rPr lang="ru-RU" sz="2200" dirty="0" smtClean="0"/>
              <a:t>- оставлять  рабочее  место только в случае замены его другим продавцом;</a:t>
            </a:r>
          </a:p>
          <a:p>
            <a:r>
              <a:rPr lang="ru-RU" sz="2200" dirty="0" smtClean="0"/>
              <a:t>- соблюдать правила личной гигиены, при повышении температуры или других признаков заболевания сообщить администрации;</a:t>
            </a:r>
          </a:p>
          <a:p>
            <a:r>
              <a:rPr lang="ru-RU" sz="2200" dirty="0" smtClean="0"/>
              <a:t>- в случае обнаружения товаров, не соответствующих маркировке и качеству, сообщать администрации магазина.</a:t>
            </a:r>
          </a:p>
          <a:p>
            <a:pPr>
              <a:buNone/>
            </a:pPr>
            <a:r>
              <a:rPr lang="ru-RU" sz="2200" dirty="0" smtClean="0"/>
              <a:t> </a:t>
            </a:r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210146"/>
          </a:xfrm>
        </p:spPr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Продавцу продовольственных товаров запрещается на рабочем месте: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принимать пищу и курить;</a:t>
            </a:r>
          </a:p>
          <a:p>
            <a:r>
              <a:rPr lang="ru-RU" dirty="0" smtClean="0"/>
              <a:t>- общаться со знакомыми;</a:t>
            </a:r>
          </a:p>
          <a:p>
            <a:r>
              <a:rPr lang="ru-RU" dirty="0" smtClean="0"/>
              <a:t>- проводить мероприятия личной гигиены;</a:t>
            </a:r>
          </a:p>
          <a:p>
            <a:r>
              <a:rPr lang="ru-RU" dirty="0" smtClean="0"/>
              <a:t>- создавать препятствия для внесения покупателями записей в книгу отзывов и предложений;</a:t>
            </a:r>
          </a:p>
          <a:p>
            <a:r>
              <a:rPr lang="ru-RU" dirty="0" smtClean="0"/>
              <a:t>- вступать в пререкания и споры с проверяющими.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Продавец должен  знать: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373616" cy="50405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- порядок работы торгового предприятия;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 правила продажи  товаров  данной группы;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 Закон РФ «О защите прав потребителей;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 правила подготовки товаров к продаже;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 приемы показа и упаковки товаров;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 принципы размещения, выкладки товаров и оформления витрин;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 условия и сроки  хранения товаров;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 правила взвешивания товаров, установки, регулировки, поверки весов и уход за ними, сроки клеймения весов и гирь;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 правила работы на ККМ;</a:t>
            </a:r>
          </a:p>
          <a:p>
            <a:endParaRPr lang="ru-RU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Продавец должен  знать: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- виды торгового оборудования, инвентаря, правила работы с ними;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 признаки платежеспособности денежных знаков;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 порядок приема и сдачи денег;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 правила обращения с тарой;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 правила санитарии и гигиены;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 правила охраны труда;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 методы обслуживания, правила  и порядок расчетов с покупателями;</a:t>
            </a:r>
          </a:p>
          <a:p>
            <a:r>
              <a:rPr lang="ru-RU" b="1" dirty="0" smtClean="0">
                <a:solidFill>
                  <a:srgbClr val="000066"/>
                </a:solidFill>
              </a:rPr>
              <a:t>- классификацию, ассортимент, характеристику и назначение товаров   и цены на них,  требования к качеству и сроки хранения.</a:t>
            </a:r>
          </a:p>
          <a:p>
            <a:endParaRPr lang="ru-RU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C00000"/>
                </a:solidFill>
              </a:rPr>
              <a:t>Задание:</a:t>
            </a:r>
            <a:r>
              <a:rPr lang="ru-RU" b="1" i="1" dirty="0" smtClean="0">
                <a:solidFill>
                  <a:srgbClr val="C00000"/>
                </a:solidFill>
              </a:rPr>
              <a:t> 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0066"/>
                </a:solidFill>
              </a:rPr>
              <a:t>1. Изучить права и обязанности  продавцов; ответственность  продавцов за неисполнение своих должностных обязанностей.</a:t>
            </a:r>
            <a:endParaRPr lang="ru-RU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0066"/>
                </a:solidFill>
              </a:rPr>
              <a:t>2. Составить должностную инструкцию продавца продовольственных товаров;</a:t>
            </a:r>
            <a:endParaRPr lang="ru-RU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0066"/>
                </a:solidFill>
              </a:rPr>
              <a:t>3. Ответить на вопрос кейса.</a:t>
            </a:r>
            <a:endParaRPr lang="ru-RU" dirty="0" smtClean="0">
              <a:solidFill>
                <a:srgbClr val="00006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692</Words>
  <Application>Microsoft Office PowerPoint</Application>
  <PresentationFormat>Экран (4:3)</PresentationFormat>
  <Paragraphs>191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Кейс-ситуация: </vt:lpstr>
      <vt:lpstr>Тема урока: Основные права и обязанности продавцов. </vt:lpstr>
      <vt:lpstr>Функции, права и обязанности персонала должны быть изложены в должностных инструкциях. </vt:lpstr>
      <vt:lpstr>  В торговом зале продавцы должны находится в единой форменной одежде, соответствующей рабочей обстановке и отвечающей санитарно-гигиеническим требованиям.   </vt:lpstr>
      <vt:lpstr> Продавец в течении рабочего дня должен: </vt:lpstr>
      <vt:lpstr>Продавцу продовольственных товаров запрещается на рабочем месте: </vt:lpstr>
      <vt:lpstr>Продавец должен  знать: </vt:lpstr>
      <vt:lpstr>Продавец должен  знать: </vt:lpstr>
      <vt:lpstr>Задание:   </vt:lpstr>
      <vt:lpstr>I. Общие положения  </vt:lpstr>
      <vt:lpstr>II. Функции </vt:lpstr>
      <vt:lpstr>III. Должностные обязанности </vt:lpstr>
      <vt:lpstr>III. Должностные обязанности </vt:lpstr>
      <vt:lpstr>IV. Права </vt:lpstr>
      <vt:lpstr>V. Ответственность  </vt:lpstr>
      <vt:lpstr>Тесты для закрепления. </vt:lpstr>
      <vt:lpstr>Ключ к  ответам на тесты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Основные права и обязанности продавцов. </dc:title>
  <dc:creator>Usre7</dc:creator>
  <cp:lastModifiedBy>Usre7</cp:lastModifiedBy>
  <cp:revision>13</cp:revision>
  <dcterms:created xsi:type="dcterms:W3CDTF">2013-12-09T05:00:40Z</dcterms:created>
  <dcterms:modified xsi:type="dcterms:W3CDTF">2013-12-10T04:40:37Z</dcterms:modified>
</cp:coreProperties>
</file>