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opwar.ru/uploads/posts/2013-02/1360242020_6-1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pwar.ru/uploads/posts/2013-02/1360241949_MPRS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findpatent.ru/img_show/1003/1003589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Стрелковое оружие и стрелковая система</a:t>
            </a:r>
            <a:endParaRPr lang="ru-RU" sz="5400" b="1" dirty="0"/>
          </a:p>
        </p:txBody>
      </p:sp>
      <p:pic>
        <p:nvPicPr>
          <p:cNvPr id="3076" name="Picture 4" descr="http://rugun.org/uploads/taginator/Jan-2013/strelkovoe-oruzhie.jpg"/>
          <p:cNvPicPr>
            <a:picLocks noChangeAspect="1" noChangeArrowheads="1"/>
          </p:cNvPicPr>
          <p:nvPr/>
        </p:nvPicPr>
        <p:blipFill>
          <a:blip r:embed="rId2" cstate="print"/>
          <a:srcRect t="49990" b="15114"/>
          <a:stretch>
            <a:fillRect/>
          </a:stretch>
        </p:blipFill>
        <p:spPr bwMode="auto">
          <a:xfrm>
            <a:off x="179512" y="2132856"/>
            <a:ext cx="8784976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9215" y="11663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Презентация по </a:t>
            </a:r>
            <a:r>
              <a:rPr lang="ru-RU" sz="1400" dirty="0" smtClean="0"/>
              <a:t>ОБЖ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036.radikal.ru/0905/b8/e1a9517fc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824536" cy="3451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стрелковое оружие?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93600">
              <a:spcBef>
                <a:spcPts val="0"/>
              </a:spcBef>
              <a:buNone/>
            </a:pPr>
            <a:r>
              <a:rPr lang="ru-RU" sz="2800" b="1" dirty="0" smtClean="0"/>
              <a:t>Стрелковое оружие</a:t>
            </a:r>
            <a:r>
              <a:rPr lang="ru-RU" sz="2800" dirty="0" smtClean="0"/>
              <a:t> — ствольное оружие для стрельбы пулями или другими поражающими элементами. </a:t>
            </a:r>
          </a:p>
          <a:p>
            <a:pPr marL="0" indent="9360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2050" name="Picture 2" descr="http://vpleny.ru/wp-content/uploads/2012/12/%D0%A1%D1%82%D1%80%D0%B5%D0%BB%D0%BA%D0%BE%D0%B2%D0%BE%D0%B5-%D0%BE%D1%80%D1%83%D0%B6%D0%B8%D0%B5-%D1%81%D1%88%D0%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о калибре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766048"/>
          </a:xfrm>
        </p:spPr>
        <p:txBody>
          <a:bodyPr>
            <a:normAutofit/>
          </a:bodyPr>
          <a:lstStyle/>
          <a:p>
            <a:pPr marL="0" indent="93600">
              <a:spcBef>
                <a:spcPts val="0"/>
              </a:spcBef>
              <a:buNone/>
            </a:pPr>
            <a:r>
              <a:rPr lang="ru-RU" sz="2800" b="1" dirty="0" smtClean="0"/>
              <a:t>Калибром называется</a:t>
            </a:r>
            <a:r>
              <a:rPr lang="ru-RU" sz="2800" dirty="0" smtClean="0"/>
              <a:t> диаметр канала ствола, а также диаметр пули.</a:t>
            </a:r>
          </a:p>
          <a:p>
            <a:pPr marL="0" lvl="0" indent="93600">
              <a:spcBef>
                <a:spcPts val="0"/>
              </a:spcBef>
              <a:buNone/>
            </a:pPr>
            <a:r>
              <a:rPr lang="ru-RU" sz="2800" dirty="0" smtClean="0"/>
              <a:t>Стрелковое оружие по калибру:</a:t>
            </a:r>
          </a:p>
          <a:p>
            <a:pPr marL="0" indent="93600">
              <a:spcBef>
                <a:spcPts val="0"/>
              </a:spcBef>
            </a:pPr>
            <a:r>
              <a:rPr lang="ru-RU" sz="2800" dirty="0" smtClean="0"/>
              <a:t>малого (6, 5 мм)</a:t>
            </a:r>
          </a:p>
          <a:p>
            <a:pPr marL="0" indent="93600">
              <a:spcBef>
                <a:spcPts val="0"/>
              </a:spcBef>
            </a:pPr>
            <a:r>
              <a:rPr lang="ru-RU" sz="2800" dirty="0" smtClean="0"/>
              <a:t>нормального (6, 5—9, 0 мм)</a:t>
            </a:r>
          </a:p>
          <a:p>
            <a:pPr marL="0" indent="93600">
              <a:spcBef>
                <a:spcPts val="0"/>
              </a:spcBef>
            </a:pPr>
            <a:r>
              <a:rPr lang="ru-RU" sz="2800" dirty="0" smtClean="0"/>
              <a:t>крупного (9, 0—14, 5 мм)</a:t>
            </a:r>
          </a:p>
          <a:p>
            <a:pPr marL="0" indent="93600">
              <a:spcBef>
                <a:spcPts val="0"/>
              </a:spcBef>
              <a:buNone/>
            </a:pPr>
            <a:endParaRPr lang="ru-RU" sz="2800" dirty="0" smtClean="0"/>
          </a:p>
        </p:txBody>
      </p:sp>
      <p:pic>
        <p:nvPicPr>
          <p:cNvPr id="16386" name="Picture 2" descr="http://www.ohotniki.ru/upload/iblock_mk/475/33/18/4e/DETAIL_PICTURE_551963.jpg"/>
          <p:cNvPicPr>
            <a:picLocks noChangeAspect="1" noChangeArrowheads="1"/>
          </p:cNvPicPr>
          <p:nvPr/>
        </p:nvPicPr>
        <p:blipFill>
          <a:blip r:embed="rId2" cstate="print"/>
          <a:srcRect t="19112" b="19304"/>
          <a:stretch>
            <a:fillRect/>
          </a:stretch>
        </p:blipFill>
        <p:spPr bwMode="auto">
          <a:xfrm>
            <a:off x="5544201" y="2996952"/>
            <a:ext cx="3276271" cy="151216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347864" y="3068960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Крупный калибр для снайп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4248472" cy="163566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>
            <a:endCxn id="16388" idx="0"/>
          </p:cNvCxnSpPr>
          <p:nvPr/>
        </p:nvCxnSpPr>
        <p:spPr>
          <a:xfrm>
            <a:off x="2123728" y="4077072"/>
            <a:ext cx="10441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0208" cy="2550024"/>
          </a:xfrm>
        </p:spPr>
        <p:txBody>
          <a:bodyPr>
            <a:normAutofit/>
          </a:bodyPr>
          <a:lstStyle/>
          <a:p>
            <a:pPr marL="0" indent="93600">
              <a:spcBef>
                <a:spcPts val="0"/>
              </a:spcBef>
              <a:buNone/>
            </a:pPr>
            <a:r>
              <a:rPr lang="ru-RU" sz="3200" dirty="0" smtClean="0"/>
              <a:t>Различают:</a:t>
            </a:r>
          </a:p>
          <a:p>
            <a:pPr marL="0" indent="93600"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/>
              <a:t>огнестрельное</a:t>
            </a:r>
          </a:p>
          <a:p>
            <a:pPr marL="0" indent="93600"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/>
              <a:t>пневматическое</a:t>
            </a:r>
          </a:p>
          <a:p>
            <a:pPr marL="0" indent="93600"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/>
              <a:t>механическое</a:t>
            </a:r>
          </a:p>
          <a:p>
            <a:pPr marL="0" indent="93600">
              <a:spcBef>
                <a:spcPts val="0"/>
              </a:spcBef>
              <a:buFont typeface="+mj-lt"/>
              <a:buAutoNum type="arabicPeriod"/>
            </a:pPr>
            <a:r>
              <a:rPr lang="ru-RU" sz="3200" dirty="0" smtClean="0"/>
              <a:t>электрическое</a:t>
            </a:r>
          </a:p>
        </p:txBody>
      </p:sp>
      <p:pic>
        <p:nvPicPr>
          <p:cNvPr id="1026" name="Picture 2" descr="Пулемет ПК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952328" cy="167298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>
            <a:endCxn id="1026" idx="1"/>
          </p:cNvCxnSpPr>
          <p:nvPr/>
        </p:nvCxnSpPr>
        <p:spPr>
          <a:xfrm flipV="1">
            <a:off x="3491880" y="2249269"/>
            <a:ext cx="2520280" cy="9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infernalgame.com/uploads/posts/2013-10/1380985950_11035-m2r20tactical20t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164145"/>
            <a:ext cx="2952328" cy="1633007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>
            <a:endCxn id="1028" idx="1"/>
          </p:cNvCxnSpPr>
          <p:nvPr/>
        </p:nvCxnSpPr>
        <p:spPr>
          <a:xfrm>
            <a:off x="3851920" y="2852936"/>
            <a:ext cx="2160240" cy="112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rmborst 1, Nordisk familjebok.png"/>
          <p:cNvPicPr>
            <a:picLocks noChangeAspect="1" noChangeArrowheads="1"/>
          </p:cNvPicPr>
          <p:nvPr/>
        </p:nvPicPr>
        <p:blipFill>
          <a:blip r:embed="rId4" cstate="print"/>
          <a:srcRect l="4765"/>
          <a:stretch>
            <a:fillRect/>
          </a:stretch>
        </p:blipFill>
        <p:spPr bwMode="auto">
          <a:xfrm rot="5400000">
            <a:off x="3614483" y="4242501"/>
            <a:ext cx="1844826" cy="2954128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>
            <a:endCxn id="1030" idx="1"/>
          </p:cNvCxnSpPr>
          <p:nvPr/>
        </p:nvCxnSpPr>
        <p:spPr>
          <a:xfrm>
            <a:off x="3419872" y="3356992"/>
            <a:ext cx="11170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3048985">
            <a:off x="3354313" y="380793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арбалет, лук</a:t>
            </a:r>
            <a:endParaRPr lang="ru-RU" dirty="0"/>
          </a:p>
        </p:txBody>
      </p:sp>
      <p:pic>
        <p:nvPicPr>
          <p:cNvPr id="1034" name="Picture 10" descr="http://rusweapon.narod.ru/dsho.files/image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653136"/>
            <a:ext cx="1656184" cy="1991897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>
            <a:endCxn id="1034" idx="0"/>
          </p:cNvCxnSpPr>
          <p:nvPr/>
        </p:nvCxnSpPr>
        <p:spPr>
          <a:xfrm flipH="1">
            <a:off x="1655676" y="4005064"/>
            <a:ext cx="1800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Снаряды для СО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>
            <a:normAutofit/>
          </a:bodyPr>
          <a:lstStyle/>
          <a:p>
            <a:pPr marL="0" indent="93600">
              <a:spcBef>
                <a:spcPts val="0"/>
              </a:spcBef>
              <a:buNone/>
            </a:pPr>
            <a:r>
              <a:rPr lang="ru-RU" sz="2800" b="1" dirty="0" smtClean="0"/>
              <a:t>По соответствию калибру оружия</a:t>
            </a:r>
            <a:r>
              <a:rPr lang="ru-RU" sz="2800" dirty="0" smtClean="0"/>
              <a:t> снаряды делятся на:</a:t>
            </a:r>
          </a:p>
          <a:p>
            <a:pPr marL="0" indent="93600">
              <a:spcBef>
                <a:spcPts val="0"/>
              </a:spcBef>
            </a:pPr>
            <a:r>
              <a:rPr lang="ru-RU" sz="2800" dirty="0" err="1" smtClean="0"/>
              <a:t>калиберного</a:t>
            </a:r>
            <a:r>
              <a:rPr lang="ru-RU" sz="2800" dirty="0" smtClean="0"/>
              <a:t> типа — пули;</a:t>
            </a:r>
          </a:p>
          <a:p>
            <a:pPr marL="0" indent="93600">
              <a:spcBef>
                <a:spcPts val="0"/>
              </a:spcBef>
            </a:pPr>
            <a:r>
              <a:rPr lang="ru-RU" sz="2800" dirty="0" err="1" smtClean="0"/>
              <a:t>подкалиберного</a:t>
            </a:r>
            <a:r>
              <a:rPr lang="ru-RU" sz="2800" dirty="0" smtClean="0"/>
              <a:t> типа — картечь, дробь.</a:t>
            </a:r>
          </a:p>
          <a:p>
            <a:pPr marL="0" indent="9360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17410" name="Picture 2" descr="http://upload.wikimedia.org/wikipedia/commons/thumb/f/fc/Minie_Balls.jpg/220px-Minie_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880320" cy="2173334"/>
          </a:xfrm>
          <a:prstGeom prst="rect">
            <a:avLst/>
          </a:prstGeom>
          <a:noFill/>
        </p:spPr>
      </p:pic>
      <p:pic>
        <p:nvPicPr>
          <p:cNvPr id="17412" name="Picture 4" descr="Hagelpat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13460"/>
            <a:ext cx="1944216" cy="2995860"/>
          </a:xfrm>
          <a:prstGeom prst="rect">
            <a:avLst/>
          </a:prstGeom>
          <a:noFill/>
        </p:spPr>
      </p:pic>
      <p:pic>
        <p:nvPicPr>
          <p:cNvPr id="17414" name="Picture 6" descr="http://www.ada.ru/guns/hunting/images/sfera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58708"/>
            <a:ext cx="3240360" cy="219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Штурмовая винтовка G.A.P. 40 A2G - первая в мире стрелковая система </a:t>
            </a:r>
            <a:endParaRPr lang="ru-RU" dirty="0"/>
          </a:p>
        </p:txBody>
      </p:sp>
      <p:pic>
        <p:nvPicPr>
          <p:cNvPr id="1026" name="Picture 2" descr="http://forum.guns.ru/forums/icons/forum_pictures/005972/597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772816"/>
            <a:ext cx="8799387" cy="4185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ногофункциональная стрелковая система (Multi Purpose Rifle System -MPR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Многофункциональная стрелковая система (</a:t>
            </a:r>
            <a:r>
              <a:rPr lang="ru-RU" sz="2800" b="1" dirty="0" err="1" smtClean="0"/>
              <a:t>Multi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Purpose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Rifle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System</a:t>
            </a:r>
            <a:r>
              <a:rPr lang="ru-RU" sz="2800" b="1" dirty="0" smtClean="0"/>
              <a:t> -MPRS)</a:t>
            </a:r>
            <a:endParaRPr lang="ru-RU" sz="2800" dirty="0"/>
          </a:p>
        </p:txBody>
      </p:sp>
      <p:pic>
        <p:nvPicPr>
          <p:cNvPr id="4" name="Рисунок 3" descr="Многофункциональная стрелковая система (Multi Purpose Rifle System -MPRS)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3870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ногофункциональная стрелковая система (Multi Purpose Rifle System -MPRS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45310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ногофункциональная стрелковая система (Multi Purpose Rifle System -MPRS)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645025"/>
            <a:ext cx="45310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СС</a:t>
            </a:r>
            <a:endParaRPr lang="ru-RU" dirty="0"/>
          </a:p>
        </p:txBody>
      </p:sp>
      <p:pic>
        <p:nvPicPr>
          <p:cNvPr id="4" name="Рисунок 3" descr="Стрелковая система">
            <a:hlinkClick r:id="rId2"/>
          </p:cNvPr>
          <p:cNvPicPr/>
          <p:nvPr/>
        </p:nvPicPr>
        <p:blipFill>
          <a:blip r:embed="rId3" cstate="print"/>
          <a:srcRect b="6522"/>
          <a:stretch>
            <a:fillRect/>
          </a:stretch>
        </p:blipFill>
        <p:spPr bwMode="auto">
          <a:xfrm>
            <a:off x="0" y="980728"/>
            <a:ext cx="56166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15216" t="35063" r="43830" b="21625"/>
          <a:stretch>
            <a:fillRect/>
          </a:stretch>
        </p:blipFill>
        <p:spPr bwMode="auto">
          <a:xfrm>
            <a:off x="5724128" y="2852936"/>
            <a:ext cx="3384376" cy="20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 l="10153" t="31297" r="38378" b="27360"/>
          <a:stretch>
            <a:fillRect/>
          </a:stretch>
        </p:blipFill>
        <p:spPr bwMode="auto">
          <a:xfrm>
            <a:off x="0" y="3356992"/>
            <a:ext cx="510228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 l="9599" t="30313" r="38378" b="34250"/>
          <a:stretch>
            <a:fillRect/>
          </a:stretch>
        </p:blipFill>
        <p:spPr bwMode="auto">
          <a:xfrm>
            <a:off x="4326961" y="5013176"/>
            <a:ext cx="481704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</TotalTime>
  <Words>63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Wingdings</vt:lpstr>
      <vt:lpstr>Wingdings 2</vt:lpstr>
      <vt:lpstr>Официальная</vt:lpstr>
      <vt:lpstr>Стрелковое оружие и стрелковая система</vt:lpstr>
      <vt:lpstr>Что такое стрелковое оружие?</vt:lpstr>
      <vt:lpstr>Понятие о калибре</vt:lpstr>
      <vt:lpstr>Виды СО</vt:lpstr>
      <vt:lpstr>Снаряды для СО</vt:lpstr>
      <vt:lpstr>Штурмовая винтовка G.A.P. 40 A2G - первая в мире стрелковая система </vt:lpstr>
      <vt:lpstr>Многофункциональная стрелковая система (Multi Purpose Rifle System -MPRS)</vt:lpstr>
      <vt:lpstr>Строение СС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СТРЕЛКОВАЯ СИСТЕМА</dc:title>
  <dc:creator>Annie Bennie</dc:creator>
  <cp:lastModifiedBy>Admin</cp:lastModifiedBy>
  <cp:revision>45</cp:revision>
  <dcterms:created xsi:type="dcterms:W3CDTF">2013-12-07T16:51:01Z</dcterms:created>
  <dcterms:modified xsi:type="dcterms:W3CDTF">2015-01-28T15:49:59Z</dcterms:modified>
</cp:coreProperties>
</file>