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61" r:id="rId2"/>
    <p:sldId id="258" r:id="rId3"/>
    <p:sldId id="256" r:id="rId4"/>
    <p:sldId id="263" r:id="rId5"/>
    <p:sldId id="259" r:id="rId6"/>
    <p:sldId id="268" r:id="rId7"/>
    <p:sldId id="265" r:id="rId8"/>
    <p:sldId id="266" r:id="rId9"/>
    <p:sldId id="267" r:id="rId10"/>
    <p:sldId id="271" r:id="rId11"/>
    <p:sldId id="27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46C6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B9DDCB-0572-43DB-AEBC-C832A41EE09D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405B6C-B587-49FC-8F60-BCCD5464D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671B21-C552-440A-B48D-AD23CDFC4F0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BED523-C13F-415B-8C6F-2D5A4B0368C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DADE0-BA7F-4588-AFAE-95F119F98123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94638-5527-4254-84DE-87FAE5049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96744-150F-48DA-BAAB-94F329EA6E6B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6DA1F-F18E-47A3-8E11-C39A0E082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44E45-A903-454E-8444-A18F1DB9F462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7BD13-F100-45C2-919C-98A3088C5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1264A-C714-4FDA-BA53-D07292D9C3B3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8B129-845F-455F-B7D4-9FEAF3F3D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E01CD-1593-403F-B87B-45BADB99C9DF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21524-B108-4F11-B0A9-49AE71B70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560DC-5063-4869-8BE7-5C981DCFE6A6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B3A29-5DEB-48B6-AD27-8A29BDC7C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45309-62E7-46A8-837E-D0501B808E3A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74982-EA82-4413-93A7-ECF8F09B5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65A20-5ECD-432C-94D2-E446676CBE94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6F99D-DA46-48EF-AC65-206A12F06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AB795-8995-4B8B-8926-50AA2B886B63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10456-A225-4683-B929-C501D3F8A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1D61D-FFA3-442C-A418-34C0DE9B25A1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CDE27-AA2A-4BD0-88C4-00415F5F4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F7695-BFF6-46C7-992D-091984893B66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6E5E8-0928-4A5B-A9E1-94627ED69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44DE7A-3B6E-4849-9463-7DB36C96AE92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036D3D-7212-4673-887A-387EDDE8C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21" r:id="rId2"/>
    <p:sldLayoutId id="2147483830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31" r:id="rId9"/>
    <p:sldLayoutId id="2147483827" r:id="rId10"/>
    <p:sldLayoutId id="21474838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75" descr="star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260350"/>
            <a:ext cx="10795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31640" y="1124744"/>
            <a:ext cx="6696744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С НОВЫМ ГОДОМ !</a:t>
            </a:r>
          </a:p>
        </p:txBody>
      </p:sp>
      <p:pic>
        <p:nvPicPr>
          <p:cNvPr id="5125" name="Picture 75" descr="star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1412875"/>
            <a:ext cx="792163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9" descr="star9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692150"/>
            <a:ext cx="285750" cy="27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75" descr="star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5038"/>
            <a:ext cx="10795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75" descr="star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2636838"/>
            <a:ext cx="1081087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75" descr="star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92600"/>
            <a:ext cx="10795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75" descr="star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404813"/>
            <a:ext cx="792163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75" descr="star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3213100"/>
            <a:ext cx="108108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75" descr="star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2060575"/>
            <a:ext cx="10795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75" descr="star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5589588"/>
            <a:ext cx="108108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75" descr="star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781300"/>
            <a:ext cx="10795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75" descr="star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5445125"/>
            <a:ext cx="10795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10" descr="newy12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286124"/>
            <a:ext cx="1766887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69" descr="star9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7813" y="1700213"/>
            <a:ext cx="285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3" name="Picture 69" descr="star9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59788" y="1700213"/>
            <a:ext cx="285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Picture 69" descr="star9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975" y="260350"/>
            <a:ext cx="285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5" name="Picture 69" descr="star9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7763" y="333375"/>
            <a:ext cx="285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5508625" y="836613"/>
            <a:ext cx="31432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onstantia" pitchFamily="18" charset="0"/>
              </a:rPr>
              <a:t> В узбекские кишлаки "снежный дедушка" - </a:t>
            </a:r>
            <a:r>
              <a:rPr lang="ru-RU" dirty="0" err="1">
                <a:latin typeface="Constantia" pitchFamily="18" charset="0"/>
              </a:rPr>
              <a:t>Корбобо</a:t>
            </a:r>
            <a:r>
              <a:rPr lang="ru-RU" dirty="0">
                <a:latin typeface="Constantia" pitchFamily="18" charset="0"/>
              </a:rPr>
              <a:t> (Дед Мороз)</a:t>
            </a:r>
          </a:p>
          <a:p>
            <a:r>
              <a:rPr lang="ru-RU" dirty="0">
                <a:latin typeface="Constantia" pitchFamily="18" charset="0"/>
              </a:rPr>
              <a:t> в полосатом халате </a:t>
            </a:r>
            <a:r>
              <a:rPr lang="ru-RU" dirty="0" smtClean="0">
                <a:latin typeface="Constantia" pitchFamily="18" charset="0"/>
              </a:rPr>
              <a:t> - въезжает </a:t>
            </a:r>
            <a:r>
              <a:rPr lang="ru-RU" dirty="0">
                <a:latin typeface="Constantia" pitchFamily="18" charset="0"/>
              </a:rPr>
              <a:t>верхом на ослике. Гостя встречает </a:t>
            </a:r>
          </a:p>
          <a:p>
            <a:r>
              <a:rPr lang="ru-RU" dirty="0" err="1">
                <a:latin typeface="Constantia" pitchFamily="18" charset="0"/>
              </a:rPr>
              <a:t>Коргыз</a:t>
            </a:r>
            <a:r>
              <a:rPr lang="ru-RU" dirty="0">
                <a:latin typeface="Constantia" pitchFamily="18" charset="0"/>
              </a:rPr>
              <a:t> (Снегурочка). 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286124"/>
            <a:ext cx="4357718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dreamworlds.ru/uploads/posts/2010-12/1291987581_0009-009-v-uzbekskie-kishlaki-snezhnyj-dedushka-korbobo-ded-moroz-v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3286124"/>
            <a:ext cx="2786062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kor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6F7F9"/>
              </a:clrFrom>
              <a:clrTo>
                <a:srgbClr val="F6F7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642918"/>
            <a:ext cx="27876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0166" y="2357430"/>
            <a:ext cx="6696744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С НОВЫМ ГОДОМ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03238" y="981075"/>
            <a:ext cx="84264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</a:rPr>
              <a:t>Новый год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- поистине интернациональный праздник, но в разных странах его празднуют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по-своему: итальянцы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выкидывают из окон старые утюги и стулья со всей южной страстью, жители Панамы стараются как можно громче шуметь, для чего включают сирены своих машин, свистят и кричат. На Эквадоре особое значение придают нижнему белью, которое приносит любовь и деньги, в Болгарии выключают свет, потому что первые минуты Нового года - это время новогодних поцелуев. В Японии вместо 12 звучит 108 ударов колокола, а лучшим новогодним аксессуаром считаются грабли - чтобы загребать счастье.</a:t>
            </a:r>
            <a:r>
              <a:rPr lang="ru-RU" sz="2400" b="1" dirty="0">
                <a:latin typeface="Constantia" pitchFamily="18" charset="0"/>
              </a:rPr>
              <a:t>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3"/>
          <p:cNvSpPr>
            <a:spLocks noChangeArrowheads="1"/>
          </p:cNvSpPr>
          <p:nvPr/>
        </p:nvSpPr>
        <p:spPr bwMode="auto">
          <a:xfrm>
            <a:off x="2286000" y="336550"/>
            <a:ext cx="4572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/>
          </a:p>
        </p:txBody>
      </p:sp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>
            <a:off x="684213" y="260351"/>
            <a:ext cx="603092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onstantia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России новогодняя ёлка была введена Петром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он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повелел 1 января 1700 года украсить все дома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еловыми 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(можжевеловыми или сосновыми) ветвями по образцам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выставленным в Гостином дворе. 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раньше Новый год в России праздновали 1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сентября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22" y="4286256"/>
            <a:ext cx="67865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+mn-cs"/>
              </a:rPr>
              <a:t> Эпоха Петра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+mn-cs"/>
              </a:rPr>
              <a:t>I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+mn-cs"/>
              </a:rPr>
              <a:t> 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+mn-cs"/>
              </a:rPr>
              <a:t>и последующих правителей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+mn-cs"/>
              </a:rPr>
              <a:t>-реформаторов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+mn-cs"/>
              </a:rPr>
              <a:t>принесла новогоднюю елку с игрушками, фейерверки, Санта Клауса и новогодний стол (разносолов типа салатов Оливье и винегрета до него не знали, обходились кашами да пирогами ).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+mn-cs"/>
              </a:rPr>
              <a:t>А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+mn-cs"/>
              </a:rPr>
              <a:t>страна Советов дала нам Деда Мороза со Снегурочкой, обязательное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+mn-cs"/>
              </a:rPr>
              <a:t>шампанское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+mn-cs"/>
              </a:rPr>
              <a:t>с мандаринами на столе и бой 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+mn-cs"/>
              </a:rPr>
              <a:t>урантов.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3" descr="4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5488" y="0"/>
            <a:ext cx="4608512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Руслан\Desktop\0_6e612_25a82744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31338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2124075" y="1125538"/>
            <a:ext cx="64627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2400">
                <a:solidFill>
                  <a:schemeClr val="tx2"/>
                </a:solidFill>
                <a:latin typeface="Times New Roman" pitchFamily="18" charset="0"/>
              </a:rPr>
            </a:br>
            <a:endParaRPr lang="ru-RU" sz="2400">
              <a:latin typeface="Constantia" pitchFamily="18" charset="0"/>
            </a:endParaRPr>
          </a:p>
        </p:txBody>
      </p:sp>
      <p:pic>
        <p:nvPicPr>
          <p:cNvPr id="10244" name="Picture 69" descr="star9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450" y="981075"/>
            <a:ext cx="285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5" descr="star5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2781300"/>
            <a:ext cx="10795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75" descr="star5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75" y="2492375"/>
            <a:ext cx="10795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75" descr="star5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5445125"/>
            <a:ext cx="108108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Прямоугольник 11"/>
          <p:cNvSpPr>
            <a:spLocks noChangeArrowheads="1"/>
          </p:cNvSpPr>
          <p:nvPr/>
        </p:nvSpPr>
        <p:spPr bwMode="auto">
          <a:xfrm>
            <a:off x="3563938" y="571500"/>
            <a:ext cx="457200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Происхождение русского Деда Мороза в корне отличается от европейского Санта Клауса. Если Санта Клаус был реальной исторической личностью, которую за добрые дела возвели в ранг святых, то русский Дед Мороз – скорей языческий дух, персонаж народных поверий и сказок. Несмотря на то, что современный образ Деда Мороза сформировался уже под влиянием европейского новогоднего персонажа, большинство характерных русских черт осталось. И по сей день русский Дедушка Мороз ходит в длинной шубе, валенках и с посохом. Он предпочитает передвигаться пешком, по воздуху, или на санях, запряженных резвой тройкой. Его постоянная спутница – внучка Снегурочка. Дед Мороз играет с детьми в игру “Заморожу”, и прячет в новогоднюю ночь подарки под елкой.</a:t>
            </a:r>
            <a:endParaRPr lang="ru-RU" sz="36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1" name="Picture 5" descr="448c25ea3ab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2928938"/>
            <a:ext cx="2527300" cy="359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Прямоугольник 14"/>
          <p:cNvSpPr>
            <a:spLocks noChangeArrowheads="1"/>
          </p:cNvSpPr>
          <p:nvPr/>
        </p:nvSpPr>
        <p:spPr bwMode="auto">
          <a:xfrm>
            <a:off x="4421188" y="3244850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371C00"/>
                </a:solidFill>
                <a:cs typeface="Times New Roman" pitchFamily="18" charset="0"/>
              </a:rPr>
              <a:t>с</a:t>
            </a:r>
            <a:endParaRPr lang="ru-RU"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Picture 2" descr="I:\0_6e612_25a82744_XL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4" name="Прямоугольник 15"/>
          <p:cNvSpPr>
            <a:spLocks noChangeArrowheads="1"/>
          </p:cNvSpPr>
          <p:nvPr/>
        </p:nvSpPr>
        <p:spPr bwMode="auto">
          <a:xfrm>
            <a:off x="3143240" y="3357562"/>
            <a:ext cx="264318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А в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Италии к детям приходит старушка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</a:rPr>
              <a:t>Бефана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. В новогоднюю ночь она прилетает в дома через дымоход и приносит хорошим детям подарки, а непослушным достается только зола. 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15366" name="Picture 75" descr="star5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549275"/>
            <a:ext cx="1081087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5" descr="star5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4652963"/>
            <a:ext cx="1081087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75" descr="star5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620713"/>
            <a:ext cx="1081087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357554" y="1071546"/>
            <a:ext cx="43577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+mn-cs"/>
              </a:rPr>
              <a:t>В США, Канаде, Великобритании и странах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+mn-cs"/>
              </a:rPr>
              <a:t>Западной Европы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+mn-cs"/>
              </a:rPr>
              <a:t>его зовут Санта-Клаус. Он одет в красную курточку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+mn-cs"/>
              </a:rPr>
              <a:t>,  отороченную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+mn-cs"/>
              </a:rPr>
              <a:t>белым мехом и в красные шаровары.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+mn-cs"/>
              </a:rPr>
              <a:t> На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+mn-cs"/>
              </a:rPr>
              <a:t>голове - красный колпак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+mn-cs"/>
              </a:rPr>
              <a:t>.</a:t>
            </a:r>
            <a:endParaRPr lang="ru-RU" dirty="0">
              <a:latin typeface="+mn-lt"/>
              <a:cs typeface="+mn-cs"/>
            </a:endParaRPr>
          </a:p>
        </p:txBody>
      </p:sp>
      <p:pic>
        <p:nvPicPr>
          <p:cNvPr id="11" name="Рисунок 4" descr="00039cc8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857232"/>
            <a:ext cx="2727325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Бефана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2500306"/>
            <a:ext cx="2714625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357313" y="214313"/>
            <a:ext cx="6215062" cy="1857375"/>
          </a:xfrm>
        </p:spPr>
        <p:txBody>
          <a:bodyPr/>
          <a:lstStyle/>
          <a:p>
            <a:pPr eaLnBrk="1" hangingPunct="1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</a:rPr>
              <a:t>В Финляндии новогоднего деда зовут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</a:rPr>
              <a:t>Йоулупукки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</a:rPr>
              <a:t>Он носит высокую конусообразную шапку, длинные волосы и красную одежду. Его окружают гномы в островерхих шапочках и накидках, отороченных белым мехом.</a:t>
            </a:r>
            <a:endParaRPr lang="ru-RU" sz="1800" dirty="0" smtClean="0">
              <a:solidFill>
                <a:schemeClr val="bg1"/>
              </a:solidFill>
            </a:endParaRPr>
          </a:p>
        </p:txBody>
      </p:sp>
      <p:pic>
        <p:nvPicPr>
          <p:cNvPr id="12291" name="Picture 75" descr="star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188" y="4286250"/>
            <a:ext cx="10795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75" descr="star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75" y="714375"/>
            <a:ext cx="10795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5" descr="star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214313"/>
            <a:ext cx="10795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5" descr="star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143000"/>
            <a:ext cx="10795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5" descr="star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0500"/>
            <a:ext cx="10795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69" descr="star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2643188" y="214313"/>
            <a:ext cx="2984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69" descr="star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5857875" y="214313"/>
            <a:ext cx="2984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69" descr="star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6000750" y="6072188"/>
            <a:ext cx="2984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2500330" cy="400052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А в Эстонии Деда Мороза зовут </a:t>
            </a:r>
            <a:r>
              <a:rPr lang="ru-RU" sz="3200" dirty="0" err="1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Йыулувана</a:t>
            </a:r>
            <a:r>
              <a:rPr lang="ru-RU" sz="320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и он похож на своего финского родственника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25" cy="1011237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Times New Roman" pitchFamily="18" charset="0"/>
              </a:rPr>
              <a:t>носом - </a:t>
            </a:r>
            <a:r>
              <a:rPr lang="ru-RU" sz="2400" dirty="0" err="1" smtClean="0">
                <a:latin typeface="Times New Roman" pitchFamily="18" charset="0"/>
              </a:rPr>
              <a:t>Юлтомтен</a:t>
            </a:r>
            <a:r>
              <a:rPr lang="ru-RU" sz="2400" dirty="0" smtClean="0">
                <a:latin typeface="Times New Roman" pitchFamily="18" charset="0"/>
              </a:rPr>
              <a:t> и карлик </a:t>
            </a:r>
            <a:r>
              <a:rPr lang="ru-RU" sz="2400" dirty="0" err="1" smtClean="0">
                <a:latin typeface="Times New Roman" pitchFamily="18" charset="0"/>
              </a:rPr>
              <a:t>Юлниссаар</a:t>
            </a:r>
            <a:r>
              <a:rPr lang="ru-RU" sz="2400" dirty="0" smtClean="0">
                <a:latin typeface="Times New Roman" pitchFamily="18" charset="0"/>
              </a:rPr>
              <a:t>. И тот, и другой под Новый год ходят по домам и оставляют подарки на подоконниках.</a:t>
            </a:r>
            <a:endParaRPr lang="ru-RU" sz="2400" dirty="0" smtClean="0"/>
          </a:p>
        </p:txBody>
      </p:sp>
      <p:pic>
        <p:nvPicPr>
          <p:cNvPr id="14339" name="Picture 3" descr="I:\0_6e612_25a82744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350043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рямоугольник 6"/>
          <p:cNvSpPr>
            <a:spLocks noChangeArrowheads="1"/>
          </p:cNvSpPr>
          <p:nvPr/>
        </p:nvSpPr>
        <p:spPr bwMode="auto">
          <a:xfrm>
            <a:off x="3643306" y="1"/>
            <a:ext cx="471490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В Швеции два Деда Мороза: сутулый дед с шишковатым носом -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</a:rPr>
              <a:t>Юлтомтен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 и карлик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</a:rPr>
              <a:t>Юлниссаар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. И тот, и другой под Новый год ходят по домам и оставляют подарки на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 подоконниках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. 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6" name="Picture 5" descr="File:French San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714620"/>
            <a:ext cx="4071937" cy="3643311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285720" y="3714752"/>
            <a:ext cx="435771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Во Франции тоже два Деда Мороза. Одного зовут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</a:rPr>
              <a:t>Пэр-Ноэль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что означает Отец Рождество. Он добрый и приносит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 детям в корзине подарки. Второго зовут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</a:rPr>
              <a:t>Шаланд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 (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</a:rPr>
              <a:t>Chalande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).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 Этот бородатый старик носит меховую шапку и теплый дорожный плащ. В его корзине спрятаны розги для непослушных и ленивых детей.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326</TotalTime>
  <Words>567</Words>
  <Application>Microsoft Office PowerPoint</Application>
  <PresentationFormat>Экран (4:3)</PresentationFormat>
  <Paragraphs>25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В Финляндии новогоднего деда зовут Йоулупукки.  Он носит высокую конусообразную шапку, длинные волосы и красную одежду. Его окружают гномы в островерхих шапочках и накидках, отороченных белым мехом.</vt:lpstr>
      <vt:lpstr>А в Эстонии Деда Мороза зовут Йыулувана и он похож на своего финского родственника.</vt:lpstr>
      <vt:lpstr>носом - Юлтомтен и карлик Юлниссаар. И тот, и другой под Новый год ходят по домам и оставляют подарки на подоконниках.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Руслан</dc:creator>
  <cp:lastModifiedBy>1</cp:lastModifiedBy>
  <cp:revision>64</cp:revision>
  <dcterms:created xsi:type="dcterms:W3CDTF">2011-12-24T18:29:52Z</dcterms:created>
  <dcterms:modified xsi:type="dcterms:W3CDTF">2014-01-10T14:25:39Z</dcterms:modified>
</cp:coreProperties>
</file>