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9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93" r:id="rId32"/>
    <p:sldId id="287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00FF"/>
    <a:srgbClr val="0066FF"/>
    <a:srgbClr val="000066"/>
    <a:srgbClr val="24AC34"/>
    <a:srgbClr val="F391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E63A6-1309-40B4-88E3-13A35576988F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60B105-7CC5-41E1-B745-14F2B8BFA607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ПЛАНЕТА ЗНАНИЙ</a:t>
          </a:r>
          <a:endParaRPr lang="ru-RU" b="1" dirty="0">
            <a:solidFill>
              <a:srgbClr val="002060"/>
            </a:solidFill>
          </a:endParaRPr>
        </a:p>
      </dgm:t>
    </dgm:pt>
    <dgm:pt modelId="{4D4C2C5C-43AC-4A2B-AD08-43CFA817F2E7}" type="parTrans" cxnId="{43817514-13A1-4533-B5A8-162916299275}">
      <dgm:prSet/>
      <dgm:spPr/>
      <dgm:t>
        <a:bodyPr/>
        <a:lstStyle/>
        <a:p>
          <a:endParaRPr lang="ru-RU"/>
        </a:p>
      </dgm:t>
    </dgm:pt>
    <dgm:pt modelId="{A240C334-C214-4307-92BE-0AE3405ABCCE}" type="sibTrans" cxnId="{43817514-13A1-4533-B5A8-162916299275}">
      <dgm:prSet/>
      <dgm:spPr/>
      <dgm:t>
        <a:bodyPr/>
        <a:lstStyle/>
        <a:p>
          <a:endParaRPr lang="ru-RU"/>
        </a:p>
      </dgm:t>
    </dgm:pt>
    <dgm:pt modelId="{D7F6ECD4-67F0-4A45-97FF-E10A6E11489C}" type="pres">
      <dgm:prSet presAssocID="{6FEE63A6-1309-40B4-88E3-13A35576988F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5F19789-BB4C-4B59-809A-9F3901A19FFC}" type="pres">
      <dgm:prSet presAssocID="{8060B105-7CC5-41E1-B745-14F2B8BFA607}" presName="fir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17514-13A1-4533-B5A8-162916299275}" srcId="{6FEE63A6-1309-40B4-88E3-13A35576988F}" destId="{8060B105-7CC5-41E1-B745-14F2B8BFA607}" srcOrd="0" destOrd="0" parTransId="{4D4C2C5C-43AC-4A2B-AD08-43CFA817F2E7}" sibTransId="{A240C334-C214-4307-92BE-0AE3405ABCCE}"/>
    <dgm:cxn modelId="{9940F0B8-7A39-402D-8DBA-EC34F9182BAF}" type="presOf" srcId="{8060B105-7CC5-41E1-B745-14F2B8BFA607}" destId="{25F19789-BB4C-4B59-809A-9F3901A19FFC}" srcOrd="0" destOrd="0" presId="urn:microsoft.com/office/officeart/2005/8/layout/bProcess2"/>
    <dgm:cxn modelId="{D70FE180-C0D3-44A7-BAAE-35E004315ABE}" type="presOf" srcId="{6FEE63A6-1309-40B4-88E3-13A35576988F}" destId="{D7F6ECD4-67F0-4A45-97FF-E10A6E11489C}" srcOrd="0" destOrd="0" presId="urn:microsoft.com/office/officeart/2005/8/layout/bProcess2"/>
    <dgm:cxn modelId="{907FAE30-9950-4FE5-BFE2-C8D651FF72BA}" type="presParOf" srcId="{D7F6ECD4-67F0-4A45-97FF-E10A6E11489C}" destId="{25F19789-BB4C-4B59-809A-9F3901A19FFC}" srcOrd="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F19789-BB4C-4B59-809A-9F3901A19FFC}">
      <dsp:nvSpPr>
        <dsp:cNvPr id="0" name=""/>
        <dsp:cNvSpPr/>
      </dsp:nvSpPr>
      <dsp:spPr>
        <a:xfrm>
          <a:off x="1852463" y="645"/>
          <a:ext cx="4524672" cy="4524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b="1" kern="1200" dirty="0" smtClean="0">
              <a:solidFill>
                <a:srgbClr val="002060"/>
              </a:solidFill>
            </a:rPr>
            <a:t>ПЛАНЕТА ЗНАНИЙ</a:t>
          </a:r>
          <a:endParaRPr lang="ru-RU" sz="5900" b="1" kern="1200" dirty="0">
            <a:solidFill>
              <a:srgbClr val="002060"/>
            </a:solidFill>
          </a:endParaRPr>
        </a:p>
      </dsp:txBody>
      <dsp:txXfrm>
        <a:off x="1852463" y="645"/>
        <a:ext cx="4524672" cy="4524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ru/imgres?imgurl=http://www.intelligentplus.ru/userfiles/krtinki/book_1.jpg&amp;imgrefurl=http://www.intelligentplus.ru/index.php?area=1&amp;p=static&amp;page=rep_lit&amp;h=600&amp;w=800&amp;sz=40&amp;tbnid=URuNvKp4zo25UM:&amp;tbnh=95&amp;tbnw=127&amp;prev=/search?q=%D0%BA%D0%B0%D1%80%D1%82%D0%B8%D0%BD%D0%BA%D0%B8+%D0%BF%D0%BE+%D0%BB%D0%B8%D1%82%D0%B5%D1%80%D0%B0%D1%82%D1%83%D1%80%D0%B5&amp;tbm=isch&amp;tbo=u&amp;zoom=1&amp;q=%D0%BA%D0%B0%D1%80%D1%82%D0%B8%D0%BD%D0%BA%D0%B8+%D0%BF%D0%BE+%D0%BB%D0%B8%D1%82%D0%B5%D1%80%D0%B0%D1%82%D1%83%D1%80%D0%B5&amp;usg=__KeKi1e57aqGbdyDTVdCJYRKNtGQ=&amp;docid=Escv2QLRKOcWKM&amp;hl=ru&amp;sa=X&amp;ei=GZ0gUtblE6XV4gS4zYHoDg&amp;ved=0CEAQ9QEwBw&amp;dur=317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images.yandex.ru/yandsearch?source=wiz&amp;img_url=http://detsad-kitty.ru/uploads/posts/2009-06/1244382825_rryorr.jpg&amp;uinfo=sw-1149-sh-530-fw-924-fh-448-pd-1&amp;p=2&amp;text=%D0%BA%D0%B0%D1%80%D1%82%D0%B8%D0%BD%D0%BA%D0%B8%20%D0%BA%D0%B0%D0%BB%D0%B5%D0%BD%D0%B4%D0%B0%D1%80%D1%8F&amp;noreask=1&amp;pos=67&amp;rpt=simage&amp;lr=64" TargetMode="External"/><Relationship Id="rId7" Type="http://schemas.openxmlformats.org/officeDocument/2006/relationships/hyperlink" Target="http://kartinkigif.ru/photo/s_dnem_rozhdenija/s_dnjukhoj/7-0-542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images.yandex.ru/yandsearch?source=wiz&amp;img_url=http://www.museum.ru/imgB.asp?497&amp;uinfo=sw-1149-sh-530-fw-924-fh-448-pd-1&amp;p=2&amp;text=%D0%BA%D0%B0%D1%80%D1%82%D0%B8%D0%BD%D0%BA%D0%B8%20%D0%BA%D0%B0%D0%BB%D0%B5%D0%BD%D0%B4%D0%B0%D1%80%D1%8F&amp;noreask=1&amp;pos=81&amp;rpt=simage&amp;lr=64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source=images&amp;cd=&amp;cad=rja&amp;docid=W-627ti_C0Q_-M&amp;tbnid=DgkqiKfA6NVqlM:&amp;ved=0CAgQjRwwAA&amp;url=http://www.specialist.ru/product/ege-geography-courses&amp;ei=6aUgUojGFrH24QTnwIDQAQ&amp;psig=AFQjCNG2zVCQyPv_f78udKfPj37QoAZ3YA&amp;ust=137795773740939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ru/imgres?imgurl=http://wsyachina.narod.ru/biology/life_evolution_2/4.jpg&amp;imgrefurl=http://wsyachina.narod.ru/biology/life_evolution_2.html&amp;h=396&amp;w=450&amp;sz=34&amp;tbnid=v25pBM3tdSpvrM:&amp;tbnh=84&amp;tbnw=95&amp;prev=/search?q=%D0%BA%D0%B0%D1%80%D1%82%D0%B8%D0%BD%D0%BA%D0%B8+%D0%BF%D0%BE+%D0%B1%D0%B8%D0%BE%D0%BB%D0%BE%D0%B3%D0%B8%D0%B8&amp;tbm=isch&amp;tbo=u&amp;zoom=1&amp;q=%D0%BA%D0%B0%D1%80%D1%82%D0%B8%D0%BD%D0%BA%D0%B8+%D0%BF%D0%BE+%D0%B1%D0%B8%D0%BE%D0%BB%D0%BE%D0%B3%D0%B8%D0%B8&amp;usg=__1TVbYUvFUCW9xa-2Wx9bOz5xFso=&amp;docid=qR9KikmArGcHcM&amp;hl=ru&amp;sa=X&amp;ei=ypggUtfcEMn34QSV5IDQAQ&amp;sqi=2&amp;ved=0CEAQ9QEwBw&amp;dur=99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ru/imgres?imgurl=http://5ballov.qip.ru/tests/images/27/27_front.jpg&amp;imgrefurl=http://5ballov.qip.ru/test/shkolnaya-programma/test-po-geografii/&amp;h=266&amp;w=400&amp;sz=62&amp;tbnid=_Fm396lqcreRcM:&amp;tbnh=90&amp;tbnw=135&amp;prev=/search?q=%D0%BA%D0%B0%D1%80%D1%82%D0%B8%D0%BD%D0%BA%D0%B8+%D0%BF%D0%BE+%D0%B3%D0%B5%D0%BE%D0%B3%D1%80%D0%B0%D1%84%D0%B8%D0%B8&amp;tbm=isch&amp;tbo=u&amp;zoom=1&amp;q=%D0%BA%D0%B0%D1%80%D1%82%D0%B8%D0%BD%D0%BA%D0%B8+%D0%BF%D0%BE+%D0%B3%D0%B5%D0%BE%D0%B3%D1%80%D0%B0%D1%84%D0%B8%D0%B8&amp;usg=__VwB4GLgxxiFma9xfGkhahu326iM=&amp;docid=POX7_tS36HP63M&amp;hl=ru&amp;sa=X&amp;ei=UJkgUpS3DKeL4ASQ34HQAw&amp;sqi=2&amp;ved=0CEMQ9QEwCA&amp;dur=445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ru/url?sa=i&amp;source=images&amp;cd=&amp;cad=rja&amp;docid=8eHkRrA1x3xj7M&amp;tbnid=vvhna9UNgiuPtM:&amp;ved=0CAgQjRwwAA&amp;url=http://5ballov.qip.ru/test/gia/fizika/2012/&amp;ei=-ZkgUpS3NbKK4gT2uoHoAg&amp;psig=AFQjCNGqti32uXLitBHbfe4biesLc0LAbA&amp;ust=13779546819138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ru/imgres?imgurl=http://kanschool9.ru/uploads/posts/2010-06/1275885361_sajt.jpg&amp;imgrefurl=http://kanschool9.ru/fizika/pictures/97-kartinki-po-fizike-sily-v-prirode.html&amp;h=768&amp;w=1024&amp;sz=174&amp;tbnid=BsHhncZ0VW51RM:&amp;tbnh=83&amp;tbnw=111&amp;prev=/search?q=%D0%BA%D0%B0%D1%80%D1%82%D0%B8%D0%BD%D0%BA%D0%B8+%D0%BF%D0%BE+%D1%84%D0%B8%D0%B7%D0%B8%D0%BA%D0%B5&amp;tbm=isch&amp;tbo=u&amp;zoom=1&amp;q=%D0%BA%D0%B0%D1%80%D1%82%D0%B8%D0%BD%D0%BA%D0%B8+%D0%BF%D0%BE+%D1%84%D0%B8%D0%B7%D0%B8%D0%BA%D0%B5&amp;usg=__S9Vu0ZLbdpsTMI1NtOPrUtu8Tk0=&amp;docid=Tw4wUwPanefgYM&amp;hl=ru&amp;sa=X&amp;ei=0ZkgUumRDOqQ4gTS8oH4DQ&amp;sqi=2&amp;ved=0CDkQ9QEwBA&amp;dur=223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ru/url?sa=i&amp;source=images&amp;cd=&amp;cad=rja&amp;docid=FKayVDeTy-BbgM&amp;tbnid=fVXtveAZcPUBBM:&amp;ved=0CAgQjRwwAA&amp;url=http://www.worldcode.ru/informacionnye-texnologii&amp;ei=U54gUvWzBMf54QSivIHgCA&amp;psig=AFQjCNGScC2mmWLiJt6fTMYn9fIFj65ufw&amp;ust=137795579511374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ru/url?sa=i&amp;source=images&amp;cd=&amp;cad=rja&amp;docid=M7wa7WrUmz7ZuM&amp;tbnid=QaKrtTHFcRuryM:&amp;ved=0CAgQjRwwAA&amp;url=http://www.liveinternet.ru/tags/%E0%ED%E3%EB.%FF%E7/&amp;ei=3p0gUv3wHeKv4QTv_4CADA&amp;psig=AFQjCNFNlL_v24chQ-x7jTVy9eIppOPxBg&amp;ust=13779556785260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1-11.ru/elements/trydi.s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blackpic.ru/krasochnye-kartinki-po-fizkulture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ru/imgres?imgurl=http://itm.irk.ru/upload/iblock/1b6/%D0%BC%D0%B0%D1%82%D0%B5%D0%BC%20%D0%BA%D0%B0%D1%80%D1%82%D0%B8%D0%BD%D0%BA%D0%B0.gif&amp;imgrefurl=http://itm.irk.ru/news/detail.php?ID=2059&amp;h=306&amp;w=350&amp;sz=25&amp;tbnid=V6-oMtrQ8azV4M:&amp;tbnh=86&amp;tbnw=98&amp;prev=/search?q=%D0%BA%D0%B0%D1%80%D1%82%D0%B8%D0%BD%D0%BA%D0%B8+%D0%BF%D0%BE+%D0%BC%D0%B0%D1%82%D0%B5%D0%BC%D0%B0%D1%82%D0%B8%D0%BA%D0%B5&amp;tbm=isch&amp;tbo=u&amp;zoom=1&amp;q=%D0%BA%D0%B0%D1%80%D1%82%D0%B8%D0%BD%D0%BA%D0%B8+%D0%BF%D0%BE+%D0%BC%D0%B0%D1%82%D0%B5%D0%BC%D0%B0%D1%82%D0%B8%D0%BA%D0%B5&amp;usg=__3d3WqjGgszkj97XaJFkTVJM2kck=&amp;docid=05cv9B9G3VE_dM&amp;hl=ru&amp;sa=X&amp;ei=76YgUv6rGc2B4ATixIEg&amp;ved=0CDUQ9QEwAg&amp;dur=233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mages.yandex.ru/yandsearch?source=psearch&amp;uinfo=sw-1149-sh-530-fw-924-fh-448-pd-1&amp;p=1&amp;text=%D1%83%D1%80%D0%BE%D0%BA%20%D0%B7%D0%BD%D0%B0%D0%BD%D0%B8%D0%B9%205%20%D0%BA%D0%BB%D0%B0%D1%81%D1%81&amp;pos=53&amp;lr=64&amp;rpt=simage&amp;img_url=http://img-fotki.yandex.ru/get/4707/73155901.0/0_64907_5db5a1e7_L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ru/imgres?imgurl=http://vasdou014.ucoz.ru/Gruppy/cvetik_semicvetik.png&amp;imgrefurl=http://vasdou014.ucoz.ru/index/gruppa_5_quot_cvetik_semicvetik_quot/0-47&amp;h=768&amp;w=737&amp;sz=1357&amp;tbnid=ZC_M6QEN2jly8M:&amp;tbnh=90&amp;tbnw=86&amp;prev=/search?q=%D1%86%D0%B2%D0%B5%D1%82%D0%B8%D0%BA-%D1%81%D0%B5%D0%BC%D0%B8%D1%86%D0%B2%D0%B5%D1%82%D0%B8%D0%BA&amp;tbm=isch&amp;tbo=u&amp;zoom=1&amp;q=%D1%86%D0%B2%D0%B5%D1%82%D0%B8%D0%BA-%D1%81%D0%B5%D0%BC%D0%B8%D1%86%D0%B2%D0%B5%D1%82%D0%B8%D0%BA&amp;usg=__wsWEYUDcq2rMUWlocDuz_g9DmPc=&amp;docid=KeEy76QlMlmMcM&amp;hl=ru&amp;sa=X&amp;ei=f5kiUqaGOci0tAa4jIDoCw&amp;ved=0CDgQ9QEwAw&amp;dur=1219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google.ru/imgres?imgurl=http://i.i.ua/photo/images/pic/7/4/4991247_cf3c31ad.jpg&amp;imgrefurl=http://blog.i.ua/community/1804/493054/&amp;docid=mtqJ61CNPCh-lM&amp;tbnid=W73RhOQi5yCIOM:&amp;w=850&amp;h=567&amp;ei=_aAgUtn6FMig4gTowoHQCA&amp;ved=0CAIQxiAwAA&amp;iact=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imgurl=http://www.dou-shkola.ru/IMG/arton393.jpg&amp;imgrefurl=http://dou-shkola.ru/Schastlivoe-detstvo.html&amp;h=836&amp;w=800&amp;sz=152&amp;tbnid=u_rc81G18NPHbM:&amp;tbnh=93&amp;tbnw=89&amp;prev=/search?q=%D0%BA%D0%B0%D1%80%D1%82%D0%B8%D0%BD%D0%BA%D0%B8+%D1%81%D1%87%D0%B0%D1%81%D1%82%D0%BB%D0%B8%D0%B2%D0%BE%D0%B5+%D0%B4%D0%B5%D1%82%D1%81%D1%82%D0%B2%D0%BE&amp;tbm=isch&amp;tbo=u&amp;zoom=1&amp;q=%D0%BA%D0%B0%D1%80%D1%82%D0%B8%D0%BD%D0%BA%D0%B8+%D1%81%D1%87%D0%B0%D1%81%D1%82%D0%BB%D0%B8%D0%B2%D0%BE%D0%B5+%D0%B4%D0%B5%D1%82%D1%81%D1%82%D0%B2%D0%BE&amp;usg=__CVA9xE12GMUEIndjwL2UL0s59nU=&amp;docid=E2vVdQSTRjCFvM&amp;hl=ru&amp;sa=X&amp;ei=HqAgUru6BuqN4ASRoIGIDA&amp;ved=0CDkQ9QEwBA&amp;dur=1496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google.ru/imgres?imgurl=http://photo.7ya.ru/7ya-photo/2012/8/6/1344209628912.jpg&amp;imgrefurl=http://show.7ya.ru/contest-showphoto.aspx?RubrID=1158&amp;PhotoID=3097450&amp;h=877&amp;w=1280&amp;sz=570&amp;tbnid=cMkmZ3KRSBBtLM:&amp;tbnh=88&amp;tbnw=128&amp;prev=/search?q=%D0%BA%D0%B0%D1%80%D1%82%D0%B8%D0%BD%D0%BA%D0%B8+%D1%81%D1%87%D0%B0%D1%81%D1%82%D0%BB%D0%B8%D0%B2%D0%BE%D0%B5+%D0%B4%D0%B5%D1%82%D1%81%D1%82%D0%B2%D0%BE&amp;tbm=isch&amp;tbo=u&amp;zoom=1&amp;q=%D0%BA%D0%B0%D1%80%D1%82%D0%B8%D0%BD%D0%BA%D0%B8+%D1%81%D1%87%D0%B0%D1%81%D1%82%D0%BB%D0%B8%D0%B2%D0%BE%D0%B5+%D0%B4%D0%B5%D1%82%D1%81%D1%82%D0%B2%D0%BE&amp;usg=__Z2BluO9Qu4rKVDvrA4QuYBweifM=&amp;docid=MmmdU4fBpayMVM&amp;hl=ru&amp;sa=X&amp;ei=HqAgUru6BuqN4ASRoIGIDA&amp;ved=0CEkQ9QEwCQ&amp;dur=28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ru/url?sa=i&amp;source=images&amp;cd=&amp;cad=rja&amp;docid=Nqb7LfE8G28m2M&amp;tbnid=3MWnN5HThohtqM:&amp;ved=0CAUQjRw&amp;url=http://12kurgan.ucoz.ru/load/matematika/5&amp;ei=3JsgUu62O6WG4ASRx4CwBw&amp;psig=AFQjCNERxxhk2utJyH5tqOk9x6i6-zd7LQ&amp;ust=137795515761694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ru/imgres?imgurl=http://favito.net/images/2013/08/11/104750/reretitor-po-russkomu-yazyku_1.jpeg&amp;imgrefurl=http://favito.net/rabota-i-biznes/uslugi/reretitor-po-russkomu-yazyku-104750.htm&amp;h=600&amp;w=600&amp;sz=76&amp;tbnid=UNgR8nRtPvAKtM:&amp;tbnh=81&amp;tbnw=81&amp;prev=/search?q=%D0%BA%D0%B0%D1%80%D1%82%D0%B8%D0%BD%D0%BA%D0%B8+%D0%BF%D0%BE+%D1%80%D1%83%D1%81%D1%81%D0%BA%D0%BE%D0%BC%D1%83+%D1%8F%D0%B7&amp;tbm=isch&amp;tbo=u&amp;zoom=1&amp;q=%D0%BA%D0%B0%D1%80%D1%82%D0%B8%D0%BD%D0%BA%D0%B8+%D0%BF%D0%BE+%D1%80%D1%83%D1%81%D1%81%D0%BA%D0%BE%D0%BC%D1%83+%D1%8F%D0%B7&amp;usg=__0-TB_MhgbUYey7dNOgKTkMFG5bo=&amp;docid=-xp-thlI55t6fM&amp;hl=ru&amp;sa=X&amp;ei=e5wgUqGRF8eH4gS9uYGICg&amp;ved=0CE4Q9QEwCg&amp;dur=140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s60.radikal.ru/i170/1208/f1/1ec424ab13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844824"/>
            <a:ext cx="3538736" cy="338437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ДОБРО ПОЖАЛОВАТЬ В ЛИЦЕЙ</a:t>
            </a:r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Ответьте на шуточные вопросы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Какую часть слова можно найти в земле? </a:t>
            </a:r>
          </a:p>
          <a:p>
            <a:pPr lvl="0"/>
            <a:r>
              <a:rPr lang="ru-RU" b="1" dirty="0" smtClean="0">
                <a:solidFill>
                  <a:srgbClr val="24AC34"/>
                </a:solidFill>
              </a:rPr>
              <a:t>Какие два местоимения мешают автотранспорту?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С помощью наречий перечислите по порядку 5 дней недели, не упоминая ни числа, ни названия дней. </a:t>
            </a:r>
          </a:p>
          <a:p>
            <a:pPr lvl="0"/>
            <a:r>
              <a:rPr lang="ru-RU" b="1" dirty="0" smtClean="0">
                <a:solidFill>
                  <a:srgbClr val="24AC34"/>
                </a:solidFill>
              </a:rPr>
              <a:t>Как можно склонять голову, не опуская её вниз?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Кто говорит на всех языках?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Верните букву на место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Аппетит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прОходит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во время еды.</a:t>
            </a:r>
          </a:p>
          <a:p>
            <a:pPr lvl="0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Всяк Жулик своё болото хвалит.</a:t>
            </a:r>
          </a:p>
          <a:p>
            <a:pPr lvl="0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Машу маслом не испортишь.</a:t>
            </a: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Лес </a:t>
            </a:r>
            <a:r>
              <a:rPr lang="ru-RU" b="1" dirty="0" err="1" smtClean="0">
                <a:solidFill>
                  <a:srgbClr val="00B050"/>
                </a:solidFill>
              </a:rPr>
              <a:t>рубят-Кепки</a:t>
            </a:r>
            <a:r>
              <a:rPr lang="ru-RU" b="1" dirty="0" smtClean="0">
                <a:solidFill>
                  <a:srgbClr val="00B050"/>
                </a:solidFill>
              </a:rPr>
              <a:t> летят.</a:t>
            </a:r>
          </a:p>
          <a:p>
            <a:pPr lvl="0"/>
            <a:endParaRPr lang="ru-RU" b="1" dirty="0" smtClean="0">
              <a:solidFill>
                <a:srgbClr val="00B050"/>
              </a:solidFill>
            </a:endParaRPr>
          </a:p>
          <a:p>
            <a:pPr lvl="0"/>
            <a:r>
              <a:rPr lang="ru-RU" b="1" dirty="0" err="1" smtClean="0">
                <a:solidFill>
                  <a:srgbClr val="002060"/>
                </a:solidFill>
              </a:rPr>
              <a:t>РыСак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рыСака</a:t>
            </a:r>
            <a:r>
              <a:rPr lang="ru-RU" b="1" dirty="0" smtClean="0">
                <a:solidFill>
                  <a:srgbClr val="002060"/>
                </a:solidFill>
              </a:rPr>
              <a:t> видит издалека.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Расшифруйте ребус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3буна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40а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100г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100лица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Р1а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по2л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       7я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irc_mi" descr="http://edu-media.igrade.ru/dataphotos/5/54/545ea199a178c8a1ed9749e6d6e14ef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0882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ВЕДРО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БЕДРО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МЕТРО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ДЕНЬ</a:t>
            </a:r>
            <a:r>
              <a:rPr lang="ru-RU" dirty="0" smtClean="0"/>
              <a:t>            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ПЕВЦЫ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ПЕНЬ            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ВЕНЦЫ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ЛЕНЬ           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КОНЦЫ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ЩИПЦЫ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Литература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Сдобный, пышный, круглощёкий,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У него румяный бок.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Убегает по дорожке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И зовётся…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                Унесла его лиса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Аж за тёмные леса.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Слышен тонкий голосок.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Кто же это? </a:t>
            </a:r>
          </a:p>
          <a:p>
            <a:endParaRPr lang="ru-RU" dirty="0"/>
          </a:p>
        </p:txBody>
      </p:sp>
      <p:pic>
        <p:nvPicPr>
          <p:cNvPr id="4" name="rg_hi" descr="http://t1.gstatic.com/images?q=tbn:ANd9GcStAXJI3Z0_ULuY7ULXJOrGmbD729lKOnLx6mCXvBy2paedlQcNc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36912"/>
            <a:ext cx="2463800" cy="185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</a:rPr>
              <a:t>Хитрая плутовка,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Рыжая воровка.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 лесу первая краса.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Догадались кто? 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         Он герой нам всем известный.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И с волшебным словом вместе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Разъезжает всюду смело,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Лёжа на печи …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В ступе с метлой она летает,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В лесной избушке обитает.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Старуха с костяной ногой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Зовётся …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rgbClr val="24AC34"/>
                </a:solidFill>
              </a:rPr>
              <a:t>            Он гремит костями страшно.</a:t>
            </a:r>
          </a:p>
          <a:p>
            <a:pPr>
              <a:buNone/>
            </a:pPr>
            <a:r>
              <a:rPr lang="ru-RU" b="1" dirty="0" smtClean="0">
                <a:solidFill>
                  <a:srgbClr val="24AC34"/>
                </a:solidFill>
              </a:rPr>
              <a:t>                Злобный, жадный и ужасный.</a:t>
            </a:r>
          </a:p>
          <a:p>
            <a:pPr>
              <a:buNone/>
            </a:pPr>
            <a:r>
              <a:rPr lang="ru-RU" b="1" dirty="0" smtClean="0">
                <a:solidFill>
                  <a:srgbClr val="24AC34"/>
                </a:solidFill>
              </a:rPr>
              <a:t>                В чёрном ходит он плаще</a:t>
            </a:r>
          </a:p>
          <a:p>
            <a:pPr>
              <a:buNone/>
            </a:pPr>
            <a:r>
              <a:rPr lang="ru-RU" b="1" dirty="0" smtClean="0">
                <a:solidFill>
                  <a:srgbClr val="24AC34"/>
                </a:solidFill>
              </a:rPr>
              <a:t>                И зовётся царь …</a:t>
            </a:r>
            <a:endParaRPr lang="ru-RU" b="1" dirty="0">
              <a:solidFill>
                <a:srgbClr val="24AC3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Необходимо расставить слова по местам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336600"/>
                </a:solidFill>
              </a:rPr>
              <a:t>Огурцы играют в прятки,</a:t>
            </a:r>
          </a:p>
          <a:p>
            <a:pPr>
              <a:buNone/>
            </a:pPr>
            <a:r>
              <a:rPr lang="ru-RU" b="1" dirty="0" smtClean="0">
                <a:solidFill>
                  <a:srgbClr val="336600"/>
                </a:solidFill>
              </a:rPr>
              <a:t>  Малыши растут на грядке.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336600"/>
                </a:solidFill>
              </a:rPr>
              <a:t>     Поросята точат шпаги,</a:t>
            </a:r>
          </a:p>
          <a:p>
            <a:pPr>
              <a:buNone/>
            </a:pPr>
            <a:r>
              <a:rPr lang="ru-RU" b="1" dirty="0" smtClean="0">
                <a:solidFill>
                  <a:srgbClr val="336600"/>
                </a:solidFill>
              </a:rPr>
              <a:t>        Мушкетёры спят в овраге.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336600"/>
                </a:solidFill>
              </a:rPr>
              <a:t>            Раки в цирк бегут ватагой,</a:t>
            </a:r>
          </a:p>
          <a:p>
            <a:pPr>
              <a:buNone/>
            </a:pPr>
            <a:r>
              <a:rPr lang="ru-RU" b="1" dirty="0" smtClean="0">
                <a:solidFill>
                  <a:srgbClr val="336600"/>
                </a:solidFill>
              </a:rPr>
              <a:t>                  Дети дремлют под корягой.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336600"/>
                </a:solidFill>
              </a:rPr>
              <a:t>                          Волки плавают по дну,</a:t>
            </a:r>
          </a:p>
          <a:p>
            <a:pPr>
              <a:buNone/>
            </a:pPr>
            <a:r>
              <a:rPr lang="ru-RU" b="1" dirty="0" smtClean="0">
                <a:solidFill>
                  <a:srgbClr val="336600"/>
                </a:solidFill>
              </a:rPr>
              <a:t>                                    Щуки воют на луну.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go4.imgsmail.ru/imgpreview?key=http%3A//www.sdelat-otkritku.ru/muzs_alb/1/1/img/img_ec8b4c007ca98cad45fd3d68a4d3e7e7.jpg&amp;mb=imgdb_preview_336&amp;q=90&amp;w=1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6-tub-ru.yandex.net/i?id=454041693-71-72&amp;n=21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7638">
            <a:off x="1778859" y="4774608"/>
            <a:ext cx="1465602" cy="17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ИСТОРИЯ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6600"/>
                </a:solidFill>
              </a:rPr>
              <a:t>Какие праздники празднуем каждый год?</a:t>
            </a:r>
          </a:p>
          <a:p>
            <a:pPr>
              <a:buNone/>
            </a:pPr>
            <a:endParaRPr lang="ru-RU" sz="3600" b="1" dirty="0" smtClean="0">
              <a:solidFill>
                <a:srgbClr val="336600"/>
              </a:solidFill>
            </a:endParaRPr>
          </a:p>
          <a:p>
            <a:r>
              <a:rPr lang="ru-RU" sz="3600" b="1" dirty="0" smtClean="0">
                <a:solidFill>
                  <a:srgbClr val="336600"/>
                </a:solidFill>
              </a:rPr>
              <a:t>Кто когда родился?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336600"/>
                </a:solidFill>
              </a:rPr>
              <a:t> (личный праздник)</a:t>
            </a:r>
            <a:endParaRPr lang="ru-RU" sz="3600" b="1" dirty="0">
              <a:solidFill>
                <a:srgbClr val="336600"/>
              </a:solidFill>
            </a:endParaRPr>
          </a:p>
        </p:txBody>
      </p:sp>
      <p:pic>
        <p:nvPicPr>
          <p:cNvPr id="4" name="Рисунок 3" descr="http://im4-tub-ru.yandex.net/i?id=351196794-43-72&amp;n=21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4768" y="2625376"/>
            <a:ext cx="2185922" cy="204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artinkigif.ru/_ph/7/1/417425457.jpg">
            <a:hlinkClick r:id="rId7" tooltip="&quot;С днюхой Картинки открытки рисунки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63149">
            <a:off x="4421730" y="5053302"/>
            <a:ext cx="1402038" cy="145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География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336600"/>
                </a:solidFill>
              </a:rPr>
              <a:t>На ноге стоит одной,</a:t>
            </a:r>
          </a:p>
          <a:p>
            <a:pPr>
              <a:buNone/>
            </a:pPr>
            <a:r>
              <a:rPr lang="ru-RU" b="1" dirty="0" smtClean="0">
                <a:solidFill>
                  <a:srgbClr val="336600"/>
                </a:solidFill>
              </a:rPr>
              <a:t>Крутит-вертит головой, </a:t>
            </a:r>
          </a:p>
          <a:p>
            <a:pPr>
              <a:buNone/>
            </a:pPr>
            <a:r>
              <a:rPr lang="ru-RU" b="1" dirty="0" smtClean="0">
                <a:solidFill>
                  <a:srgbClr val="336600"/>
                </a:solidFill>
              </a:rPr>
              <a:t>Нам показывает страны,</a:t>
            </a:r>
          </a:p>
          <a:p>
            <a:pPr>
              <a:buNone/>
            </a:pPr>
            <a:r>
              <a:rPr lang="ru-RU" b="1" dirty="0" smtClean="0">
                <a:solidFill>
                  <a:srgbClr val="336600"/>
                </a:solidFill>
              </a:rPr>
              <a:t>Реки, горы, океаны.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                 Рассыпался горох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  На семьдесят семь дорог,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  Никто его не подбирает.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irc_mi" descr="http://cdn1.specialist.ru/Content/Image/Product/ege-geography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День необычный сегодня на свете –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Музыка всюду, улыбки и смех –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Школа открыла двери для всех.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             И не грустите, девчонки, мальчишки,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По играм, затеям и сказочным книжкам.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              В школьной жизни волшебство не кончается,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Сказка и здесь продолжается.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               Продолжать учиться надо,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Лучше, чтоб на «5»!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                Я вас видеть очень рада,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Рада всех встречать.</a:t>
            </a:r>
          </a:p>
          <a:p>
            <a:endParaRPr lang="ru-RU" dirty="0"/>
          </a:p>
        </p:txBody>
      </p:sp>
      <p:pic>
        <p:nvPicPr>
          <p:cNvPr id="4" name="Рисунок 3" descr="http://bestgif.ru/_ph/15/1/485709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49881">
            <a:off x="6660232" y="4365104"/>
            <a:ext cx="1430655" cy="14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0.gstatic.com/images?q=tbn:ANd9GcQyc-5N_UCv3jgEj-HXKFwsbVDcqp3l2LSy-klALS0uJ-iwKa0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1389">
            <a:off x="251520" y="1628800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Без пути и без дороги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Ходит самый длинноногий.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В тучах прячется, во мгле,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Только ноги на земле. </a:t>
            </a:r>
            <a:endParaRPr lang="ru-RU" sz="3600" dirty="0" smtClean="0"/>
          </a:p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   Одеяло белое, не руками сделано,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  Не ткалось и не кроилось,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  С неба на землю свалилось.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Не снег и не лёд,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А серебром деревья уберёт. </a:t>
            </a:r>
          </a:p>
          <a:p>
            <a:pPr>
              <a:buNone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3600" b="1" dirty="0" smtClean="0">
                <a:solidFill>
                  <a:srgbClr val="336600"/>
                </a:solidFill>
              </a:rPr>
              <a:t>             Без крыльев летят,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336600"/>
                </a:solidFill>
              </a:rPr>
              <a:t>                Без ног бегут,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336600"/>
                </a:solidFill>
              </a:rPr>
              <a:t>                Без паруса плывут. </a:t>
            </a:r>
          </a:p>
          <a:p>
            <a:endParaRPr lang="ru-RU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Переведите на русский язык названия учебных предметов на Луне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b="1" dirty="0" err="1" smtClean="0">
                <a:solidFill>
                  <a:srgbClr val="00B050"/>
                </a:solidFill>
              </a:rPr>
              <a:t>Плюсминусик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err="1" smtClean="0">
                <a:solidFill>
                  <a:srgbClr val="00B050"/>
                </a:solidFill>
              </a:rPr>
              <a:t>Абвгдейка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err="1" smtClean="0">
                <a:solidFill>
                  <a:srgbClr val="00B050"/>
                </a:solidFill>
              </a:rPr>
              <a:t>Картинотворение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err="1" smtClean="0">
                <a:solidFill>
                  <a:srgbClr val="00B050"/>
                </a:solidFill>
              </a:rPr>
              <a:t>Скокпрыг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>
                <a:solidFill>
                  <a:srgbClr val="00B050"/>
                </a:solidFill>
              </a:rPr>
              <a:t>Ля-ля-фа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БИОЛОГИЯ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336600"/>
                </a:solidFill>
              </a:rPr>
              <a:t>Вот загадка для </a:t>
            </a:r>
            <a:r>
              <a:rPr lang="ru-RU" sz="3600" b="1" dirty="0" err="1" smtClean="0">
                <a:solidFill>
                  <a:srgbClr val="336600"/>
                </a:solidFill>
              </a:rPr>
              <a:t>мудрёнышей</a:t>
            </a:r>
            <a:r>
              <a:rPr lang="ru-RU" sz="3600" b="1" dirty="0" smtClean="0">
                <a:solidFill>
                  <a:srgbClr val="336600"/>
                </a:solidFill>
              </a:rPr>
              <a:t> – как зовут у свиньи детёнышей?</a:t>
            </a:r>
          </a:p>
          <a:p>
            <a:r>
              <a:rPr lang="ru-RU" sz="3600" b="1" dirty="0" smtClean="0">
                <a:solidFill>
                  <a:srgbClr val="336600"/>
                </a:solidFill>
              </a:rPr>
              <a:t> А у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лошади</a:t>
            </a:r>
            <a:r>
              <a:rPr lang="ru-RU" sz="3600" b="1" dirty="0" smtClean="0">
                <a:solidFill>
                  <a:srgbClr val="336600"/>
                </a:solidFill>
              </a:rPr>
              <a:t>? </a:t>
            </a:r>
          </a:p>
          <a:p>
            <a:r>
              <a:rPr lang="ru-RU" sz="3600" b="1" dirty="0" smtClean="0">
                <a:solidFill>
                  <a:srgbClr val="336600"/>
                </a:solidFill>
              </a:rPr>
              <a:t> У </a:t>
            </a:r>
            <a:r>
              <a:rPr lang="ru-RU" sz="3600" b="1" dirty="0" smtClean="0">
                <a:solidFill>
                  <a:srgbClr val="7030A0"/>
                </a:solidFill>
              </a:rPr>
              <a:t>овцы</a:t>
            </a:r>
            <a:r>
              <a:rPr lang="ru-RU" sz="3600" b="1" dirty="0" smtClean="0">
                <a:solidFill>
                  <a:srgbClr val="336600"/>
                </a:solidFill>
              </a:rPr>
              <a:t> - </a:t>
            </a:r>
          </a:p>
          <a:p>
            <a:r>
              <a:rPr lang="ru-RU" sz="3600" b="1" dirty="0" smtClean="0">
                <a:solidFill>
                  <a:srgbClr val="336600"/>
                </a:solidFill>
              </a:rPr>
              <a:t>У </a:t>
            </a:r>
            <a:r>
              <a:rPr lang="ru-RU" sz="3600" b="1" dirty="0" smtClean="0">
                <a:solidFill>
                  <a:srgbClr val="00B0F0"/>
                </a:solidFill>
              </a:rPr>
              <a:t>курицы -</a:t>
            </a:r>
          </a:p>
          <a:p>
            <a:r>
              <a:rPr lang="ru-RU" sz="3600" b="1" dirty="0" smtClean="0">
                <a:solidFill>
                  <a:srgbClr val="336600"/>
                </a:solidFill>
              </a:rPr>
              <a:t> У </a:t>
            </a:r>
            <a:r>
              <a:rPr lang="ru-RU" sz="3600" b="1" dirty="0" smtClean="0">
                <a:solidFill>
                  <a:srgbClr val="0000FF"/>
                </a:solidFill>
              </a:rPr>
              <a:t>собаки</a:t>
            </a:r>
            <a:r>
              <a:rPr lang="ru-RU" sz="3600" b="1" dirty="0" smtClean="0">
                <a:solidFill>
                  <a:srgbClr val="336600"/>
                </a:solidFill>
              </a:rPr>
              <a:t>-</a:t>
            </a:r>
          </a:p>
          <a:p>
            <a:r>
              <a:rPr lang="ru-RU" sz="3600" b="1" dirty="0" smtClean="0">
                <a:solidFill>
                  <a:srgbClr val="336600"/>
                </a:solidFill>
              </a:rPr>
              <a:t> а у </a:t>
            </a:r>
            <a:r>
              <a:rPr lang="ru-RU" sz="3600" b="1" dirty="0" smtClean="0">
                <a:solidFill>
                  <a:srgbClr val="000066"/>
                </a:solidFill>
              </a:rPr>
              <a:t>стрекозы</a:t>
            </a:r>
            <a:r>
              <a:rPr lang="ru-RU" sz="3600" b="1" dirty="0" smtClean="0">
                <a:solidFill>
                  <a:srgbClr val="336600"/>
                </a:solidFill>
              </a:rPr>
              <a:t>?..</a:t>
            </a:r>
          </a:p>
          <a:p>
            <a:endParaRPr lang="ru-RU" dirty="0"/>
          </a:p>
        </p:txBody>
      </p:sp>
      <p:pic>
        <p:nvPicPr>
          <p:cNvPr id="4" name="rg_hi" descr="http://t1.gstatic.com/images?q=tbn:ANd9GcSr8abpbtHjsxdVqXw-cdah5Ci8BcY1xAm2JjZRlsF0gMBtpwpLmw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228092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g_hi" descr="http://t3.gstatic.com/images?q=tbn:ANd9GcQ9PhbvTVZwo-18qIid1hcdqe4RCVhKjzm6fZ35Un5x7Wbv3_LeS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93096"/>
            <a:ext cx="197701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B0F0"/>
                </a:solidFill>
              </a:rPr>
              <a:t>ГЕОГРАФИЯ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1845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Какие улицы нашего города названы в честь писателей и поэтов?</a:t>
            </a:r>
            <a:r>
              <a:rPr lang="ru-RU" b="1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Какой русский город летает по воздуху? 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Какие четыре моря носят названия цветов? 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Каким поясом не опояшешься?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ФИЗИКА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24AC34"/>
                </a:solidFill>
              </a:rPr>
              <a:t>На чём отправился на Луну самый правдивый человек на земле барон Мюнхгаузен? (На ядре, на луноходе, на ракете)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Что крикнул, стартуя в ракете, первый космонавт Ю.Гагарин? (Отдать концы, от винта, поехали)</a:t>
            </a:r>
          </a:p>
          <a:p>
            <a:pPr algn="just"/>
            <a:endParaRPr lang="ru-RU" dirty="0"/>
          </a:p>
        </p:txBody>
      </p:sp>
      <p:pic>
        <p:nvPicPr>
          <p:cNvPr id="4" name="irc_mi" descr="http://5ballov.qip.ru/tests/images/21/213_fron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1675914" cy="125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://t1.gstatic.com/images?q=tbn:ANd9GcTp-nJxjP1uSNWAXGMksSFbT8KNgbx3U8UCmzLuZM4KLLOnfOHJqQ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797152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8582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6600"/>
                </a:solidFill>
              </a:rPr>
              <a:t>             Информатика</a:t>
            </a:r>
            <a:endParaRPr lang="ru-RU" sz="3600" b="1" dirty="0">
              <a:solidFill>
                <a:srgbClr val="33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464496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0066"/>
                </a:solidFill>
              </a:rPr>
              <a:t>Как называется экран, на котором мы видим изображение? </a:t>
            </a:r>
          </a:p>
          <a:p>
            <a:pPr lvl="0"/>
            <a:r>
              <a:rPr lang="ru-RU" b="1" dirty="0" smtClean="0">
                <a:solidFill>
                  <a:srgbClr val="24AC34"/>
                </a:solidFill>
              </a:rPr>
              <a:t>Как называется панель, на которой мы нажимаем разные кнопочки и подаём команды компьютеру?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А как называется маленькое серенькое животное с хвостиком, которое бегает по столу и помогает управлять компьютером? </a:t>
            </a:r>
          </a:p>
          <a:p>
            <a:endParaRPr lang="ru-RU" dirty="0"/>
          </a:p>
        </p:txBody>
      </p:sp>
      <p:pic>
        <p:nvPicPr>
          <p:cNvPr id="4" name="irc_mi" descr="http://www.worldcode.ru/wp-content/uploads/2012/08/it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71847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Иностранный язык</a:t>
            </a: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                                 Технология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irc_mi" descr="http://novynar.img.com.ua/img/forall/a/335/5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317373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змещение работ учеников в кабинете технологии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17032"/>
            <a:ext cx="42484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Физкультура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Кто может «оседлать коня», но не заставит его сдвинуться с места?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</a:rPr>
              <a:t>Даже в сильную жару в перчатках он ведёт игру? </a:t>
            </a:r>
          </a:p>
          <a:p>
            <a:pPr lvl="0"/>
            <a:r>
              <a:rPr lang="ru-RU" b="1" dirty="0" smtClean="0">
                <a:solidFill>
                  <a:srgbClr val="00B0F0"/>
                </a:solidFill>
              </a:rPr>
              <a:t>Мастер спорта, а без клюшки он беспомощней старушки? </a:t>
            </a:r>
            <a:endParaRPr lang="ru-RU" dirty="0"/>
          </a:p>
        </p:txBody>
      </p:sp>
      <p:pic>
        <p:nvPicPr>
          <p:cNvPr id="4" name="Рисунок 3" descr="Красочный журнал о чемпионате Европы по футболу в 1988 г. М.:  &quot;Физкультура и спорт &quot;, 1988.">
            <a:hlinkClick r:id="rId2" tooltip="'Красочный журнал о чемпионате Европы по футболу в 1988 г. М.:  &quot;Физкультура и спорт &quot;, 1988.'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167254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«Хочу учиться на пятёрки!»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rg_hi" descr="http://t0.gstatic.com/images?q=tbn:ANd9GcQkcu0HTYy_bzsQMD7lS9Qx-RwSY6HjDWlkrM7G57lsJIPbNlqQ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46085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3202748-202398898f887c38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71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Расскажите о себе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Фамилия, имя, отчество</a:t>
            </a:r>
          </a:p>
          <a:p>
            <a:r>
              <a:rPr lang="ru-RU" sz="3600" b="1" dirty="0" smtClean="0">
                <a:solidFill>
                  <a:srgbClr val="000066"/>
                </a:solidFill>
              </a:rPr>
              <a:t>Место жительства</a:t>
            </a:r>
          </a:p>
          <a:p>
            <a:r>
              <a:rPr lang="ru-RU" sz="3600" b="1" dirty="0" smtClean="0">
                <a:solidFill>
                  <a:srgbClr val="000066"/>
                </a:solidFill>
              </a:rPr>
              <a:t>Моя семья</a:t>
            </a:r>
          </a:p>
          <a:p>
            <a:r>
              <a:rPr lang="ru-RU" sz="3600" b="1" dirty="0" smtClean="0">
                <a:solidFill>
                  <a:srgbClr val="000066"/>
                </a:solidFill>
              </a:rPr>
              <a:t>Мои друзья</a:t>
            </a:r>
          </a:p>
          <a:p>
            <a:r>
              <a:rPr lang="ru-RU" sz="3600" b="1" dirty="0" smtClean="0">
                <a:solidFill>
                  <a:srgbClr val="000066"/>
                </a:solidFill>
              </a:rPr>
              <a:t>Хобби</a:t>
            </a:r>
          </a:p>
          <a:p>
            <a:r>
              <a:rPr lang="ru-RU" sz="3600" b="1" dirty="0" smtClean="0">
                <a:solidFill>
                  <a:srgbClr val="000066"/>
                </a:solidFill>
              </a:rPr>
              <a:t>Любимые уроки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rg_hi" descr="http://t0.gstatic.com/images?q=tbn:ANd9GcTihPBQyZXMvPtHncglednOK7ahizOgIq_vXquku_kHVAHr539C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2656"/>
            <a:ext cx="626469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t1.gstatic.com/images?q=tbn:ANd9GcRLtOohB3k6GhMXzFNFUktEBmVcdudyU57FZ3479S5_wK7okJsq0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2625090" cy="174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Продолжите предложение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1. Мне кажется…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2. Я знаю…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3. Я хочу…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66FF"/>
                </a:solidFill>
              </a:rPr>
              <a:t>4. Я надеюсь…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5. Я верю…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6. Я люблю…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7. Я думаю…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8. Мне не нравится…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66FF"/>
                </a:solidFill>
              </a:rPr>
              <a:t>9. Я догадываюсь…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10. Я буду…</a:t>
            </a:r>
          </a:p>
          <a:p>
            <a:endParaRPr lang="ru-RU" sz="2800" dirty="0"/>
          </a:p>
        </p:txBody>
      </p:sp>
      <p:pic>
        <p:nvPicPr>
          <p:cNvPr id="5" name="rg_hi" descr="http://t2.gstatic.com/images?q=tbn:ANd9GcS-escu28JIB_2EGq8fPOorBfVrId3bgNkxRILhmFld2I9EbnIW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5524">
            <a:off x="5972352" y="1692135"/>
            <a:ext cx="2581910" cy="200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g_hi" descr="http://t0.gstatic.com/images?q=tbn:ANd9GcTPsDw9Cr_23cGoiENbUh4cR8kfBDKFBA66giM1ne-d6jQy-OR-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08953">
            <a:off x="3879436" y="1850018"/>
            <a:ext cx="2358553" cy="245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Учёба</a:t>
            </a:r>
            <a:r>
              <a:rPr lang="ru-RU" sz="3600" b="1" dirty="0" smtClean="0">
                <a:solidFill>
                  <a:schemeClr val="tx2"/>
                </a:solidFill>
              </a:rPr>
              <a:t>, здравствуй! </a:t>
            </a:r>
            <a:r>
              <a:rPr lang="ru-RU" sz="3600" b="1" dirty="0" smtClean="0">
                <a:solidFill>
                  <a:srgbClr val="FF0000"/>
                </a:solidFill>
              </a:rPr>
              <a:t>Школа</a:t>
            </a:r>
            <a:r>
              <a:rPr lang="ru-RU" sz="3600" b="1" dirty="0" smtClean="0">
                <a:solidFill>
                  <a:schemeClr val="tx2"/>
                </a:solidFill>
              </a:rPr>
              <a:t>, здравствуй!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Идём за знаньями в поход!                 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Сегодня праздник, школьный праздник!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Встречаем мы учебный год!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Школа, ты вновь принимаешь гостей,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Добрых, надёжных и верных друзей.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Пусть будет тепло и уютно.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Нам в стенах школы своей.    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дом\Documents\лебедева В.А\Греция фото\101MSDCF\DSC0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365104"/>
            <a:ext cx="2688298" cy="2016224"/>
          </a:xfrm>
          <a:prstGeom prst="rect">
            <a:avLst/>
          </a:prstGeom>
          <a:noFill/>
        </p:spPr>
      </p:pic>
      <p:pic>
        <p:nvPicPr>
          <p:cNvPr id="1027" name="Picture 3" descr="C:\Users\дом\Documents\лебедева В.А\DCIM\100_PANA\P100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79774">
            <a:off x="4459780" y="2929476"/>
            <a:ext cx="2454096" cy="1840572"/>
          </a:xfrm>
          <a:prstGeom prst="rect">
            <a:avLst/>
          </a:prstGeom>
          <a:noFill/>
        </p:spPr>
      </p:pic>
      <p:pic>
        <p:nvPicPr>
          <p:cNvPr id="1028" name="Picture 4" descr="C:\Users\дом\Documents\лебедева В.А\Греция фото\101MSDCF\DSC00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8238">
            <a:off x="6810254" y="2995943"/>
            <a:ext cx="2260278" cy="15617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 себе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8720" y="1412776"/>
            <a:ext cx="8435280" cy="583264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Фамилия </a:t>
            </a:r>
            <a:r>
              <a:rPr lang="ru-RU" b="1" dirty="0" smtClean="0"/>
              <a:t>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Лебедева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Имя</a:t>
            </a:r>
            <a:r>
              <a:rPr lang="ru-RU" b="1" dirty="0" smtClean="0"/>
              <a:t>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Валентина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Отчество</a:t>
            </a:r>
            <a:r>
              <a:rPr lang="ru-RU" b="1" dirty="0" smtClean="0"/>
              <a:t>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Александровна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Возраст</a:t>
            </a:r>
            <a:r>
              <a:rPr lang="ru-RU" b="1" dirty="0" smtClean="0"/>
              <a:t>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53 года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Стаж</a:t>
            </a:r>
            <a:r>
              <a:rPr lang="ru-RU" b="1" dirty="0" smtClean="0"/>
              <a:t> </a:t>
            </a:r>
            <a:r>
              <a:rPr lang="ru-RU" dirty="0" smtClean="0"/>
              <a:t>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30 лет</a:t>
            </a:r>
          </a:p>
          <a:p>
            <a:pPr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Почетный работник общего образования РФ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дом\Documents\флешка\мое фо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32656"/>
            <a:ext cx="2376264" cy="20477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916832"/>
            <a:ext cx="2016224" cy="1800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 rot="2181676">
            <a:off x="1097788" y="5195028"/>
            <a:ext cx="1733410" cy="119125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технология</a:t>
            </a:r>
            <a:endParaRPr lang="ru-RU" dirty="0"/>
          </a:p>
        </p:txBody>
      </p:sp>
      <p:sp>
        <p:nvSpPr>
          <p:cNvPr id="24" name="Выноска-облако 23"/>
          <p:cNvSpPr/>
          <p:nvPr/>
        </p:nvSpPr>
        <p:spPr>
          <a:xfrm>
            <a:off x="4355976" y="764704"/>
            <a:ext cx="2520280" cy="1692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21" name="Двойная волна 20"/>
          <p:cNvSpPr/>
          <p:nvPr/>
        </p:nvSpPr>
        <p:spPr>
          <a:xfrm rot="19455134">
            <a:off x="3170921" y="4618737"/>
            <a:ext cx="1656184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17" name="Блок-схема: извлечение 16"/>
          <p:cNvSpPr/>
          <p:nvPr/>
        </p:nvSpPr>
        <p:spPr>
          <a:xfrm>
            <a:off x="683568" y="2924944"/>
            <a:ext cx="2448272" cy="230425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7-конечная звезда 5"/>
          <p:cNvSpPr/>
          <p:nvPr/>
        </p:nvSpPr>
        <p:spPr>
          <a:xfrm rot="1261843">
            <a:off x="4139952" y="3284984"/>
            <a:ext cx="2088232" cy="1634480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биология</a:t>
            </a:r>
            <a:endParaRPr lang="ru-RU" b="1" dirty="0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6156176" y="2924944"/>
            <a:ext cx="2160240" cy="180020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Русский язык</a:t>
            </a:r>
            <a:endParaRPr lang="ru-RU" b="1" dirty="0"/>
          </a:p>
        </p:txBody>
      </p:sp>
      <p:sp>
        <p:nvSpPr>
          <p:cNvPr id="8" name="Шестиугольник 7"/>
          <p:cNvSpPr/>
          <p:nvPr/>
        </p:nvSpPr>
        <p:spPr>
          <a:xfrm rot="20117080">
            <a:off x="5220072" y="1988840"/>
            <a:ext cx="2016224" cy="1512168"/>
          </a:xfrm>
          <a:prstGeom prst="hexagon">
            <a:avLst/>
          </a:prstGeom>
          <a:solidFill>
            <a:srgbClr val="F39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Физика и химия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2339752" y="3933056"/>
            <a:ext cx="187220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6876256" y="1556792"/>
            <a:ext cx="1800200" cy="15373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география</a:t>
            </a:r>
            <a:endParaRPr lang="ru-RU" b="1" dirty="0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220072" y="4509120"/>
            <a:ext cx="2232248" cy="804672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обществознание</a:t>
            </a:r>
            <a:endParaRPr lang="ru-RU" b="1" dirty="0"/>
          </a:p>
        </p:txBody>
      </p:sp>
      <p:sp>
        <p:nvSpPr>
          <p:cNvPr id="20" name="Блок-схема: сохраненные данные 19"/>
          <p:cNvSpPr/>
          <p:nvPr/>
        </p:nvSpPr>
        <p:spPr>
          <a:xfrm rot="648316">
            <a:off x="2012882" y="1447810"/>
            <a:ext cx="2736304" cy="612648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технология</a:t>
            </a:r>
            <a:endParaRPr lang="ru-RU" b="1" dirty="0"/>
          </a:p>
        </p:txBody>
      </p:sp>
      <p:sp>
        <p:nvSpPr>
          <p:cNvPr id="14" name="Пятно 2 13"/>
          <p:cNvSpPr/>
          <p:nvPr/>
        </p:nvSpPr>
        <p:spPr>
          <a:xfrm>
            <a:off x="3203848" y="1700808"/>
            <a:ext cx="1800200" cy="2160240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ИЗО</a:t>
            </a:r>
            <a:endParaRPr lang="ru-RU" b="1" dirty="0"/>
          </a:p>
        </p:txBody>
      </p:sp>
      <p:sp>
        <p:nvSpPr>
          <p:cNvPr id="27" name="12-конечная звезда 26"/>
          <p:cNvSpPr/>
          <p:nvPr/>
        </p:nvSpPr>
        <p:spPr>
          <a:xfrm>
            <a:off x="4067944" y="5157192"/>
            <a:ext cx="2493991" cy="105383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ОБЖ</a:t>
            </a:r>
            <a:endParaRPr lang="ru-RU" b="1" dirty="0"/>
          </a:p>
        </p:txBody>
      </p:sp>
      <p:sp>
        <p:nvSpPr>
          <p:cNvPr id="29" name="Блок-схема: карточка 28"/>
          <p:cNvSpPr/>
          <p:nvPr/>
        </p:nvSpPr>
        <p:spPr>
          <a:xfrm rot="1052706">
            <a:off x="7157833" y="4860249"/>
            <a:ext cx="1551881" cy="115212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Иностранный язык</a:t>
            </a:r>
            <a:endParaRPr lang="ru-RU" dirty="0"/>
          </a:p>
        </p:txBody>
      </p:sp>
      <p:sp>
        <p:nvSpPr>
          <p:cNvPr id="30" name="Улыбающееся лицо 29"/>
          <p:cNvSpPr/>
          <p:nvPr/>
        </p:nvSpPr>
        <p:spPr>
          <a:xfrm>
            <a:off x="251520" y="692696"/>
            <a:ext cx="1872208" cy="192251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Физ-ра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t2.gstatic.com/images?q=tbn:ANd9GcQbUbuq5EdBaAAbk_MBqmDbca4V0F-pPS61WwmkC5nuR089WGX6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34888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57606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Какая наука самая точная? 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Сколько хвостов у семи котов?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Сколько пальчиков у четырёх мальчиков? 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Сколько ушей у пяти малышей?</a:t>
            </a:r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 Сколько ног у трёх котов?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Воспитывая своего сына-двоечника, папа изнашивает в год 2 брючных ремня. Сколько ремней износит папа за 11 лет учёбы, если известно, что сын оставался на второй год в 5 классе?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accent6">
                    <a:lumMod val="50000"/>
                  </a:schemeClr>
                </a:solidFill>
              </a:rPr>
              <a:t>Русский язык</a:t>
            </a:r>
            <a:endParaRPr lang="ru-RU" sz="4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Назовите, какое слово спрятано в слове: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УТОЧКА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ЩЕЛЬ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ЗУБР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КОСА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МРАК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rg_hi" descr="http://t1.gstatic.com/images?q=tbn:ANd9GcTZkrbyxW8H8mJQ8qmDnO3i588eQkmrq0gPMhQuqqnF4RpM2_YtGA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214058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 современном русском языке более 150 тысяч слов.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Плюс иностранные слова-30 тыс.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Имена собственные-25 тыс. слов.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Новые значения слов-5 тыс.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Научные  термины-10 тыс. слов.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Устаревшие слова-30 тыс.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Около 200 тыс. диалектных слов.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934</Words>
  <Application>Microsoft Office PowerPoint</Application>
  <PresentationFormat>Экран (4:3)</PresentationFormat>
  <Paragraphs>220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ДОБРО ПОЖАЛОВАТЬ В ЛИЦЕЙ!</vt:lpstr>
      <vt:lpstr>Слайд 2</vt:lpstr>
      <vt:lpstr>Слайд 3</vt:lpstr>
      <vt:lpstr>О себе</vt:lpstr>
      <vt:lpstr>Слайд 5</vt:lpstr>
      <vt:lpstr>Слайд 6</vt:lpstr>
      <vt:lpstr>Слайд 7</vt:lpstr>
      <vt:lpstr>Русский язык</vt:lpstr>
      <vt:lpstr>Слайд 9</vt:lpstr>
      <vt:lpstr>Ответьте на шуточные вопросы </vt:lpstr>
      <vt:lpstr>Верните букву на место </vt:lpstr>
      <vt:lpstr>Расшифруйте ребус</vt:lpstr>
      <vt:lpstr>Слайд 13</vt:lpstr>
      <vt:lpstr>Литература</vt:lpstr>
      <vt:lpstr>Слайд 15</vt:lpstr>
      <vt:lpstr>Слайд 16</vt:lpstr>
      <vt:lpstr>Необходимо расставить слова по местам</vt:lpstr>
      <vt:lpstr>ИСТОРИЯ</vt:lpstr>
      <vt:lpstr>География</vt:lpstr>
      <vt:lpstr>Слайд 20</vt:lpstr>
      <vt:lpstr>Слайд 21</vt:lpstr>
      <vt:lpstr>Переведите на русский язык названия учебных предметов на Луне</vt:lpstr>
      <vt:lpstr>БИОЛОГИЯ </vt:lpstr>
      <vt:lpstr> ГЕОГРАФИЯ </vt:lpstr>
      <vt:lpstr> ФИЗИКА </vt:lpstr>
      <vt:lpstr>             Информатика</vt:lpstr>
      <vt:lpstr>Слайд 27</vt:lpstr>
      <vt:lpstr>Физкультура</vt:lpstr>
      <vt:lpstr>Слайд 29</vt:lpstr>
      <vt:lpstr>Расскажите о себе  </vt:lpstr>
      <vt:lpstr>Слайд 31</vt:lpstr>
      <vt:lpstr>Продолжите предложение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49</cp:revision>
  <dcterms:created xsi:type="dcterms:W3CDTF">2013-08-30T09:10:11Z</dcterms:created>
  <dcterms:modified xsi:type="dcterms:W3CDTF">2013-09-01T01:44:08Z</dcterms:modified>
</cp:coreProperties>
</file>