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980345-C8D8-420F-AB59-59189CECD19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A2662F-E160-406F-A107-C1428770A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80345-C8D8-420F-AB59-59189CECD19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2662F-E160-406F-A107-C1428770A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5980345-C8D8-420F-AB59-59189CECD19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A2662F-E160-406F-A107-C1428770A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80345-C8D8-420F-AB59-59189CECD19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2662F-E160-406F-A107-C1428770A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980345-C8D8-420F-AB59-59189CECD19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1A2662F-E160-406F-A107-C1428770A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80345-C8D8-420F-AB59-59189CECD19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2662F-E160-406F-A107-C1428770A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80345-C8D8-420F-AB59-59189CECD19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2662F-E160-406F-A107-C1428770A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80345-C8D8-420F-AB59-59189CECD19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2662F-E160-406F-A107-C1428770A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980345-C8D8-420F-AB59-59189CECD19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2662F-E160-406F-A107-C1428770A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80345-C8D8-420F-AB59-59189CECD19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2662F-E160-406F-A107-C1428770A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80345-C8D8-420F-AB59-59189CECD19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2662F-E160-406F-A107-C1428770A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5980345-C8D8-420F-AB59-59189CECD19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A2662F-E160-406F-A107-C1428770A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5%D0%BB%D0%B8%D0%BA%D0%BE%D0%B1%D1%80%D0%B8%D1%82%D0%B0%D0%BD%D0%B8%D1%8F" TargetMode="External"/><Relationship Id="rId13" Type="http://schemas.openxmlformats.org/officeDocument/2006/relationships/hyperlink" Target="http://ru.wikipedia.org/wiki/1964" TargetMode="External"/><Relationship Id="rId18" Type="http://schemas.openxmlformats.org/officeDocument/2006/relationships/hyperlink" Target="http://ru.wikipedia.org/wiki/%D0%9A%D0%9D%D0%94%D0%A0" TargetMode="External"/><Relationship Id="rId3" Type="http://schemas.openxmlformats.org/officeDocument/2006/relationships/hyperlink" Target="http://ru.wikipedia.org/wiki/%D0%A1%D0%A8%D0%90" TargetMode="External"/><Relationship Id="rId7" Type="http://schemas.openxmlformats.org/officeDocument/2006/relationships/hyperlink" Target="http://ru.wikipedia.org/wiki/1949" TargetMode="External"/><Relationship Id="rId12" Type="http://schemas.openxmlformats.org/officeDocument/2006/relationships/hyperlink" Target="http://ru.wikipedia.org/wiki/%D0%9A%D0%B8%D1%82%D0%B0%D0%B9" TargetMode="External"/><Relationship Id="rId17" Type="http://schemas.openxmlformats.org/officeDocument/2006/relationships/hyperlink" Target="http://ru.wikipedia.org/wiki/1998" TargetMode="External"/><Relationship Id="rId2" Type="http://schemas.openxmlformats.org/officeDocument/2006/relationships/hyperlink" Target="http://ru.wikipedia.org/wiki/%D0%AF%D0%B4%D0%B5%D1%80%D0%BD%D1%8B%D0%B9_%D0%BA%D0%BB%D1%83%D0%B1" TargetMode="External"/><Relationship Id="rId16" Type="http://schemas.openxmlformats.org/officeDocument/2006/relationships/hyperlink" Target="http://ru.wikipedia.org/wiki/%D0%9F%D0%B0%D0%BA%D0%B8%D1%81%D1%82%D0%B0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BE%D0%B2%D0%B5%D1%82%D1%81%D0%BA%D0%B8%D0%B9_%D0%A1%D0%BE%D1%8E%D0%B7" TargetMode="External"/><Relationship Id="rId11" Type="http://schemas.openxmlformats.org/officeDocument/2006/relationships/hyperlink" Target="http://ru.wikipedia.org/wiki/1960" TargetMode="External"/><Relationship Id="rId5" Type="http://schemas.openxmlformats.org/officeDocument/2006/relationships/hyperlink" Target="http://ru.wikipedia.org/wiki/%D0%A0%D0%BE%D1%81%D1%81%D0%B8%D1%8F" TargetMode="External"/><Relationship Id="rId15" Type="http://schemas.openxmlformats.org/officeDocument/2006/relationships/hyperlink" Target="http://ru.wikipedia.org/wiki/1974" TargetMode="External"/><Relationship Id="rId10" Type="http://schemas.openxmlformats.org/officeDocument/2006/relationships/hyperlink" Target="http://ru.wikipedia.org/wiki/%D0%A4%D1%80%D0%B0%D0%BD%D1%86%D0%B8%D1%8F" TargetMode="External"/><Relationship Id="rId19" Type="http://schemas.openxmlformats.org/officeDocument/2006/relationships/hyperlink" Target="http://ru.wikipedia.org/wiki/2006" TargetMode="External"/><Relationship Id="rId4" Type="http://schemas.openxmlformats.org/officeDocument/2006/relationships/hyperlink" Target="http://ru.wikipedia.org/wiki/1945" TargetMode="External"/><Relationship Id="rId9" Type="http://schemas.openxmlformats.org/officeDocument/2006/relationships/hyperlink" Target="http://ru.wikipedia.org/wiki/1952" TargetMode="External"/><Relationship Id="rId14" Type="http://schemas.openxmlformats.org/officeDocument/2006/relationships/hyperlink" Target="http://ru.wikipedia.org/wiki/%D0%98%D0%BD%D0%B4%D0%B8%D1%8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45_%D0%B3%D0%BE%D0%B4" TargetMode="External"/><Relationship Id="rId13" Type="http://schemas.openxmlformats.org/officeDocument/2006/relationships/hyperlink" Target="http://ru.wikipedia.org/wiki/9_%D0%B0%D0%B2%D0%B3%D1%83%D1%81%D1%82%D0%B0" TargetMode="External"/><Relationship Id="rId3" Type="http://schemas.openxmlformats.org/officeDocument/2006/relationships/hyperlink" Target="http://ru.wikipedia.org/wiki/1944_%D0%B3%D0%BE%D0%B4" TargetMode="External"/><Relationship Id="rId7" Type="http://schemas.openxmlformats.org/officeDocument/2006/relationships/hyperlink" Target="http://ru.wikipedia.org/wiki/16_%D0%B8%D1%8E%D0%BB%D1%8F" TargetMode="External"/><Relationship Id="rId12" Type="http://schemas.openxmlformats.org/officeDocument/2006/relationships/hyperlink" Target="http://ru.wikipedia.org/wiki/%D0%9D%D0%B0%D0%B3%D0%B0%D1%81%D0%B0%D0%BA%D0%B8" TargetMode="External"/><Relationship Id="rId2" Type="http://schemas.openxmlformats.org/officeDocument/2006/relationships/hyperlink" Target="http://ru.wikipedia.org/wiki/%D0%92%D1%82%D0%BE%D1%80%D0%B0%D1%8F_%D0%BC%D0%B8%D1%80%D0%BE%D0%B2%D0%B0%D1%8F_%D0%B2%D0%BE%D0%B9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0%BF%D0%BF%D0%B5%D0%BD%D0%B3%D0%B5%D0%B9%D0%BC%D0%B5%D1%80,_%D0%A0%D0%BE%D0%B1%D0%B5%D1%80%D1%82" TargetMode="External"/><Relationship Id="rId11" Type="http://schemas.openxmlformats.org/officeDocument/2006/relationships/hyperlink" Target="http://ru.wikipedia.org/wiki/6_%D0%B0%D0%B2%D0%B3%D1%83%D1%81%D1%82%D0%B0" TargetMode="External"/><Relationship Id="rId5" Type="http://schemas.openxmlformats.org/officeDocument/2006/relationships/hyperlink" Target="http://ru.wikipedia.org/wiki/%D0%9C%D0%B0%D0%BD%D1%85%D1%8D%D1%82%D1%82%D0%B5%D0%BD%D1%81%D0%BA%D0%B8%D0%B9_%D0%BF%D1%80%D0%BE%D0%B5%D0%BA%D1%82" TargetMode="External"/><Relationship Id="rId10" Type="http://schemas.openxmlformats.org/officeDocument/2006/relationships/hyperlink" Target="http://ru.wikipedia.org/wiki/%D0%A5%D0%B8%D1%80%D0%BE%D1%81%D0%B8%D0%BC%D0%B0" TargetMode="External"/><Relationship Id="rId4" Type="http://schemas.openxmlformats.org/officeDocument/2006/relationships/hyperlink" Target="http://ru.wikipedia.org/wiki/%D0%A1%D0%A8%D0%90" TargetMode="External"/><Relationship Id="rId9" Type="http://schemas.openxmlformats.org/officeDocument/2006/relationships/hyperlink" Target="http://ru.wikipedia.org/wiki/%D0%AF%D0%BF%D0%BE%D0%BD%D0%B8%D1%8F" TargetMode="External"/><Relationship Id="rId1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llout-archives.com/pics/hiroshima1.gif" TargetMode="External"/><Relationship Id="rId2" Type="http://schemas.openxmlformats.org/officeDocument/2006/relationships/hyperlink" Target="http://www.nuclear-attack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071810"/>
            <a:ext cx="5857916" cy="1643074"/>
          </a:xfrm>
        </p:spPr>
        <p:txBody>
          <a:bodyPr/>
          <a:lstStyle/>
          <a:p>
            <a:r>
              <a:rPr lang="ru-RU" dirty="0" smtClean="0"/>
              <a:t>Ядерное оружие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sz="3200" dirty="0" smtClean="0"/>
              <a:t>урок для 10 класса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5843606" cy="785818"/>
          </a:xfrm>
        </p:spPr>
        <p:txBody>
          <a:bodyPr>
            <a:normAutofit fontScale="55000" lnSpcReduction="20000"/>
          </a:bodyPr>
          <a:lstStyle/>
          <a:p>
            <a:r>
              <a:rPr lang="ru-RU" sz="2800" dirty="0" smtClean="0"/>
              <a:t>Разработал 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реподаватель-организатор ОБЖ</a:t>
            </a:r>
          </a:p>
          <a:p>
            <a:r>
              <a:rPr lang="ru-RU" sz="2800" dirty="0" err="1" smtClean="0"/>
              <a:t>Носовская</a:t>
            </a:r>
            <a:r>
              <a:rPr lang="ru-RU" sz="2800" dirty="0" smtClean="0"/>
              <a:t> Ольга Дмитриевна</a:t>
            </a:r>
          </a:p>
          <a:p>
            <a:endParaRPr lang="ru-RU" sz="2800" dirty="0"/>
          </a:p>
        </p:txBody>
      </p:sp>
      <p:pic>
        <p:nvPicPr>
          <p:cNvPr id="6" name="Рисунок 5" descr="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85728"/>
            <a:ext cx="3929090" cy="2714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663835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Радиоактивное заражение местности.</a:t>
            </a:r>
          </a:p>
          <a:p>
            <a:r>
              <a:rPr lang="ru-RU" sz="1400" dirty="0" smtClean="0"/>
              <a:t>Это выпадение радиоактивных осадков из облака ядерного взрыва во время</a:t>
            </a:r>
          </a:p>
          <a:p>
            <a:r>
              <a:rPr lang="ru-RU" sz="1400" dirty="0" smtClean="0"/>
              <a:t>его движения по направлению ветра, сопровождается гамма (</a:t>
            </a:r>
            <a:r>
              <a:rPr lang="en-US" sz="1400" dirty="0" smtClean="0"/>
              <a:t>γ)</a:t>
            </a:r>
            <a:r>
              <a:rPr lang="ru-RU" sz="1400" dirty="0" smtClean="0"/>
              <a:t>- бета(</a:t>
            </a:r>
            <a:r>
              <a:rPr lang="el-GR" sz="1400" dirty="0" smtClean="0"/>
              <a:t>β</a:t>
            </a:r>
            <a:r>
              <a:rPr lang="ru-RU" sz="1400" dirty="0" smtClean="0"/>
              <a:t> )-</a:t>
            </a:r>
          </a:p>
          <a:p>
            <a:r>
              <a:rPr lang="ru-RU" sz="1400" dirty="0" smtClean="0"/>
              <a:t>И альфа(</a:t>
            </a:r>
            <a:r>
              <a:rPr lang="el-GR" sz="1400" dirty="0" smtClean="0"/>
              <a:t>α</a:t>
            </a:r>
            <a:r>
              <a:rPr lang="ru-RU" sz="1400" dirty="0" smtClean="0"/>
              <a:t> )+ излучениями.</a:t>
            </a:r>
          </a:p>
          <a:p>
            <a:r>
              <a:rPr lang="ru-RU" sz="1400" u="sng" dirty="0" smtClean="0"/>
              <a:t>Время действия </a:t>
            </a:r>
            <a:r>
              <a:rPr lang="ru-RU" sz="1400" dirty="0" smtClean="0"/>
              <a:t>может проявляться на протяжении нескольких суток</a:t>
            </a:r>
          </a:p>
          <a:p>
            <a:r>
              <a:rPr lang="ru-RU" sz="1400" dirty="0" smtClean="0"/>
              <a:t> и недель после взрыва.</a:t>
            </a:r>
          </a:p>
          <a:p>
            <a:r>
              <a:rPr lang="ru-RU" sz="1400" dirty="0" smtClean="0"/>
              <a:t>Оседая на поверхность земли, радиоактивные вещества создают участок</a:t>
            </a:r>
          </a:p>
          <a:p>
            <a:r>
              <a:rPr lang="ru-RU" sz="1400" dirty="0" smtClean="0"/>
              <a:t> радиоактивного заряжения, который называют радиоактивным следом.</a:t>
            </a:r>
          </a:p>
          <a:p>
            <a:r>
              <a:rPr lang="ru-RU" sz="1400" u="sng" dirty="0" smtClean="0"/>
              <a:t>По степени опасности </a:t>
            </a:r>
            <a:r>
              <a:rPr lang="ru-RU" sz="1400" dirty="0" smtClean="0"/>
              <a:t>для населения радиоактивный след делится на зоны :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Зона А умеренного заражения (синий цвет)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Зона Б сильного заражения (зеленый)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Зона В опасного заражения (коричневый)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Зона Г чрезвычайно опасного заражения( черный).</a:t>
            </a:r>
          </a:p>
          <a:p>
            <a:pPr marL="342900" indent="-342900"/>
            <a:endParaRPr lang="ru-RU" sz="1400" dirty="0" smtClean="0"/>
          </a:p>
          <a:p>
            <a:pPr marL="342900" indent="-342900"/>
            <a:r>
              <a:rPr lang="ru-RU" sz="1400" u="sng" dirty="0" smtClean="0"/>
              <a:t>Защита от заражения :</a:t>
            </a:r>
          </a:p>
          <a:p>
            <a:pPr marL="342900" indent="-342900"/>
            <a:r>
              <a:rPr lang="ru-RU" sz="1400" dirty="0" smtClean="0"/>
              <a:t>-Транспортные средства</a:t>
            </a:r>
          </a:p>
          <a:p>
            <a:pPr marL="342900" indent="-342900"/>
            <a:r>
              <a:rPr lang="ru-RU" sz="1400" dirty="0" smtClean="0"/>
              <a:t>- Инженерные сооружения(убежища, перекрытые щели)</a:t>
            </a:r>
          </a:p>
          <a:p>
            <a:pPr marL="342900" indent="-342900"/>
            <a:r>
              <a:rPr lang="ru-RU" sz="1400" dirty="0" smtClean="0"/>
              <a:t>- Средства индивидуальной защиты. 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ударная вол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solidFill>
            <a:srgbClr val="FFFF99"/>
          </a:solidFill>
        </p:spPr>
      </p:pic>
      <p:sp>
        <p:nvSpPr>
          <p:cNvPr id="3" name="Прямоугольник 2"/>
          <p:cNvSpPr/>
          <p:nvPr/>
        </p:nvSpPr>
        <p:spPr>
          <a:xfrm>
            <a:off x="2571736" y="714356"/>
            <a:ext cx="5000660" cy="3693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FFFF99"/>
                </a:solidFill>
              </a:rPr>
              <a:t>Зоны радиоактивного заражения</a:t>
            </a:r>
            <a:endParaRPr lang="ru-RU" dirty="0">
              <a:solidFill>
                <a:srgbClr val="FFFF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229492"/>
            <a:ext cx="1928826" cy="11999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C3300"/>
                </a:solidFill>
              </a:rPr>
              <a:t>Зона </a:t>
            </a:r>
          </a:p>
          <a:p>
            <a:r>
              <a:rPr lang="ru-RU" b="1" i="1" dirty="0" smtClean="0">
                <a:solidFill>
                  <a:srgbClr val="CC3300"/>
                </a:solidFill>
              </a:rPr>
              <a:t>Чрезвычайно</a:t>
            </a:r>
          </a:p>
          <a:p>
            <a:r>
              <a:rPr lang="ru-RU" b="1" i="1" dirty="0" smtClean="0">
                <a:solidFill>
                  <a:srgbClr val="CC3300"/>
                </a:solidFill>
              </a:rPr>
              <a:t>опасного</a:t>
            </a:r>
          </a:p>
          <a:p>
            <a:r>
              <a:rPr lang="ru-RU" b="1" i="1" dirty="0" smtClean="0">
                <a:solidFill>
                  <a:srgbClr val="CC3300"/>
                </a:solidFill>
              </a:rPr>
              <a:t>заражения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5286388"/>
            <a:ext cx="1714512" cy="92333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C3300"/>
                </a:solidFill>
              </a:rPr>
              <a:t>Зона опасного </a:t>
            </a:r>
          </a:p>
          <a:p>
            <a:r>
              <a:rPr lang="ru-RU" b="1" i="1" dirty="0" smtClean="0">
                <a:solidFill>
                  <a:srgbClr val="CC3300"/>
                </a:solidFill>
              </a:rPr>
              <a:t>заражения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5357826"/>
            <a:ext cx="1643058" cy="92333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C3300"/>
                </a:solidFill>
              </a:rPr>
              <a:t>Зона сильного</a:t>
            </a:r>
          </a:p>
          <a:p>
            <a:r>
              <a:rPr lang="ru-RU" b="1" i="1" dirty="0" smtClean="0">
                <a:solidFill>
                  <a:srgbClr val="CC3300"/>
                </a:solidFill>
              </a:rPr>
              <a:t>заражения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72330" y="5286388"/>
            <a:ext cx="1643074" cy="92333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C3300"/>
                </a:solidFill>
              </a:rPr>
              <a:t>Зона </a:t>
            </a:r>
          </a:p>
          <a:p>
            <a:r>
              <a:rPr lang="ru-RU" b="1" i="1" dirty="0" smtClean="0">
                <a:solidFill>
                  <a:srgbClr val="CC3300"/>
                </a:solidFill>
              </a:rPr>
              <a:t>Умеренного</a:t>
            </a:r>
          </a:p>
          <a:p>
            <a:r>
              <a:rPr lang="ru-RU" b="1" i="1" dirty="0" smtClean="0">
                <a:solidFill>
                  <a:srgbClr val="CC3300"/>
                </a:solidFill>
              </a:rPr>
              <a:t>заражения</a:t>
            </a:r>
            <a:endParaRPr lang="ru-RU" b="1" i="1" dirty="0">
              <a:solidFill>
                <a:srgbClr val="CC33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21439" y="2464587"/>
            <a:ext cx="407196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821637" y="2821777"/>
            <a:ext cx="421484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714744" y="3214686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8" idx="0"/>
          </p:cNvCxnSpPr>
          <p:nvPr/>
        </p:nvCxnSpPr>
        <p:spPr>
          <a:xfrm rot="16200000" flipH="1">
            <a:off x="5482834" y="2875355"/>
            <a:ext cx="4143404" cy="67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358114" cy="29546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Электромагнитный импульс.</a:t>
            </a:r>
          </a:p>
          <a:p>
            <a:endParaRPr lang="ru-RU" sz="1400" dirty="0" smtClean="0"/>
          </a:p>
          <a:p>
            <a:r>
              <a:rPr lang="ru-RU" sz="1400" dirty="0" smtClean="0"/>
              <a:t>ЭМИ это электромагнитные поля, возникающие при ядерном взрыве.</a:t>
            </a:r>
          </a:p>
          <a:p>
            <a:r>
              <a:rPr lang="ru-RU" sz="1400" u="sng" dirty="0" smtClean="0"/>
              <a:t>Источником (ЭМИ) </a:t>
            </a:r>
            <a:r>
              <a:rPr lang="ru-RU" sz="1400" dirty="0" smtClean="0"/>
              <a:t>ядерные реакции, протекающие в момент взрыва.</a:t>
            </a:r>
          </a:p>
          <a:p>
            <a:r>
              <a:rPr lang="ru-RU" sz="1400" dirty="0" smtClean="0"/>
              <a:t>Время действия (ЭМИ) – менее 1 секунды.</a:t>
            </a:r>
          </a:p>
          <a:p>
            <a:r>
              <a:rPr lang="ru-RU" sz="1400" u="sng" dirty="0" smtClean="0"/>
              <a:t>Поражающие действие ЭМИ </a:t>
            </a:r>
            <a:r>
              <a:rPr lang="ru-RU" sz="1400" dirty="0" smtClean="0"/>
              <a:t>вызывает поражение живых организмов, </a:t>
            </a:r>
          </a:p>
          <a:p>
            <a:r>
              <a:rPr lang="ru-RU" sz="1400" dirty="0" smtClean="0"/>
              <a:t>выводит из строя или ухудшает работу электронных средств, средств проводной связи, может вызвать возгорание, оплавление металлов.</a:t>
            </a:r>
          </a:p>
          <a:p>
            <a:r>
              <a:rPr lang="ru-RU" sz="1400" u="sng" dirty="0" smtClean="0"/>
              <a:t>Защита от (ЭМИ):</a:t>
            </a:r>
          </a:p>
          <a:p>
            <a:pPr>
              <a:buFontTx/>
              <a:buChar char="-"/>
            </a:pPr>
            <a:r>
              <a:rPr lang="ru-RU" sz="1400" dirty="0" smtClean="0"/>
              <a:t>использование металлических экранов</a:t>
            </a:r>
          </a:p>
          <a:p>
            <a:pPr>
              <a:buFontTx/>
              <a:buChar char="-"/>
            </a:pPr>
            <a:r>
              <a:rPr lang="ru-RU" sz="1400" dirty="0" smtClean="0"/>
              <a:t> использование систем автоматического отключения линии</a:t>
            </a:r>
          </a:p>
          <a:p>
            <a:pPr>
              <a:buFontTx/>
              <a:buChar char="-"/>
            </a:pPr>
            <a:r>
              <a:rPr lang="ru-RU" sz="1400" dirty="0" smtClean="0"/>
              <a:t>использование оптико-волоконной связи.</a:t>
            </a:r>
          </a:p>
          <a:p>
            <a:pPr>
              <a:buFontTx/>
              <a:buChar char="-"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857232"/>
            <a:ext cx="48577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hlinkClick r:id="rId2" tooltip="Ядерный клуб"/>
              </a:rPr>
              <a:t>ядерный клуб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— группу стран, располагающих ядерным оружием, входят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3" tooltip="США"/>
              </a:rPr>
              <a:t>США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4" tooltip="1945"/>
              </a:rPr>
              <a:t>1945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5" tooltip="Россия"/>
              </a:rPr>
              <a:t>Россия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(изначально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6" tooltip="Советский Союз"/>
              </a:rPr>
              <a:t>Советский Союз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с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7" tooltip="1949"/>
              </a:rPr>
              <a:t>1949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8" tooltip="Великобритания"/>
              </a:rPr>
              <a:t>Великобритания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9" tooltip="1952"/>
              </a:rPr>
              <a:t>1952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0" tooltip="Франция"/>
              </a:rPr>
              <a:t>Франция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1" tooltip="1960"/>
              </a:rPr>
              <a:t>1960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2" tooltip="Китай"/>
              </a:rPr>
              <a:t>Китай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3" tooltip="1964"/>
              </a:rPr>
              <a:t>1964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4" tooltip="Индия"/>
              </a:rPr>
              <a:t>Индия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5" tooltip="1974"/>
              </a:rPr>
              <a:t>1974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6" tooltip="Пакистан"/>
              </a:rPr>
              <a:t>Пакистан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7" tooltip="1998"/>
              </a:rPr>
              <a:t>1998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8" tooltip="КНДР"/>
              </a:rPr>
              <a:t>КНДР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9" tooltip="2006"/>
              </a:rPr>
              <a:t>2006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85794"/>
            <a:ext cx="67826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/>
              <a:t>Использованные ресурсы:</a:t>
            </a:r>
          </a:p>
          <a:p>
            <a:pPr>
              <a:buFontTx/>
              <a:buChar char="-"/>
            </a:pPr>
            <a:r>
              <a:rPr lang="ru-RU" dirty="0" smtClean="0"/>
              <a:t>«Современные средства поражения» учебное пособие</a:t>
            </a:r>
          </a:p>
          <a:p>
            <a:r>
              <a:rPr lang="ru-RU" dirty="0" smtClean="0"/>
              <a:t> УМЦ по ГО и ЧС Санкт-Петербурга 2007 год.</a:t>
            </a:r>
          </a:p>
          <a:p>
            <a:r>
              <a:rPr lang="ru-RU" dirty="0" smtClean="0"/>
              <a:t>- Интернет «История создания ядерного оружия» википедия.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650085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Содержание:</a:t>
            </a:r>
          </a:p>
          <a:p>
            <a:pPr algn="ctr">
              <a:buFontTx/>
              <a:buChar char="-"/>
            </a:pPr>
            <a:endParaRPr lang="ru-RU" sz="2400" dirty="0" smtClean="0"/>
          </a:p>
          <a:p>
            <a:pPr algn="ctr">
              <a:buFontTx/>
              <a:buChar char="-"/>
            </a:pPr>
            <a:r>
              <a:rPr lang="ru-RU" sz="2400" dirty="0" smtClean="0"/>
              <a:t>Определение ядерного оружия</a:t>
            </a:r>
          </a:p>
          <a:p>
            <a:pPr algn="ctr">
              <a:buFontTx/>
              <a:buChar char="-"/>
            </a:pPr>
            <a:endParaRPr lang="ru-RU" sz="2400" dirty="0" smtClean="0"/>
          </a:p>
          <a:p>
            <a:pPr algn="ctr">
              <a:buFontTx/>
              <a:buChar char="-"/>
            </a:pPr>
            <a:r>
              <a:rPr lang="ru-RU" sz="2400" dirty="0" smtClean="0"/>
              <a:t>Первое применение</a:t>
            </a:r>
          </a:p>
          <a:p>
            <a:pPr algn="ctr">
              <a:buFontTx/>
              <a:buChar char="-"/>
            </a:pPr>
            <a:endParaRPr lang="ru-RU" sz="2400" dirty="0" smtClean="0"/>
          </a:p>
          <a:p>
            <a:pPr algn="ctr">
              <a:buFontTx/>
              <a:buChar char="-"/>
            </a:pPr>
            <a:r>
              <a:rPr lang="ru-RU" sz="2400" dirty="0" smtClean="0"/>
              <a:t>Виды ядерного взрыва</a:t>
            </a:r>
          </a:p>
          <a:p>
            <a:pPr algn="ctr">
              <a:buFontTx/>
              <a:buChar char="-"/>
            </a:pPr>
            <a:endParaRPr lang="ru-RU" sz="2400" dirty="0" smtClean="0"/>
          </a:p>
          <a:p>
            <a:pPr algn="ctr">
              <a:buFontTx/>
              <a:buChar char="-"/>
            </a:pPr>
            <a:r>
              <a:rPr lang="ru-RU" sz="2400" dirty="0" smtClean="0"/>
              <a:t>Поражающие факторы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dirty="0" smtClean="0"/>
              <a:t>Ядерное оружие-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r>
              <a:rPr lang="ru-RU" dirty="0" smtClean="0"/>
              <a:t>Это оружие, поражающие действие которого основано на использовании внутриядерной энергии, выделяющейся при цепных реакциях делении тяжелых ядер некоторых изотопов урана и плутония или при термоядерных реакциях синтеза легких ядер изотопов водорода в более тяжелые.</a:t>
            </a:r>
          </a:p>
          <a:p>
            <a:r>
              <a:rPr lang="ru-RU" dirty="0" smtClean="0"/>
              <a:t>Оно включает :</a:t>
            </a:r>
          </a:p>
          <a:p>
            <a:r>
              <a:rPr lang="ru-RU" dirty="0" smtClean="0"/>
              <a:t>- ядерные боеприпасы</a:t>
            </a:r>
          </a:p>
          <a:p>
            <a:r>
              <a:rPr lang="ru-RU" dirty="0" smtClean="0"/>
              <a:t>-средства доставки</a:t>
            </a:r>
          </a:p>
          <a:p>
            <a:r>
              <a:rPr lang="ru-RU" dirty="0" smtClean="0"/>
              <a:t>-средства управления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46601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Манхэттенский проект»</a:t>
            </a:r>
            <a:br>
              <a:rPr lang="ru-RU" sz="1400" b="0" dirty="0" smtClean="0">
                <a:latin typeface="Arial" pitchFamily="34" charset="0"/>
                <a:cs typeface="Arial" pitchFamily="34" charset="0"/>
              </a:rPr>
            </a:b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Первое ядерное оружие было разработано в конце </a:t>
            </a:r>
            <a:r>
              <a:rPr lang="ru-RU" sz="1400" b="0" dirty="0" smtClean="0">
                <a:latin typeface="Arial" pitchFamily="34" charset="0"/>
                <a:cs typeface="Arial" pitchFamily="34" charset="0"/>
                <a:hlinkClick r:id="rId2" tooltip="Вторая мировая война"/>
              </a:rPr>
              <a:t>Второй мировой войны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, в </a:t>
            </a:r>
            <a:r>
              <a:rPr lang="ru-RU" sz="1400" b="0" dirty="0" smtClean="0">
                <a:latin typeface="Arial" pitchFamily="34" charset="0"/>
                <a:cs typeface="Arial" pitchFamily="34" charset="0"/>
                <a:hlinkClick r:id="rId3" tooltip="1944 год"/>
              </a:rPr>
              <a:t>1944 году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, в рамках </a:t>
            </a:r>
            <a:r>
              <a:rPr lang="ru-RU" sz="1400" b="0" dirty="0" smtClean="0">
                <a:latin typeface="Arial" pitchFamily="34" charset="0"/>
                <a:cs typeface="Arial" pitchFamily="34" charset="0"/>
                <a:hlinkClick r:id="rId4" tooltip="США"/>
              </a:rPr>
              <a:t>американского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 сверхсекретного «</a:t>
            </a:r>
            <a:r>
              <a:rPr lang="ru-RU" sz="1400" b="0" dirty="0" smtClean="0">
                <a:latin typeface="Arial" pitchFamily="34" charset="0"/>
                <a:cs typeface="Arial" pitchFamily="34" charset="0"/>
                <a:hlinkClick r:id="rId5" tooltip="Манхэттенский проект"/>
              </a:rPr>
              <a:t>Манхэттенского проекта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» под руководством </a:t>
            </a:r>
            <a:r>
              <a:rPr lang="ru-RU" sz="1400" b="0" dirty="0" smtClean="0">
                <a:latin typeface="Arial" pitchFamily="34" charset="0"/>
                <a:cs typeface="Arial" pitchFamily="34" charset="0"/>
                <a:hlinkClick r:id="rId6" tooltip="Оппенгеймер, Роберт"/>
              </a:rPr>
              <a:t>Роберта Оппенгеймера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. Первая бомба взорвана в США, в порядке испытаний, </a:t>
            </a:r>
            <a:r>
              <a:rPr lang="ru-RU" sz="1400" b="0" dirty="0" smtClean="0">
                <a:latin typeface="Arial" pitchFamily="34" charset="0"/>
                <a:cs typeface="Arial" pitchFamily="34" charset="0"/>
                <a:hlinkClick r:id="rId7" tooltip="16 июля"/>
              </a:rPr>
              <a:t>16 июля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0" dirty="0" smtClean="0">
                <a:latin typeface="Arial" pitchFamily="34" charset="0"/>
                <a:cs typeface="Arial" pitchFamily="34" charset="0"/>
                <a:hlinkClick r:id="rId8" tooltip="1945 год"/>
              </a:rPr>
              <a:t>1945 года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. Вторая и третья были сброшены американцами в августе того же года на </a:t>
            </a:r>
            <a:r>
              <a:rPr lang="ru-RU" sz="1400" b="0" dirty="0" smtClean="0">
                <a:latin typeface="Arial" pitchFamily="34" charset="0"/>
                <a:cs typeface="Arial" pitchFamily="34" charset="0"/>
                <a:hlinkClick r:id="rId9" tooltip="Япония"/>
              </a:rPr>
              <a:t>японские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 города </a:t>
            </a:r>
            <a:r>
              <a:rPr lang="ru-RU" sz="1400" b="0" dirty="0" smtClean="0">
                <a:latin typeface="Arial" pitchFamily="34" charset="0"/>
                <a:cs typeface="Arial" pitchFamily="34" charset="0"/>
                <a:hlinkClick r:id="rId10" tooltip="Хиросима"/>
              </a:rPr>
              <a:t>Хиросима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b="0" dirty="0" smtClean="0">
                <a:latin typeface="Arial" pitchFamily="34" charset="0"/>
                <a:cs typeface="Arial" pitchFamily="34" charset="0"/>
                <a:hlinkClick r:id="rId11" tooltip="6 августа"/>
              </a:rPr>
              <a:t>6 августа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) и </a:t>
            </a:r>
            <a:r>
              <a:rPr lang="ru-RU" sz="1400" b="0" dirty="0" smtClean="0">
                <a:latin typeface="Arial" pitchFamily="34" charset="0"/>
                <a:cs typeface="Arial" pitchFamily="34" charset="0"/>
                <a:hlinkClick r:id="rId12" tooltip="Нагасаки"/>
              </a:rPr>
              <a:t>Нагасаки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b="0" dirty="0" smtClean="0">
                <a:latin typeface="Arial" pitchFamily="34" charset="0"/>
                <a:cs typeface="Arial" pitchFamily="34" charset="0"/>
                <a:hlinkClick r:id="rId13" tooltip="9 августа"/>
              </a:rPr>
              <a:t>9 августа</a:t>
            </a:r>
            <a:r>
              <a:rPr lang="ru-RU" sz="1400" b="0" dirty="0" smtClean="0">
                <a:latin typeface="Arial" pitchFamily="34" charset="0"/>
                <a:cs typeface="Arial" pitchFamily="34" charset="0"/>
              </a:rPr>
              <a:t>) — это первый и единственный в истории человечества случай боевого применения ядерного оружия</a:t>
            </a:r>
            <a:endParaRPr lang="ru-RU" sz="14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250px-Nagasakibomb.jpg"/>
          <p:cNvPicPr>
            <a:picLocks noGrp="1" noChangeAspect="1"/>
          </p:cNvPicPr>
          <p:nvPr>
            <p:ph idx="1"/>
          </p:nvPr>
        </p:nvPicPr>
        <p:blipFill>
          <a:blip r:embed="rId14"/>
          <a:stretch>
            <a:fillRect/>
          </a:stretch>
        </p:blipFill>
        <p:spPr>
          <a:xfrm>
            <a:off x="2143108" y="3357563"/>
            <a:ext cx="4357717" cy="309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612844"/>
            <a:ext cx="6286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Общие людские потери и масштабы разрушений от этих бомбардировок характеризуются следующими цифрами: мгновенно погибло от теплового излучения (температура около 5000 градусов С) и ударной волны - 300 тысяч человек, еще 200 тысяч получили ранение, ожоги, облучились. На площади 12 кв. км были полностью разрушены все строения. Только в одной Хиросиме из 90 тысяч строений было уничтожено 62 тысячи. Эти бомбардировки потрясли весь мир. Считается, что это событие положило начало гонке </a:t>
            </a:r>
            <a:r>
              <a:rPr lang="ru-RU" sz="1400" dirty="0">
                <a:hlinkClick r:id="rId2"/>
              </a:rPr>
              <a:t>ядерных вооружений</a:t>
            </a:r>
            <a:r>
              <a:rPr lang="ru-RU" sz="1400" dirty="0"/>
              <a:t> и противостоянию двух политических систем того времени на новом качественном уровне. </a:t>
            </a:r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200" dirty="0"/>
          </a:p>
          <a:p>
            <a:endParaRPr lang="ru-RU" sz="1200" dirty="0" smtClean="0"/>
          </a:p>
          <a:p>
            <a:r>
              <a:rPr lang="ru-RU" sz="1200" dirty="0"/>
              <a:t/>
            </a:r>
            <a:br>
              <a:rPr lang="ru-RU" sz="1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" name="Рисунок 7" descr="”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2952750"/>
            <a:ext cx="4786346" cy="254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64291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Виды взрывов</a:t>
            </a:r>
            <a:endParaRPr lang="ru-RU" dirty="0"/>
          </a:p>
        </p:txBody>
      </p:sp>
      <p:pic>
        <p:nvPicPr>
          <p:cNvPr id="3" name="Picture 7" descr="взрыв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4423"/>
            <a:ext cx="2514600" cy="150019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57224" y="2714620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rgbClr val="A50021"/>
                </a:solidFill>
              </a:rPr>
              <a:t>Наземный</a:t>
            </a:r>
            <a:endParaRPr lang="ru-RU" b="1" i="1" dirty="0">
              <a:solidFill>
                <a:srgbClr val="A50021"/>
              </a:solidFill>
            </a:endParaRPr>
          </a:p>
        </p:txBody>
      </p:sp>
      <p:pic>
        <p:nvPicPr>
          <p:cNvPr id="5" name="Picture 9" descr="взрыв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3" y="1214422"/>
            <a:ext cx="1928826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43240" y="2857496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rgbClr val="A50021"/>
                </a:solidFill>
              </a:rPr>
              <a:t>Надводный</a:t>
            </a:r>
            <a:endParaRPr lang="ru-RU" b="1" i="1" dirty="0">
              <a:solidFill>
                <a:srgbClr val="A50021"/>
              </a:solidFill>
            </a:endParaRPr>
          </a:p>
        </p:txBody>
      </p:sp>
      <p:pic>
        <p:nvPicPr>
          <p:cNvPr id="7" name="Picture 12" descr="воздушный взры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214422"/>
            <a:ext cx="2428892" cy="157163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786447" y="2786058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A50021"/>
                </a:solidFill>
              </a:rPr>
              <a:t>Воздушный</a:t>
            </a:r>
            <a:endParaRPr lang="ru-RU" dirty="0"/>
          </a:p>
        </p:txBody>
      </p:sp>
      <p:pic>
        <p:nvPicPr>
          <p:cNvPr id="9" name="Picture 8" descr="взгыв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429001"/>
            <a:ext cx="2438400" cy="17859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28597" y="5286388"/>
            <a:ext cx="1857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rgbClr val="A50021"/>
                </a:solidFill>
              </a:rPr>
              <a:t>Подземный</a:t>
            </a:r>
            <a:endParaRPr lang="ru-RU" b="1" i="1" dirty="0">
              <a:solidFill>
                <a:srgbClr val="A50021"/>
              </a:solidFill>
            </a:endParaRPr>
          </a:p>
        </p:txBody>
      </p:sp>
      <p:pic>
        <p:nvPicPr>
          <p:cNvPr id="11" name="Picture 10" descr="взрыв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3429000"/>
            <a:ext cx="2786082" cy="185738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071935" y="5460326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rgbClr val="A50021"/>
                </a:solidFill>
              </a:rPr>
              <a:t>Подводный</a:t>
            </a:r>
            <a:endParaRPr lang="ru-RU" b="1" i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Поражающие факторы  ядерного оружия: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342900" indent="-342900">
              <a:buNone/>
            </a:pPr>
            <a:r>
              <a:rPr lang="ru-RU" sz="1800" b="1" u="sng" dirty="0" smtClean="0"/>
              <a:t>Ударная волна</a:t>
            </a:r>
            <a:r>
              <a:rPr lang="ru-RU" sz="1800" u="sng" dirty="0" smtClean="0"/>
              <a:t>-  </a:t>
            </a:r>
            <a:r>
              <a:rPr lang="ru-RU" sz="1800" dirty="0" smtClean="0"/>
              <a:t>это область сильного сжатия воздуха , которая распространяется во все стороны с большой скоростью.</a:t>
            </a:r>
          </a:p>
          <a:p>
            <a:pPr marL="342900" indent="-342900">
              <a:buNone/>
            </a:pPr>
            <a:r>
              <a:rPr lang="ru-RU" sz="1800" dirty="0" smtClean="0"/>
              <a:t> </a:t>
            </a:r>
            <a:r>
              <a:rPr lang="ru-RU" sz="1800" u="sng" dirty="0" smtClean="0"/>
              <a:t>Время действия </a:t>
            </a:r>
            <a:r>
              <a:rPr lang="ru-RU" sz="1800" dirty="0" smtClean="0"/>
              <a:t>ударной волны- до 10 секунд.</a:t>
            </a:r>
          </a:p>
          <a:p>
            <a:pPr marL="342900" indent="-342900">
              <a:buNone/>
            </a:pPr>
            <a:r>
              <a:rPr lang="ru-RU" sz="1800" u="sng" dirty="0" smtClean="0"/>
              <a:t>Поражающие действие </a:t>
            </a:r>
            <a:r>
              <a:rPr lang="ru-RU" sz="1800" dirty="0" smtClean="0"/>
              <a:t>заключается в мгновенном сжатии тела человека избыточным давлением ,а затем резким отбрасыванием его в сторону скоростным напором.</a:t>
            </a:r>
          </a:p>
          <a:p>
            <a:pPr marL="342900" indent="-342900">
              <a:buNone/>
            </a:pPr>
            <a:r>
              <a:rPr lang="ru-RU" sz="1800" u="sng" dirty="0" smtClean="0"/>
              <a:t>Виды повреждений </a:t>
            </a:r>
            <a:r>
              <a:rPr lang="ru-RU" sz="1800" dirty="0" smtClean="0"/>
              <a:t>различного рода травмы, контузии.</a:t>
            </a:r>
          </a:p>
          <a:p>
            <a:pPr marL="342900" indent="-342900">
              <a:buNone/>
            </a:pPr>
            <a:r>
              <a:rPr lang="ru-RU" sz="1800" dirty="0" smtClean="0"/>
              <a:t>Защита от ударной волны:</a:t>
            </a:r>
          </a:p>
          <a:p>
            <a:pPr marL="342900" indent="-342900">
              <a:buFontTx/>
              <a:buChar char="-"/>
            </a:pPr>
            <a:r>
              <a:rPr lang="ru-RU" sz="1800" dirty="0" smtClean="0"/>
              <a:t>Защитные сооружения(убежища)</a:t>
            </a:r>
          </a:p>
          <a:p>
            <a:pPr marL="342900" indent="-342900">
              <a:buFontTx/>
              <a:buChar char="-"/>
            </a:pPr>
            <a:r>
              <a:rPr lang="ru-RU" sz="1800" dirty="0" smtClean="0"/>
              <a:t>Естественные укрытия(овраги, лощины, насыпи)</a:t>
            </a:r>
          </a:p>
          <a:p>
            <a:pPr marL="342900" indent="-342900">
              <a:buFontTx/>
              <a:buChar char="-"/>
            </a:pPr>
            <a:r>
              <a:rPr lang="ru-RU" sz="1800" dirty="0" smtClean="0"/>
              <a:t>На открытой местности лечь лицом вниз, ногами в сторону взрыва.</a:t>
            </a:r>
          </a:p>
          <a:p>
            <a:pPr marL="342900" indent="-342900">
              <a:buNone/>
            </a:pPr>
            <a:endParaRPr lang="ru-RU" sz="1400" dirty="0" smtClean="0"/>
          </a:p>
          <a:p>
            <a:pPr marL="342900" indent="-342900">
              <a:buNone/>
            </a:pPr>
            <a:endParaRPr lang="ru-RU" sz="1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u="sng" dirty="0" smtClean="0"/>
              <a:t>Световое излучение</a:t>
            </a:r>
          </a:p>
          <a:p>
            <a:pPr>
              <a:buNone/>
            </a:pPr>
            <a:r>
              <a:rPr lang="ru-RU" sz="1800" dirty="0" smtClean="0"/>
              <a:t>это поток световой и тепловой энергии (видимое, ультрафиолетовое, инфракрасное излучение).</a:t>
            </a:r>
          </a:p>
          <a:p>
            <a:pPr>
              <a:buNone/>
            </a:pPr>
            <a:r>
              <a:rPr lang="ru-RU" sz="1800" u="sng" dirty="0" smtClean="0"/>
              <a:t>Источник светового излучения  </a:t>
            </a:r>
            <a:r>
              <a:rPr lang="ru-RU" sz="1800" dirty="0" smtClean="0"/>
              <a:t>светящаяся область ядерного взрыва с температурой несколько миллионов градусов.</a:t>
            </a:r>
          </a:p>
          <a:p>
            <a:pPr>
              <a:buNone/>
            </a:pPr>
            <a:r>
              <a:rPr lang="ru-RU" sz="1800" u="sng" dirty="0" smtClean="0"/>
              <a:t>Время действия светового излучения</a:t>
            </a:r>
            <a:r>
              <a:rPr lang="ru-RU" sz="1800" dirty="0" smtClean="0"/>
              <a:t>-до 40 секунд.</a:t>
            </a:r>
          </a:p>
          <a:p>
            <a:pPr>
              <a:buNone/>
            </a:pPr>
            <a:r>
              <a:rPr lang="ru-RU" sz="1800" u="sng" dirty="0" smtClean="0"/>
              <a:t>Поражающие действие светового излучения  </a:t>
            </a:r>
            <a:r>
              <a:rPr lang="ru-RU" sz="1800" dirty="0" smtClean="0"/>
              <a:t>выражается в появлении ожогов кожи, поражении глаз , возгорании и оплавлении различных металлов.</a:t>
            </a:r>
          </a:p>
          <a:p>
            <a:pPr>
              <a:buNone/>
            </a:pPr>
            <a:r>
              <a:rPr lang="ru-RU" sz="1800" u="sng" dirty="0" smtClean="0"/>
              <a:t>Защита от светового излучения </a:t>
            </a:r>
            <a:r>
              <a:rPr lang="ru-RU" sz="1800" dirty="0" smtClean="0"/>
              <a:t>:</a:t>
            </a:r>
          </a:p>
          <a:p>
            <a:pPr>
              <a:buFontTx/>
              <a:buChar char="-"/>
            </a:pPr>
            <a:r>
              <a:rPr lang="ru-RU" sz="1800" dirty="0" smtClean="0"/>
              <a:t>Любой предмет создающий тень;</a:t>
            </a:r>
          </a:p>
          <a:p>
            <a:pPr>
              <a:buFontTx/>
              <a:buChar char="-"/>
            </a:pPr>
            <a:r>
              <a:rPr lang="ru-RU" sz="1800" dirty="0" smtClean="0"/>
              <a:t>Защитные сооружения (убежища);</a:t>
            </a:r>
          </a:p>
          <a:p>
            <a:pPr>
              <a:buFontTx/>
              <a:buChar char="-"/>
            </a:pPr>
            <a:r>
              <a:rPr lang="ru-RU" sz="1800" dirty="0" smtClean="0"/>
              <a:t>Средства индивидуальной защиты;</a:t>
            </a:r>
          </a:p>
          <a:p>
            <a:pPr>
              <a:buFontTx/>
              <a:buChar char="-"/>
            </a:pPr>
            <a:r>
              <a:rPr lang="ru-RU" sz="1800" dirty="0" smtClean="0"/>
              <a:t>Естественные укрытия( овраги, холмы, лесные посадки);</a:t>
            </a:r>
          </a:p>
          <a:p>
            <a:pPr>
              <a:buFontTx/>
              <a:buChar char="-"/>
            </a:pPr>
            <a:r>
              <a:rPr lang="ru-RU" sz="1800" dirty="0" smtClean="0"/>
              <a:t>На открытой местности лечь лицом вниз, ногами в сторону взрыва.</a:t>
            </a:r>
          </a:p>
          <a:p>
            <a:pPr>
              <a:buFontTx/>
              <a:buChar char="-"/>
            </a:pPr>
            <a:endParaRPr lang="ru-RU" sz="1800" dirty="0" smtClean="0"/>
          </a:p>
          <a:p>
            <a:pPr>
              <a:buFontTx/>
              <a:buChar char="-"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753283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Проникающая радиация  </a:t>
            </a:r>
          </a:p>
          <a:p>
            <a:r>
              <a:rPr lang="ru-RU" sz="1400" dirty="0" smtClean="0"/>
              <a:t>Это поток гамма-лучей (</a:t>
            </a:r>
            <a:r>
              <a:rPr lang="en-US" sz="1400" dirty="0" smtClean="0"/>
              <a:t>γ)</a:t>
            </a:r>
            <a:r>
              <a:rPr lang="ru-RU" sz="1400" dirty="0" smtClean="0"/>
              <a:t> и нейтронов(</a:t>
            </a:r>
            <a:r>
              <a:rPr lang="en-US" sz="1400" dirty="0" smtClean="0"/>
              <a:t>n</a:t>
            </a:r>
            <a:r>
              <a:rPr lang="ru-RU" sz="1400" dirty="0" smtClean="0"/>
              <a:t>).Оно распространяется в воздухе</a:t>
            </a:r>
          </a:p>
          <a:p>
            <a:r>
              <a:rPr lang="ru-RU" sz="1400" dirty="0" smtClean="0"/>
              <a:t> во все стороны от центра взрыва и способны проникать сквозь большие толщи</a:t>
            </a:r>
          </a:p>
          <a:p>
            <a:r>
              <a:rPr lang="ru-RU" sz="1400" dirty="0" smtClean="0"/>
              <a:t>веществ.</a:t>
            </a:r>
          </a:p>
          <a:p>
            <a:r>
              <a:rPr lang="ru-RU" sz="1400" u="sng" dirty="0" smtClean="0"/>
              <a:t>Источником проникающей радиации </a:t>
            </a:r>
            <a:r>
              <a:rPr lang="ru-RU" sz="1400" dirty="0" smtClean="0"/>
              <a:t>являются ядерные реакции деления и соединения</a:t>
            </a:r>
          </a:p>
          <a:p>
            <a:r>
              <a:rPr lang="ru-RU" sz="1400" dirty="0" smtClean="0"/>
              <a:t> протекающие в момент взрыва.</a:t>
            </a:r>
          </a:p>
          <a:p>
            <a:r>
              <a:rPr lang="ru-RU" sz="1400" dirty="0" smtClean="0"/>
              <a:t>Время действия – до 20 секунд.</a:t>
            </a:r>
          </a:p>
          <a:p>
            <a:r>
              <a:rPr lang="ru-RU" sz="1400" dirty="0" smtClean="0"/>
              <a:t>Поражающее действие обусловлено тем , что проходя через живую ткань происходит</a:t>
            </a:r>
          </a:p>
          <a:p>
            <a:r>
              <a:rPr lang="ru-RU" sz="1400" dirty="0" smtClean="0"/>
              <a:t> ионизация молекул входящих в состав клеток- в результате развивается </a:t>
            </a:r>
          </a:p>
          <a:p>
            <a:r>
              <a:rPr lang="ru-RU" sz="1400" dirty="0" smtClean="0"/>
              <a:t>Лучевая болезнь(нарушается обмен веществ и нормальная жизнедеятельность).</a:t>
            </a:r>
          </a:p>
          <a:p>
            <a:r>
              <a:rPr lang="ru-RU" sz="1400" dirty="0" smtClean="0"/>
              <a:t>Защита от проникающей радиации:</a:t>
            </a:r>
          </a:p>
          <a:p>
            <a:pPr>
              <a:buFontTx/>
              <a:buChar char="-"/>
            </a:pPr>
            <a:r>
              <a:rPr lang="ru-RU" sz="1400" dirty="0" smtClean="0"/>
              <a:t>Инженерные сооружения( убежища)</a:t>
            </a:r>
          </a:p>
          <a:p>
            <a:pPr>
              <a:buFontTx/>
              <a:buChar char="-"/>
            </a:pPr>
            <a:r>
              <a:rPr lang="ru-RU" sz="1400" dirty="0" smtClean="0"/>
              <a:t>Естественные укрытия( холмы, насыпи).</a:t>
            </a:r>
          </a:p>
          <a:p>
            <a:pPr algn="ctr"/>
            <a:r>
              <a:rPr lang="ru-RU" sz="1400" dirty="0" smtClean="0"/>
              <a:t>                        </a:t>
            </a:r>
          </a:p>
          <a:p>
            <a:pPr algn="ctr"/>
            <a:r>
              <a:rPr lang="ru-RU" sz="1400" dirty="0" smtClean="0"/>
              <a:t> Толщина материалов, уменьшающих гамма-излучение </a:t>
            </a:r>
          </a:p>
          <a:p>
            <a:pPr algn="ctr"/>
            <a:r>
              <a:rPr lang="ru-RU" sz="1400" dirty="0" smtClean="0"/>
              <a:t>и поток нейтронов в 2 раза.</a:t>
            </a:r>
          </a:p>
          <a:p>
            <a:pPr algn="ctr"/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5" y="4203890"/>
          <a:ext cx="5715041" cy="2082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163"/>
                <a:gridCol w="1459794"/>
                <a:gridCol w="2102084"/>
              </a:tblGrid>
              <a:tr h="4503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</a:t>
                      </a:r>
                    </a:p>
                    <a:p>
                      <a:r>
                        <a:rPr lang="ru-RU" sz="1200" dirty="0" smtClean="0"/>
                        <a:t>материалов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 гамма-излучения(см)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 потока</a:t>
                      </a:r>
                    </a:p>
                    <a:p>
                      <a:r>
                        <a:rPr lang="ru-RU" sz="1200" dirty="0" smtClean="0"/>
                        <a:t> нейтронов(см)</a:t>
                      </a:r>
                      <a:endParaRPr lang="ru-RU" sz="1200" dirty="0"/>
                    </a:p>
                  </a:txBody>
                  <a:tcPr/>
                </a:tc>
              </a:tr>
              <a:tr h="4503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Дерево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</a:tr>
              <a:tr h="4503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Грунт, кирпич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</a:tr>
              <a:tr h="4503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Бетон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</a:tr>
              <a:tr h="2702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Железо(броня)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169</TotalTime>
  <Words>758</Words>
  <Application>Microsoft Office PowerPoint</Application>
  <PresentationFormat>Экран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Ядерное оружие (урок для 10 класса)</vt:lpstr>
      <vt:lpstr>Слайд 2</vt:lpstr>
      <vt:lpstr>Ядерное оружие-</vt:lpstr>
      <vt:lpstr>«Манхэттенский проект» Первое ядерное оружие было разработано в конце Второй мировой войны, в 1944 году, в рамках американского сверхсекретного «Манхэттенского проекта» под руководством Роберта Оппенгеймера. Первая бомба взорвана в США, в порядке испытаний, 16 июля 1945 года. Вторая и третья были сброшены американцами в августе того же года на японские города Хиросима (6 августа) и Нагасаки (9 августа) — это первый и единственный в истории человечества случай боевого применения ядерного оружия</vt:lpstr>
      <vt:lpstr>Слайд 5</vt:lpstr>
      <vt:lpstr>Слайд 6</vt:lpstr>
      <vt:lpstr>Поражающие факторы  ядерного оружия: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Ядерное оружие (урок для 10 класса)</dc:title>
  <dc:creator>Gro</dc:creator>
  <cp:lastModifiedBy>user</cp:lastModifiedBy>
  <cp:revision>19</cp:revision>
  <dcterms:created xsi:type="dcterms:W3CDTF">2009-11-02T16:21:09Z</dcterms:created>
  <dcterms:modified xsi:type="dcterms:W3CDTF">2014-07-11T07:20:14Z</dcterms:modified>
</cp:coreProperties>
</file>