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72" r:id="rId3"/>
    <p:sldId id="267" r:id="rId4"/>
    <p:sldId id="268" r:id="rId5"/>
    <p:sldId id="261" r:id="rId6"/>
    <p:sldId id="259" r:id="rId7"/>
    <p:sldId id="270" r:id="rId8"/>
    <p:sldId id="263" r:id="rId9"/>
    <p:sldId id="271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2E21FA-8546-400D-809E-05DF3B1EAEDE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671855-2CE9-4253-B0D4-45D6D9A750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13" name="chimes.wav"/>
          </p:stSnd>
        </p:sndAc>
      </p:transition>
    </mc:Choice>
    <mc:Fallback xmlns="">
      <p:transition spd="slow" advTm="2000">
        <p:split orient="vert"/>
        <p:sndAc>
          <p:stSnd>
            <p:snd r:embed="rId15" name="chimes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0"/>
            <a:ext cx="6084168" cy="5373216"/>
          </a:xfrm>
        </p:spPr>
        <p:txBody>
          <a:bodyPr>
            <a:normAutofit/>
          </a:bodyPr>
          <a:lstStyle/>
          <a:p>
            <a:pPr lvl="0"/>
            <a: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М о д е л ь</a:t>
            </a:r>
            <a:b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 </a:t>
            </a:r>
            <a:b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у с п е ш н о г о</a:t>
            </a:r>
            <a:b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/>
            </a:r>
            <a:b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у ч е н и к а</a:t>
            </a:r>
            <a:b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4400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/>
            </a:r>
            <a:br>
              <a:rPr lang="ru-RU" sz="4400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endParaRPr lang="ru-RU" sz="44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3" name="Picture 2" descr="C:\Users\DNS\Pictures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322295" cy="21179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60647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Педагог-психолог</a:t>
            </a:r>
          </a:p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Кадетской школы-интерната</a:t>
            </a:r>
          </a:p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Имамова Гульназ Галинуровна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5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052736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Выпускник школы-интерната – это личность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2040" y="1052736"/>
            <a:ext cx="4211960" cy="616530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omic Sans MS" pitchFamily="66" charset="0"/>
              </a:rPr>
              <a:t>- относящаяся к своему здоровью как важной личной </a:t>
            </a:r>
            <a:r>
              <a:rPr lang="ru-RU" sz="2000" dirty="0" smtClean="0">
                <a:latin typeface="Comic Sans MS" pitchFamily="66" charset="0"/>
              </a:rPr>
              <a:t>и общественной </a:t>
            </a:r>
            <a:r>
              <a:rPr lang="ru-RU" sz="2000" dirty="0">
                <a:latin typeface="Comic Sans MS" pitchFamily="66" charset="0"/>
              </a:rPr>
              <a:t>ценности;</a:t>
            </a:r>
          </a:p>
          <a:p>
            <a:r>
              <a:rPr lang="ru-RU" sz="2000" dirty="0">
                <a:latin typeface="Comic Sans MS" pitchFamily="66" charset="0"/>
              </a:rPr>
              <a:t>- знающая механизмы и способы поддержания здоровья и оздоровления организма;</a:t>
            </a:r>
          </a:p>
          <a:p>
            <a:r>
              <a:rPr lang="ru-RU" sz="2000" dirty="0">
                <a:latin typeface="Comic Sans MS" pitchFamily="66" charset="0"/>
              </a:rPr>
              <a:t>- стремящаяся к физическому совершенствованию;</a:t>
            </a:r>
          </a:p>
          <a:p>
            <a:r>
              <a:rPr lang="ru-RU" sz="2000" dirty="0">
                <a:latin typeface="Comic Sans MS" pitchFamily="66" charset="0"/>
              </a:rPr>
              <a:t>- не имеющая вредных привычек.</a:t>
            </a:r>
          </a:p>
          <a:p>
            <a:r>
              <a:rPr lang="ru-RU" sz="2000" dirty="0" smtClean="0">
                <a:latin typeface="Comic Sans MS" pitchFamily="66" charset="0"/>
              </a:rPr>
              <a:t>  Наш </a:t>
            </a:r>
            <a:r>
              <a:rPr lang="ru-RU" sz="2000" dirty="0">
                <a:latin typeface="Comic Sans MS" pitchFamily="66" charset="0"/>
              </a:rPr>
              <a:t>выпускник  - в будущем </a:t>
            </a:r>
            <a:r>
              <a:rPr lang="ru-RU" sz="2000" dirty="0" smtClean="0">
                <a:latin typeface="Comic Sans MS" pitchFamily="66" charset="0"/>
              </a:rPr>
              <a:t> 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с</a:t>
            </a:r>
            <a:r>
              <a:rPr lang="ru-RU" sz="2000" dirty="0" smtClean="0">
                <a:latin typeface="Comic Sans MS" pitchFamily="66" charset="0"/>
              </a:rPr>
              <a:t>емьянин</a:t>
            </a:r>
            <a:r>
              <a:rPr lang="ru-RU" sz="2000" dirty="0">
                <a:latin typeface="Comic Sans MS" pitchFamily="66" charset="0"/>
              </a:rPr>
              <a:t>, являющийся </a:t>
            </a:r>
            <a:r>
              <a:rPr lang="ru-RU" sz="2000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о</a:t>
            </a:r>
            <a:r>
              <a:rPr lang="ru-RU" sz="2000" dirty="0">
                <a:latin typeface="Comic Sans MS" pitchFamily="66" charset="0"/>
              </a:rPr>
              <a:t>дновременно умным, любящим и уважительным супругом, родителем, сыном или дочерью.</a:t>
            </a:r>
          </a:p>
          <a:p>
            <a:r>
              <a:rPr lang="ru-RU" sz="2000" dirty="0" smtClean="0">
                <a:latin typeface="Comic Sans MS" pitchFamily="66" charset="0"/>
              </a:rPr>
              <a:t>   Он </a:t>
            </a:r>
            <a:r>
              <a:rPr lang="ru-RU" sz="2000" dirty="0">
                <a:latin typeface="Comic Sans MS" pitchFamily="66" charset="0"/>
              </a:rPr>
              <a:t>осознаёт себя частью природы, стремится к сохранению флоры и </a:t>
            </a:r>
            <a:r>
              <a:rPr lang="ru-RU" sz="2000" dirty="0" smtClean="0">
                <a:latin typeface="Comic Sans MS" pitchFamily="66" charset="0"/>
              </a:rPr>
              <a:t>фауны, в плане ты </a:t>
            </a:r>
            <a:r>
              <a:rPr lang="ru-RU" sz="2000" dirty="0">
                <a:latin typeface="Comic Sans MS" pitchFamily="66" charset="0"/>
              </a:rPr>
              <a:t>как части Вселенной.</a:t>
            </a:r>
          </a:p>
          <a:p>
            <a:endParaRPr lang="ru-RU" sz="2000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8" r="18738"/>
          <a:stretch>
            <a:fillRect/>
          </a:stretch>
        </p:blipFill>
        <p:spPr bwMode="auto">
          <a:xfrm rot="21387260">
            <a:off x="827584" y="1340768"/>
            <a:ext cx="367240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лако 3"/>
          <p:cNvSpPr/>
          <p:nvPr/>
        </p:nvSpPr>
        <p:spPr>
          <a:xfrm>
            <a:off x="0" y="5484112"/>
            <a:ext cx="3996952" cy="13738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Автор </a:t>
            </a:r>
            <a:r>
              <a:rPr lang="ru-RU" sz="2000" smtClean="0">
                <a:solidFill>
                  <a:schemeClr val="tx1"/>
                </a:solidFill>
              </a:rPr>
              <a:t>проекта </a:t>
            </a:r>
            <a:r>
              <a:rPr lang="ru-RU" sz="2000" smtClean="0">
                <a:solidFill>
                  <a:schemeClr val="tx1"/>
                </a:solidFill>
              </a:rPr>
              <a:t>педагог-психолог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/>
              <a:t>Г.Г. </a:t>
            </a:r>
            <a:r>
              <a:rPr lang="ru-RU" sz="2000" dirty="0" err="1" smtClean="0"/>
              <a:t>Имамова</a:t>
            </a:r>
            <a:r>
              <a:rPr lang="ru-RU" sz="2000" dirty="0" smtClean="0"/>
              <a:t>      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090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2820" cy="1023392"/>
          </a:xfrm>
        </p:spPr>
        <p:txBody>
          <a:bodyPr/>
          <a:lstStyle/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Основные понятия темы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7" y="1124744"/>
            <a:ext cx="6588223" cy="619268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Успех</a:t>
            </a:r>
            <a:r>
              <a:rPr lang="ru-RU" dirty="0" smtClean="0"/>
              <a:t> – это</a:t>
            </a:r>
            <a:r>
              <a:rPr lang="ru-RU" b="1" dirty="0" smtClean="0"/>
              <a:t> </a:t>
            </a:r>
            <a:r>
              <a:rPr lang="ru-RU" b="1" dirty="0"/>
              <a:t>удача в достижении чего-либо. Он может быть краткосрочным, единичным и даже </a:t>
            </a:r>
            <a:r>
              <a:rPr lang="ru-RU" b="1" dirty="0" smtClean="0"/>
              <a:t>случайным.</a:t>
            </a:r>
            <a:endParaRPr lang="ru-RU" dirty="0" smtClean="0"/>
          </a:p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Успешность</a:t>
            </a:r>
            <a:r>
              <a:rPr lang="ru-RU" dirty="0" smtClean="0"/>
              <a:t> – это </a:t>
            </a:r>
            <a:r>
              <a:rPr lang="ru-RU" dirty="0"/>
              <a:t>устойчивое качество </a:t>
            </a:r>
            <a:r>
              <a:rPr lang="ru-RU" dirty="0" smtClean="0"/>
              <a:t>личности способное </a:t>
            </a:r>
            <a:r>
              <a:rPr lang="ru-RU" dirty="0"/>
              <a:t>генерировать успех снова и снова силой своего выбора, благодаря своим личным качествам. </a:t>
            </a:r>
            <a:endParaRPr lang="ru-RU" dirty="0" smtClean="0"/>
          </a:p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Успешный ученик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/>
              <a:t>– это </a:t>
            </a:r>
            <a:r>
              <a:rPr lang="ru-RU" dirty="0"/>
              <a:t>способность к усвоению образовательных программ, </a:t>
            </a:r>
            <a:r>
              <a:rPr lang="ru-RU" dirty="0" smtClean="0"/>
              <a:t>то есть </a:t>
            </a:r>
            <a:r>
              <a:rPr lang="ru-RU" dirty="0"/>
              <a:t>тех, которые педагогика как наука на данном этапе своего развития готова дать </a:t>
            </a:r>
            <a:r>
              <a:rPr lang="ru-RU" dirty="0" smtClean="0"/>
              <a:t>детям.</a:t>
            </a:r>
          </a:p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Модель успешного выпускника кадетской школы-интерната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/>
              <a:t>представляется </a:t>
            </a:r>
            <a:r>
              <a:rPr lang="ru-RU" dirty="0"/>
              <a:t>нам как образ гражданина-патриота, высоконравственной личности, успешно окончившего курс общего среднего образования, готового по своим морально-деловым, физическим качествам к поступлению в ВУЗ и ориентированного на служение Отечеству на гражданском и военном </a:t>
            </a:r>
            <a:r>
              <a:rPr lang="ru-RU" dirty="0" smtClean="0"/>
              <a:t>поприще.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7112"/>
            <a:ext cx="2458151" cy="20599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perspective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07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444208" cy="908720"/>
          </a:xfrm>
        </p:spPr>
        <p:txBody>
          <a:bodyPr>
            <a:prstTxWarp prst="textDeflat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Comic Sans MS" pitchFamily="66" charset="0"/>
              </a:rPr>
              <a:t>Цели и задачи:</a:t>
            </a:r>
            <a:endParaRPr lang="ru-RU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484784"/>
            <a:ext cx="6804248" cy="5373216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q"/>
            </a:pPr>
            <a:r>
              <a:rPr lang="ru-RU" dirty="0">
                <a:latin typeface="Comic Sans MS" pitchFamily="66" charset="0"/>
              </a:rPr>
              <a:t>Создание </a:t>
            </a:r>
            <a:r>
              <a:rPr lang="ru-RU" dirty="0" smtClean="0">
                <a:latin typeface="Comic Sans MS" pitchFamily="66" charset="0"/>
              </a:rPr>
              <a:t>сплочённого </a:t>
            </a:r>
            <a:r>
              <a:rPr lang="ru-RU" dirty="0">
                <a:latin typeface="Comic Sans MS" pitchFamily="66" charset="0"/>
              </a:rPr>
              <a:t>коллектива </a:t>
            </a:r>
            <a:r>
              <a:rPr lang="ru-RU" dirty="0" smtClean="0">
                <a:latin typeface="Comic Sans MS" pitchFamily="66" charset="0"/>
              </a:rPr>
              <a:t>учащихся- кадетов в условиях школы-интерната.</a:t>
            </a:r>
            <a:endParaRPr lang="ru-RU" dirty="0">
              <a:latin typeface="Comic Sans MS" pitchFamily="66" charset="0"/>
            </a:endParaRPr>
          </a:p>
          <a:p>
            <a:pPr marL="342900" indent="-342900" algn="l">
              <a:buFont typeface="Wingdings" pitchFamily="2" charset="2"/>
              <a:buChar char="q"/>
            </a:pPr>
            <a:r>
              <a:rPr lang="ru-RU" dirty="0">
                <a:latin typeface="Comic Sans MS" pitchFamily="66" charset="0"/>
              </a:rPr>
              <a:t>Создание благоприятных условий для </a:t>
            </a:r>
            <a:r>
              <a:rPr lang="ru-RU" dirty="0" smtClean="0">
                <a:latin typeface="Comic Sans MS" pitchFamily="66" charset="0"/>
              </a:rPr>
              <a:t>умственного, духовного</a:t>
            </a:r>
            <a:r>
              <a:rPr lang="ru-RU" dirty="0">
                <a:latin typeface="Comic Sans MS" pitchFamily="66" charset="0"/>
              </a:rPr>
              <a:t>, нравственного </a:t>
            </a:r>
            <a:r>
              <a:rPr lang="ru-RU" dirty="0" smtClean="0">
                <a:latin typeface="Comic Sans MS" pitchFamily="66" charset="0"/>
              </a:rPr>
              <a:t>и </a:t>
            </a:r>
            <a:r>
              <a:rPr lang="ru-RU" dirty="0">
                <a:latin typeface="Comic Sans MS" pitchFamily="66" charset="0"/>
              </a:rPr>
              <a:t>физического развития </a:t>
            </a:r>
            <a:r>
              <a:rPr lang="ru-RU" dirty="0" smtClean="0">
                <a:latin typeface="Comic Sans MS" pitchFamily="66" charset="0"/>
              </a:rPr>
              <a:t>учащихся-кадетов.</a:t>
            </a:r>
            <a:endParaRPr lang="ru-RU" dirty="0">
              <a:latin typeface="Comic Sans MS" pitchFamily="66" charset="0"/>
            </a:endParaRPr>
          </a:p>
          <a:p>
            <a:pPr marL="342900" indent="-342900" algn="l">
              <a:buFont typeface="Wingdings" pitchFamily="2" charset="2"/>
              <a:buChar char="q"/>
            </a:pPr>
            <a:r>
              <a:rPr lang="ru-RU" dirty="0">
                <a:latin typeface="Comic Sans MS" pitchFamily="66" charset="0"/>
              </a:rPr>
              <a:t>Повышение активности детей в общественной и учебной  деятельности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  <a:p>
            <a:pPr marL="342900" indent="-342900" algn="l">
              <a:buFont typeface="Wingdings" pitchFamily="2" charset="2"/>
              <a:buChar char="q"/>
            </a:pPr>
            <a:r>
              <a:rPr lang="ru-RU" dirty="0">
                <a:latin typeface="Comic Sans MS" pitchFamily="66" charset="0"/>
              </a:rPr>
              <a:t>Повышение качества знаний учащихся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  <a:p>
            <a:pPr marL="342900" indent="-342900" algn="l">
              <a:buFont typeface="Wingdings" pitchFamily="2" charset="2"/>
              <a:buChar char="q"/>
            </a:pPr>
            <a:r>
              <a:rPr lang="ru-RU" dirty="0">
                <a:latin typeface="Comic Sans MS" pitchFamily="66" charset="0"/>
              </a:rPr>
              <a:t>Воспитание гуманной личности: милосердие, доброта, способность к состраданию, терпению, понимание </a:t>
            </a:r>
            <a:r>
              <a:rPr lang="ru-RU" dirty="0" smtClean="0">
                <a:latin typeface="Comic Sans MS" pitchFamily="66" charset="0"/>
              </a:rPr>
              <a:t>ценностей.</a:t>
            </a:r>
            <a:endParaRPr lang="ru-RU" dirty="0">
              <a:latin typeface="Comic Sans MS" pitchFamily="66" charset="0"/>
            </a:endParaRPr>
          </a:p>
          <a:p>
            <a:pPr algn="l"/>
            <a:endParaRPr lang="ru-RU" dirty="0">
              <a:latin typeface="Comic Sans MS" pitchFamily="66" charset="0"/>
            </a:endParaRPr>
          </a:p>
          <a:p>
            <a:pPr algn="l"/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0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наз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9000"/>
            <a:ext cx="4952244" cy="32724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332656"/>
            <a:ext cx="6300192" cy="1292277"/>
          </a:xfrm>
        </p:spPr>
        <p:txBody>
          <a:bodyPr>
            <a:prstTxWarp prst="textStop">
              <a:avLst/>
            </a:prstTxWarp>
            <a:normAutofit/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Перед нами встали вопросы :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5809" y="1772816"/>
            <a:ext cx="6372200" cy="5688633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Какими </a:t>
            </a:r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ключевыми компетенциями </a:t>
            </a:r>
            <a:r>
              <a:rPr lang="ru-RU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должен </a:t>
            </a:r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обладать выпускник школы, чтобы достичь успешности в жизни? </a:t>
            </a:r>
            <a:endParaRPr lang="ru-RU" b="1" i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l"/>
            <a:endParaRPr lang="ru-RU" b="1" i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Определить  </a:t>
            </a:r>
            <a:r>
              <a:rPr lang="ru-RU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алгоритм </a:t>
            </a:r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действий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педагогического</a:t>
            </a:r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коллектива школы по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формированию</a:t>
            </a:r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личности </a:t>
            </a:r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успешного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ученика.</a:t>
            </a:r>
          </a:p>
          <a:p>
            <a:pPr algn="l"/>
            <a:endParaRPr lang="ru-RU" b="1" i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представл</a:t>
            </a:r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яет собой модель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выпускника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школ</a:t>
            </a:r>
            <a:r>
              <a:rPr lang="ru-RU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ы-интерната? </a:t>
            </a:r>
            <a:endParaRPr lang="ru-RU" b="1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l"/>
            <a:endParaRPr lang="ru-RU" b="1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0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Гульназ\Desktop\5e9da4b9a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57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09"/>
            <a:ext cx="9144000" cy="6890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81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Гульназ\Desktop\241725_html_35f915c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</p:spPr>
        <p:txBody>
          <a:bodyPr>
            <a:prstTxWarp prst="textTriangle">
              <a:avLst>
                <a:gd name="adj" fmla="val 28624"/>
              </a:avLst>
            </a:prstTxWarp>
          </a:bodyPr>
          <a:lstStyle/>
          <a:p>
            <a:pPr algn="ctr"/>
            <a:r>
              <a:rPr lang="ru-RU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Модель социальной личности ученика</a:t>
            </a:r>
            <a:endParaRPr lang="ru-RU" sz="4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6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ульназ\Desktop\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124744"/>
            <a:ext cx="7313264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4331" cy="1124744"/>
          </a:xfrm>
        </p:spPr>
        <p:txBody>
          <a:bodyPr>
            <a:prstTxWarp prst="textTriangle">
              <a:avLst>
                <a:gd name="adj" fmla="val 32862"/>
              </a:avLst>
            </a:prstTxWarp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ln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Модель личностно-ориентированного обучения</a:t>
            </a:r>
            <a:endParaRPr lang="ru-RU" sz="2800" dirty="0">
              <a:ln/>
              <a:solidFill>
                <a:schemeClr val="accent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8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60459" y="2330570"/>
            <a:ext cx="316835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Модель успешного ученика в условиях школы-интерната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4" name="Пятно 1 13"/>
          <p:cNvSpPr/>
          <p:nvPr/>
        </p:nvSpPr>
        <p:spPr>
          <a:xfrm rot="21430998">
            <a:off x="4791365" y="235130"/>
            <a:ext cx="3866204" cy="2357435"/>
          </a:xfrm>
          <a:prstGeom prst="irregularSeal1">
            <a:avLst/>
          </a:prstGeom>
          <a:ln>
            <a:solidFill>
              <a:schemeClr val="accent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omic Sans MS" pitchFamily="66" charset="0"/>
              </a:rPr>
              <a:t>Законопослушный гражданин.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Патриот.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1763687" y="20757"/>
            <a:ext cx="2972089" cy="2322014"/>
          </a:xfrm>
          <a:prstGeom prst="irregularSeal1">
            <a:avLst/>
          </a:prstGeom>
          <a:ln>
            <a:solidFill>
              <a:schemeClr val="accent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omic Sans MS" pitchFamily="66" charset="0"/>
              </a:rPr>
              <a:t>Нравственность. Эстетическое развитие.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-1" y="1413847"/>
            <a:ext cx="2475069" cy="2592288"/>
          </a:xfrm>
          <a:prstGeom prst="irregularSeal1">
            <a:avLst/>
          </a:prstGeom>
          <a:ln>
            <a:solidFill>
              <a:schemeClr val="accent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omic Sans MS" pitchFamily="66" charset="0"/>
              </a:rPr>
              <a:t>Активная жизненная позиция. Адаптация к условиям.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242820" y="3677839"/>
            <a:ext cx="2232248" cy="2232248"/>
          </a:xfrm>
          <a:prstGeom prst="irregularSeal1">
            <a:avLst/>
          </a:prstGeom>
          <a:ln>
            <a:solidFill>
              <a:schemeClr val="accent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omic Sans MS" pitchFamily="66" charset="0"/>
              </a:rPr>
              <a:t>Здоровье, здоровый образ жизни.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5992278" y="2322014"/>
            <a:ext cx="3168352" cy="2376264"/>
          </a:xfrm>
          <a:prstGeom prst="irregularSeal1">
            <a:avLst/>
          </a:prstGeom>
          <a:ln w="28575">
            <a:solidFill>
              <a:schemeClr val="accent3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omic Sans MS" pitchFamily="66" charset="0"/>
              </a:rPr>
              <a:t>Гуманистическое отношение к миру.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5543600" y="4240095"/>
            <a:ext cx="3600400" cy="1916832"/>
          </a:xfrm>
          <a:prstGeom prst="irregularSeal1">
            <a:avLst/>
          </a:prstGeom>
          <a:ln>
            <a:solidFill>
              <a:schemeClr val="accent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omic Sans MS" pitchFamily="66" charset="0"/>
              </a:rPr>
              <a:t>Творческая нестандартность.</a:t>
            </a:r>
          </a:p>
          <a:p>
            <a:pPr algn="ctr"/>
            <a:r>
              <a:rPr lang="ru-RU" sz="1400" b="1" dirty="0" smtClean="0">
                <a:latin typeface="Comic Sans MS" pitchFamily="66" charset="0"/>
              </a:rPr>
              <a:t>Индивидуальность.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22" name="Пятно 2 21"/>
          <p:cNvSpPr/>
          <p:nvPr/>
        </p:nvSpPr>
        <p:spPr>
          <a:xfrm rot="281172">
            <a:off x="2053409" y="4489549"/>
            <a:ext cx="3588110" cy="2283736"/>
          </a:xfrm>
          <a:prstGeom prst="irregularSeal2">
            <a:avLst/>
          </a:prstGeom>
          <a:ln>
            <a:solidFill>
              <a:schemeClr val="accent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chemeClr val="accent3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/>
                <a:latin typeface="Comic Sans MS" pitchFamily="66" charset="0"/>
              </a:rPr>
              <a:t>Интеллект. Познание. Способности. Целостная картина мира. </a:t>
            </a:r>
          </a:p>
        </p:txBody>
      </p:sp>
    </p:spTree>
    <p:extLst>
      <p:ext uri="{BB962C8B-B14F-4D97-AF65-F5344CB8AC3E}">
        <p14:creationId xmlns:p14="http://schemas.microsoft.com/office/powerpoint/2010/main" val="38379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  <p:sndAc>
          <p:stSnd>
            <p:snd r:embed="rId2" name="chimes.wav"/>
          </p:stSnd>
        </p:sndAc>
      </p:transition>
    </mc:Choice>
    <mc:Fallback xmlns="">
      <p:transition spd="slow" advTm="2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526</TotalTime>
  <Words>310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 о д е л ь    у с п е ш н о г о   у ч е н и к а  </vt:lpstr>
      <vt:lpstr>Основные понятия темы</vt:lpstr>
      <vt:lpstr>   Цели и задачи:</vt:lpstr>
      <vt:lpstr>Перед нами встали вопросы :</vt:lpstr>
      <vt:lpstr>Презентация PowerPoint</vt:lpstr>
      <vt:lpstr>Презентация PowerPoint</vt:lpstr>
      <vt:lpstr>Модель социальной личности ученика</vt:lpstr>
      <vt:lpstr>Модель личностно-ориентированного обучения</vt:lpstr>
      <vt:lpstr>Презентация PowerPoint</vt:lpstr>
      <vt:lpstr>Выпускник школы-интерната – это личность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успешного ученика</dc:title>
  <dc:creator>Гульназ</dc:creator>
  <cp:lastModifiedBy>ГУЛЬНАЗ</cp:lastModifiedBy>
  <cp:revision>34</cp:revision>
  <dcterms:created xsi:type="dcterms:W3CDTF">2012-11-07T04:48:25Z</dcterms:created>
  <dcterms:modified xsi:type="dcterms:W3CDTF">2013-04-06T07:34:03Z</dcterms:modified>
</cp:coreProperties>
</file>