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4" r:id="rId3"/>
    <p:sldId id="270" r:id="rId4"/>
    <p:sldId id="263" r:id="rId5"/>
    <p:sldId id="262" r:id="rId6"/>
    <p:sldId id="265" r:id="rId7"/>
    <p:sldId id="266" r:id="rId8"/>
    <p:sldId id="267" r:id="rId9"/>
    <p:sldId id="260" r:id="rId10"/>
    <p:sldId id="268" r:id="rId11"/>
    <p:sldId id="257" r:id="rId12"/>
    <p:sldId id="258" r:id="rId13"/>
    <p:sldId id="259" r:id="rId14"/>
    <p:sldId id="273" r:id="rId15"/>
    <p:sldId id="269" r:id="rId16"/>
    <p:sldId id="274" r:id="rId17"/>
    <p:sldId id="275" r:id="rId18"/>
    <p:sldId id="276" r:id="rId19"/>
    <p:sldId id="271" r:id="rId20"/>
    <p:sldId id="272" r:id="rId21"/>
    <p:sldId id="261" r:id="rId22"/>
    <p:sldId id="286" r:id="rId23"/>
    <p:sldId id="278" r:id="rId24"/>
    <p:sldId id="279" r:id="rId25"/>
    <p:sldId id="280" r:id="rId26"/>
    <p:sldId id="281" r:id="rId27"/>
    <p:sldId id="277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72646-8057-4E5B-AC46-83DCBB218F52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37C8C-A0E3-4B7E-9FE3-44B958078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88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6DB822-112D-48D4-BF30-A153AF257CB3}" type="slidenum">
              <a:rPr lang="ru-RU" smtClean="0">
                <a:latin typeface="Times New Roman" pitchFamily="18" charset="0"/>
              </a:rPr>
              <a:pPr eaLnBrk="1" hangingPunct="1"/>
              <a:t>1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3F1D8BF-ADF1-4A07-8839-2E69E1D230D5}" type="slidenum">
              <a:rPr lang="ru-RU" smtClean="0"/>
              <a:pPr eaLnBrk="1" hangingPunct="1">
                <a:defRPr/>
              </a:pPr>
              <a:t>4</a:t>
            </a:fld>
            <a:endParaRPr lang="ru-RU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5D965E-5F93-432A-8C14-1A97C4E7730F}" type="slidenum">
              <a:rPr lang="ru-RU"/>
              <a:pPr/>
              <a:t>5</a:t>
            </a:fld>
            <a:endParaRPr lang="ru-RU"/>
          </a:p>
        </p:txBody>
      </p:sp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CD0FF5D0-A24B-43E7-AAE1-578946736081}" type="slidenum">
              <a:rPr lang="en-US" sz="1200">
                <a:latin typeface="Lucida Sans Unicode" pitchFamily="34" charset="0"/>
              </a:rPr>
              <a:pPr algn="r"/>
              <a:t>5</a:t>
            </a:fld>
            <a:endParaRPr lang="en-US" sz="1200">
              <a:latin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1A9158A-0C02-4456-8BF6-2A15C84AA024}" type="slidenum">
              <a:rPr lang="ru-RU" sz="1200"/>
              <a:pPr algn="r"/>
              <a:t>19</a:t>
            </a:fld>
            <a:endParaRPr lang="ru-RU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4683DE5-9E8D-44CD-A269-9F2C8D4EAE82}" type="slidenum">
              <a:rPr lang="ru-RU" sz="1200"/>
              <a:pPr algn="r"/>
              <a:t>20</a:t>
            </a:fld>
            <a:endParaRPr lang="ru-RU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1200" b="1" dirty="0" smtClean="0"/>
              <a:t>Урок по комплексу технологий «Школы 2100»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37C8C-A0E3-4B7E-9FE3-44B95807892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864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68313" y="2205038"/>
            <a:ext cx="8153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endParaRPr lang="ru-RU" altLang="ja-JP" sz="2000" b="1" dirty="0">
              <a:solidFill>
                <a:srgbClr val="2C4B90"/>
              </a:solidFill>
            </a:endParaRPr>
          </a:p>
          <a:p>
            <a:pPr algn="r"/>
            <a:endParaRPr lang="ru-RU" altLang="ja-JP" sz="2000" b="1" dirty="0">
              <a:solidFill>
                <a:srgbClr val="2C4B90"/>
              </a:solidFill>
            </a:endParaRPr>
          </a:p>
          <a:p>
            <a:pPr algn="r"/>
            <a:endParaRPr lang="ru-RU" altLang="ja-JP" sz="2000" b="1" dirty="0">
              <a:solidFill>
                <a:srgbClr val="2C4B90"/>
              </a:solidFill>
            </a:endParaRPr>
          </a:p>
          <a:p>
            <a:pPr algn="r"/>
            <a:endParaRPr lang="ru-RU" altLang="ja-JP" sz="2000" b="1" dirty="0">
              <a:solidFill>
                <a:srgbClr val="2C4B90"/>
              </a:solidFill>
            </a:endParaRP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2124075" y="6165850"/>
            <a:ext cx="487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ja-JP" sz="2000" b="1" dirty="0" smtClean="0">
                <a:solidFill>
                  <a:schemeClr val="tx2"/>
                </a:solidFill>
                <a:ea typeface="ＭＳ Ｐゴシック" charset="-128"/>
              </a:rPr>
              <a:t>09.01.</a:t>
            </a:r>
            <a:r>
              <a:rPr lang="en-US" altLang="ja-JP" sz="2000" b="1" dirty="0" smtClean="0">
                <a:solidFill>
                  <a:schemeClr val="tx2"/>
                </a:solidFill>
                <a:ea typeface="ＭＳ Ｐゴシック" charset="-128"/>
              </a:rPr>
              <a:t>201</a:t>
            </a:r>
            <a:r>
              <a:rPr lang="ru-RU" altLang="ja-JP" sz="2000" b="1" dirty="0" smtClean="0">
                <a:solidFill>
                  <a:schemeClr val="tx2"/>
                </a:solidFill>
                <a:ea typeface="ＭＳ Ｐゴシック" charset="-128"/>
              </a:rPr>
              <a:t>3</a:t>
            </a:r>
            <a:r>
              <a:rPr lang="ru-RU" altLang="ja-JP" sz="2000" b="1" dirty="0" smtClean="0">
                <a:solidFill>
                  <a:schemeClr val="tx2"/>
                </a:solidFill>
              </a:rPr>
              <a:t> </a:t>
            </a:r>
            <a:endParaRPr lang="ru-RU" altLang="ja-JP" sz="2000" b="1" dirty="0">
              <a:solidFill>
                <a:schemeClr val="tx2"/>
              </a:solidFill>
            </a:endParaRP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1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3" y="1534308"/>
            <a:ext cx="77221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Современный  урок в свете </a:t>
            </a:r>
            <a:r>
              <a:rPr lang="ru-RU" sz="3600" b="1" dirty="0" smtClean="0">
                <a:solidFill>
                  <a:srgbClr val="C00000"/>
                </a:solidFill>
              </a:rPr>
              <a:t>внедрения федеральных государственных стандартов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99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Line 2"/>
          <p:cNvSpPr>
            <a:spLocks noChangeShapeType="1"/>
          </p:cNvSpPr>
          <p:nvPr/>
        </p:nvSpPr>
        <p:spPr bwMode="auto">
          <a:xfrm rot="-2688022">
            <a:off x="2482869" y="902023"/>
            <a:ext cx="793885" cy="1346582"/>
          </a:xfrm>
          <a:prstGeom prst="line">
            <a:avLst/>
          </a:prstGeom>
          <a:ln>
            <a:headEnd/>
            <a:tailEnd type="triangle" w="med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726020" name="Text Box 4"/>
          <p:cNvSpPr txBox="1">
            <a:spLocks noChangeArrowheads="1"/>
          </p:cNvSpPr>
          <p:nvPr/>
        </p:nvSpPr>
        <p:spPr bwMode="auto">
          <a:xfrm>
            <a:off x="275266" y="241885"/>
            <a:ext cx="336063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endParaRPr lang="ru-RU" sz="400" dirty="0">
              <a:solidFill>
                <a:srgbClr val="1D1D75"/>
              </a:solidFill>
              <a:latin typeface="Arial" charset="0"/>
            </a:endParaRPr>
          </a:p>
          <a:p>
            <a:pPr marL="174625" indent="-174625" algn="ctr"/>
            <a:r>
              <a:rPr lang="ru-RU" sz="2000" b="1" dirty="0" err="1">
                <a:solidFill>
                  <a:srgbClr val="1D1D75"/>
                </a:solidFill>
                <a:latin typeface="Arial" charset="0"/>
              </a:rPr>
              <a:t>Деятельностный</a:t>
            </a:r>
            <a:r>
              <a:rPr lang="ru-RU" sz="2000" b="1" dirty="0">
                <a:solidFill>
                  <a:srgbClr val="1D1D75"/>
                </a:solidFill>
                <a:latin typeface="Arial" charset="0"/>
              </a:rPr>
              <a:t> подход </a:t>
            </a:r>
          </a:p>
          <a:p>
            <a:pPr marL="174625" indent="-174625" algn="ctr"/>
            <a:r>
              <a:rPr lang="ru-RU" sz="2000" b="1" dirty="0">
                <a:solidFill>
                  <a:srgbClr val="1D1D75"/>
                </a:solidFill>
                <a:latin typeface="Arial" charset="0"/>
              </a:rPr>
              <a:t>Л.С. </a:t>
            </a:r>
            <a:r>
              <a:rPr lang="ru-RU" sz="2000" b="1" dirty="0" err="1">
                <a:solidFill>
                  <a:srgbClr val="1D1D75"/>
                </a:solidFill>
                <a:latin typeface="Arial" charset="0"/>
              </a:rPr>
              <a:t>Выготского</a:t>
            </a:r>
            <a:r>
              <a:rPr lang="ru-RU" sz="2000" b="1" dirty="0">
                <a:solidFill>
                  <a:srgbClr val="1D1D75"/>
                </a:solidFill>
                <a:latin typeface="Arial" charset="0"/>
              </a:rPr>
              <a:t>, </a:t>
            </a:r>
          </a:p>
          <a:p>
            <a:pPr marL="174625" indent="-174625" algn="ctr"/>
            <a:r>
              <a:rPr lang="ru-RU" sz="2000" b="1" dirty="0">
                <a:solidFill>
                  <a:srgbClr val="1D1D75"/>
                </a:solidFill>
                <a:latin typeface="Arial" charset="0"/>
              </a:rPr>
              <a:t>А.Н. Леонтьева и др.</a:t>
            </a:r>
          </a:p>
        </p:txBody>
      </p:sp>
      <p:sp>
        <p:nvSpPr>
          <p:cNvPr id="726021" name="Text Box 5"/>
          <p:cNvSpPr txBox="1">
            <a:spLocks noChangeArrowheads="1"/>
          </p:cNvSpPr>
          <p:nvPr/>
        </p:nvSpPr>
        <p:spPr bwMode="auto">
          <a:xfrm>
            <a:off x="5400155" y="241885"/>
            <a:ext cx="3309055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endParaRPr lang="ru-RU" sz="400" dirty="0">
              <a:solidFill>
                <a:srgbClr val="1D1D75"/>
              </a:solidFill>
              <a:latin typeface="Arial" charset="0"/>
            </a:endParaRPr>
          </a:p>
          <a:p>
            <a:pPr marL="457200" indent="-457200" algn="ctr"/>
            <a:r>
              <a:rPr lang="ru-RU" sz="2000" b="1" dirty="0">
                <a:solidFill>
                  <a:srgbClr val="1D1D75"/>
                </a:solidFill>
                <a:latin typeface="Arial" charset="0"/>
              </a:rPr>
              <a:t>Системный подход</a:t>
            </a:r>
          </a:p>
          <a:p>
            <a:pPr marL="457200" indent="-457200" algn="ctr"/>
            <a:r>
              <a:rPr lang="ru-RU" sz="2000" b="1" dirty="0">
                <a:solidFill>
                  <a:srgbClr val="1D1D75"/>
                </a:solidFill>
                <a:latin typeface="Arial" charset="0"/>
              </a:rPr>
              <a:t>Б.Г. Ананьев, Б.Ф. Ломов</a:t>
            </a:r>
          </a:p>
        </p:txBody>
      </p:sp>
      <p:sp>
        <p:nvSpPr>
          <p:cNvPr id="726025" name="Line 9"/>
          <p:cNvSpPr>
            <a:spLocks noChangeShapeType="1"/>
          </p:cNvSpPr>
          <p:nvPr/>
        </p:nvSpPr>
        <p:spPr bwMode="auto">
          <a:xfrm rot="2688022" flipH="1">
            <a:off x="5843116" y="698661"/>
            <a:ext cx="1020436" cy="1677870"/>
          </a:xfrm>
          <a:prstGeom prst="line">
            <a:avLst/>
          </a:prstGeom>
          <a:ln>
            <a:headEnd/>
            <a:tailEnd type="triangle" w="med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726019" name="Text Box 3"/>
          <p:cNvSpPr txBox="1">
            <a:spLocks noChangeArrowheads="1"/>
          </p:cNvSpPr>
          <p:nvPr/>
        </p:nvSpPr>
        <p:spPr bwMode="auto">
          <a:xfrm>
            <a:off x="1259632" y="1773356"/>
            <a:ext cx="648072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4625" indent="-174625" algn="ctr"/>
            <a:r>
              <a:rPr lang="ru-RU" sz="2800" b="1" dirty="0" smtClean="0">
                <a:solidFill>
                  <a:srgbClr val="1D1D75"/>
                </a:solidFill>
                <a:latin typeface="Arial" charset="0"/>
              </a:rPr>
              <a:t>Системно-</a:t>
            </a:r>
            <a:r>
              <a:rPr lang="ru-RU" sz="2800" b="1" dirty="0" err="1" smtClean="0">
                <a:solidFill>
                  <a:srgbClr val="1D1D75"/>
                </a:solidFill>
                <a:latin typeface="Arial" charset="0"/>
              </a:rPr>
              <a:t>деятельностный</a:t>
            </a:r>
            <a:r>
              <a:rPr lang="ru-RU" sz="2800" b="1" dirty="0" smtClean="0">
                <a:solidFill>
                  <a:srgbClr val="1D1D75"/>
                </a:solidFill>
                <a:latin typeface="Arial" charset="0"/>
              </a:rPr>
              <a:t> </a:t>
            </a:r>
            <a:r>
              <a:rPr lang="ru-RU" sz="2800" b="1" dirty="0">
                <a:solidFill>
                  <a:srgbClr val="1D1D75"/>
                </a:solidFill>
                <a:latin typeface="Arial" charset="0"/>
              </a:rPr>
              <a:t>подход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2" t="27396" r="45065" b="22520"/>
          <a:stretch>
            <a:fillRect/>
          </a:stretch>
        </p:blipFill>
        <p:spPr bwMode="auto">
          <a:xfrm>
            <a:off x="2813326" y="2340265"/>
            <a:ext cx="3249231" cy="441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39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18" grpId="0" animBg="1"/>
      <p:bldP spid="726020" grpId="0" animBg="1"/>
      <p:bldP spid="726021" grpId="0" animBg="1"/>
      <p:bldP spid="726025" grpId="0" animBg="1"/>
      <p:bldP spid="7260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9401" y="944339"/>
            <a:ext cx="8229600" cy="504825"/>
          </a:xfrm>
        </p:spPr>
        <p:txBody>
          <a:bodyPr>
            <a:noAutofit/>
          </a:bodyPr>
          <a:lstStyle/>
          <a:p>
            <a:pPr eaLnBrk="1" hangingPunct="1"/>
            <a:r>
              <a:rPr lang="ru-RU" b="1" dirty="0" smtClean="0">
                <a:solidFill>
                  <a:srgbClr val="2C4B9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Современный урок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grpSp>
        <p:nvGrpSpPr>
          <p:cNvPr id="8195" name="Group 4"/>
          <p:cNvGrpSpPr>
            <a:grpSpLocks/>
          </p:cNvGrpSpPr>
          <p:nvPr/>
        </p:nvGrpSpPr>
        <p:grpSpPr bwMode="auto">
          <a:xfrm>
            <a:off x="179388" y="6597650"/>
            <a:ext cx="8353425" cy="71438"/>
            <a:chOff x="385" y="482"/>
            <a:chExt cx="5262" cy="45"/>
          </a:xfrm>
        </p:grpSpPr>
        <p:pic>
          <p:nvPicPr>
            <p:cNvPr id="821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385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19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703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0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1020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1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1338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2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1642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3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1927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4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2213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5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2531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6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2848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7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3166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8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3470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9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3755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30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4059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31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4377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32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4694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33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5012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34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5316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8196" name="Group 22"/>
          <p:cNvGrpSpPr>
            <a:grpSpLocks/>
          </p:cNvGrpSpPr>
          <p:nvPr/>
        </p:nvGrpSpPr>
        <p:grpSpPr bwMode="auto">
          <a:xfrm>
            <a:off x="0" y="0"/>
            <a:ext cx="8964613" cy="836613"/>
            <a:chOff x="0" y="0"/>
            <a:chExt cx="5647" cy="527"/>
          </a:xfrm>
        </p:grpSpPr>
        <p:pic>
          <p:nvPicPr>
            <p:cNvPr id="8198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29" b="1527"/>
            <a:stretch>
              <a:fillRect/>
            </a:stretch>
          </p:blipFill>
          <p:spPr bwMode="auto">
            <a:xfrm>
              <a:off x="0" y="0"/>
              <a:ext cx="421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199" name="Rectangle 24"/>
            <p:cNvSpPr>
              <a:spLocks noChangeArrowheads="1"/>
            </p:cNvSpPr>
            <p:nvPr/>
          </p:nvSpPr>
          <p:spPr bwMode="auto">
            <a:xfrm>
              <a:off x="884" y="164"/>
              <a:ext cx="46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ja-JP" b="1" i="1">
                  <a:solidFill>
                    <a:srgbClr val="FF3300"/>
                  </a:solidFill>
                </a:rPr>
                <a:t>Федеральный государственный образовательный стандарт</a:t>
              </a:r>
              <a:endParaRPr lang="ru-RU" b="1" i="1">
                <a:solidFill>
                  <a:srgbClr val="FF3300"/>
                </a:solidFill>
              </a:endParaRPr>
            </a:p>
          </p:txBody>
        </p:sp>
        <p:grpSp>
          <p:nvGrpSpPr>
            <p:cNvPr id="8200" name="Group 25"/>
            <p:cNvGrpSpPr>
              <a:grpSpLocks/>
            </p:cNvGrpSpPr>
            <p:nvPr/>
          </p:nvGrpSpPr>
          <p:grpSpPr bwMode="auto">
            <a:xfrm>
              <a:off x="385" y="482"/>
              <a:ext cx="5262" cy="45"/>
              <a:chOff x="385" y="482"/>
              <a:chExt cx="5262" cy="45"/>
            </a:xfrm>
          </p:grpSpPr>
          <p:pic>
            <p:nvPicPr>
              <p:cNvPr id="8201" name="Picture 2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85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2" name="Picture 2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703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3" name="Picture 2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020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4" name="Picture 2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338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5" name="Picture 3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642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6" name="Picture 3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927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7" name="Picture 3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213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8" name="Picture 3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531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9" name="Picture 3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848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0" name="Picture 3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166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1" name="Picture 3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470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2" name="Picture 3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755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3" name="Picture 3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059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4" name="Picture 3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377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5" name="Picture 4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694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6" name="Picture 4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5012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7" name="Picture 4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5316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875620" y="890253"/>
            <a:ext cx="7777163" cy="61299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604726" y="1700808"/>
            <a:ext cx="7696200" cy="4264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endParaRPr lang="ru-RU" sz="23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2119" y="1801495"/>
            <a:ext cx="82106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Актуальный</a:t>
            </a:r>
            <a:r>
              <a:rPr lang="ru-RU" sz="2400" dirty="0"/>
              <a:t> [от лат. </a:t>
            </a:r>
            <a:r>
              <a:rPr lang="ru-RU" sz="2400" dirty="0" err="1"/>
              <a:t>actualis</a:t>
            </a:r>
            <a:r>
              <a:rPr lang="ru-RU" sz="2400" dirty="0"/>
              <a:t> – деятельный] означает важный, существенный для настоящего времени. А еще – действенный, современный, имеющий непосредственное отношение к интересам сегодня живущего человека, насущный, существующий, проявляющийся в действительности. Помимо этого, если урок – </a:t>
            </a:r>
            <a:r>
              <a:rPr lang="ru-RU" sz="2400" b="1" dirty="0"/>
              <a:t>современный</a:t>
            </a:r>
            <a:r>
              <a:rPr lang="ru-RU" sz="2400" dirty="0"/>
              <a:t>, то он обязательно закладывает основу для будущего.</a:t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038110"/>
              </p:ext>
            </p:extLst>
          </p:nvPr>
        </p:nvGraphicFramePr>
        <p:xfrm>
          <a:off x="902811" y="5028729"/>
          <a:ext cx="7316471" cy="936104"/>
        </p:xfrm>
        <a:graphic>
          <a:graphicData uri="http://schemas.openxmlformats.org/drawingml/2006/table">
            <a:tbl>
              <a:tblPr/>
              <a:tblGrid>
                <a:gridCol w="3349979"/>
                <a:gridCol w="3966492"/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плюсы</a:t>
                      </a:r>
                      <a:endParaRPr lang="ru-RU" sz="3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минусы</a:t>
                      </a:r>
                      <a:endParaRPr lang="ru-RU" sz="3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51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836613"/>
            <a:ext cx="8229600" cy="504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2C4B90"/>
                </a:solidFill>
              </a:rPr>
              <a:t> </a:t>
            </a:r>
            <a:endParaRPr lang="ru-RU" sz="1800" b="1" dirty="0" smtClean="0">
              <a:solidFill>
                <a:srgbClr val="2C4B90"/>
              </a:solidFill>
            </a:endParaRPr>
          </a:p>
        </p:txBody>
      </p:sp>
      <p:grpSp>
        <p:nvGrpSpPr>
          <p:cNvPr id="8195" name="Group 4"/>
          <p:cNvGrpSpPr>
            <a:grpSpLocks/>
          </p:cNvGrpSpPr>
          <p:nvPr/>
        </p:nvGrpSpPr>
        <p:grpSpPr bwMode="auto">
          <a:xfrm>
            <a:off x="179388" y="6597650"/>
            <a:ext cx="8353425" cy="71438"/>
            <a:chOff x="385" y="482"/>
            <a:chExt cx="5262" cy="45"/>
          </a:xfrm>
        </p:grpSpPr>
        <p:pic>
          <p:nvPicPr>
            <p:cNvPr id="821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385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19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703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0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1020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1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1338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2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1642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3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1927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4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2213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5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2531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6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2848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7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3166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8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3470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9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3755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30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4059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31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4377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32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4694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33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5012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34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5316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8196" name="Group 22"/>
          <p:cNvGrpSpPr>
            <a:grpSpLocks/>
          </p:cNvGrpSpPr>
          <p:nvPr/>
        </p:nvGrpSpPr>
        <p:grpSpPr bwMode="auto">
          <a:xfrm>
            <a:off x="0" y="0"/>
            <a:ext cx="8964613" cy="836613"/>
            <a:chOff x="0" y="0"/>
            <a:chExt cx="5647" cy="527"/>
          </a:xfrm>
        </p:grpSpPr>
        <p:pic>
          <p:nvPicPr>
            <p:cNvPr id="8198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29" b="1527"/>
            <a:stretch>
              <a:fillRect/>
            </a:stretch>
          </p:blipFill>
          <p:spPr bwMode="auto">
            <a:xfrm>
              <a:off x="0" y="0"/>
              <a:ext cx="421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199" name="Rectangle 24"/>
            <p:cNvSpPr>
              <a:spLocks noChangeArrowheads="1"/>
            </p:cNvSpPr>
            <p:nvPr/>
          </p:nvSpPr>
          <p:spPr bwMode="auto">
            <a:xfrm>
              <a:off x="884" y="164"/>
              <a:ext cx="46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ja-JP" b="1" i="1" dirty="0">
                  <a:solidFill>
                    <a:srgbClr val="FF3300"/>
                  </a:solidFill>
                </a:rPr>
                <a:t>Федеральный государственный образовательный стандарт</a:t>
              </a:r>
              <a:endParaRPr lang="ru-RU" b="1" i="1" dirty="0">
                <a:solidFill>
                  <a:srgbClr val="FF3300"/>
                </a:solidFill>
              </a:endParaRPr>
            </a:p>
          </p:txBody>
        </p:sp>
        <p:grpSp>
          <p:nvGrpSpPr>
            <p:cNvPr id="8200" name="Group 25"/>
            <p:cNvGrpSpPr>
              <a:grpSpLocks/>
            </p:cNvGrpSpPr>
            <p:nvPr/>
          </p:nvGrpSpPr>
          <p:grpSpPr bwMode="auto">
            <a:xfrm>
              <a:off x="385" y="482"/>
              <a:ext cx="5262" cy="45"/>
              <a:chOff x="385" y="482"/>
              <a:chExt cx="5262" cy="45"/>
            </a:xfrm>
          </p:grpSpPr>
          <p:pic>
            <p:nvPicPr>
              <p:cNvPr id="8201" name="Picture 2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85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2" name="Picture 2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703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3" name="Picture 2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020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4" name="Picture 2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338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5" name="Picture 3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642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6" name="Picture 3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927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7" name="Picture 3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213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8" name="Picture 3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531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9" name="Picture 3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848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0" name="Picture 3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166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1" name="Picture 3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470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2" name="Picture 3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755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3" name="Picture 3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059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4" name="Picture 3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377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5" name="Picture 4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694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6" name="Picture 4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5012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7" name="Picture 4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5316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Прямоугольник 1"/>
          <p:cNvSpPr/>
          <p:nvPr/>
        </p:nvSpPr>
        <p:spPr>
          <a:xfrm>
            <a:off x="179388" y="1125758"/>
            <a:ext cx="37687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Каким образом включить ученика в образовательный процесс?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Как помочь его самоопределению?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938231">
            <a:off x="562581" y="4242473"/>
            <a:ext cx="26334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Только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</a:rPr>
              <a:t>с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п</a:t>
            </a:r>
            <a:r>
              <a:rPr lang="ru-RU" sz="3200" b="1" dirty="0" smtClean="0">
                <a:solidFill>
                  <a:srgbClr val="C00000"/>
                </a:solidFill>
              </a:rPr>
              <a:t>омощью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действия !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5" name="Picture 4" descr="1278683168_1271403265_ucheni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893" y="845645"/>
            <a:ext cx="5085339" cy="572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51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4" y="840469"/>
            <a:ext cx="8229600" cy="64431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С</a:t>
            </a:r>
            <a:r>
              <a:rPr lang="ru-RU" sz="2400" dirty="0" smtClean="0">
                <a:solidFill>
                  <a:srgbClr val="002060"/>
                </a:solidFill>
              </a:rPr>
              <a:t>уть </a:t>
            </a:r>
            <a:r>
              <a:rPr lang="ru-RU" sz="2400" dirty="0">
                <a:solidFill>
                  <a:srgbClr val="002060"/>
                </a:solidFill>
              </a:rPr>
              <a:t>изменений, связанных с проведением урока современного типа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grpSp>
        <p:nvGrpSpPr>
          <p:cNvPr id="8195" name="Group 4"/>
          <p:cNvGrpSpPr>
            <a:grpSpLocks/>
          </p:cNvGrpSpPr>
          <p:nvPr/>
        </p:nvGrpSpPr>
        <p:grpSpPr bwMode="auto">
          <a:xfrm>
            <a:off x="179388" y="6597650"/>
            <a:ext cx="8353425" cy="71438"/>
            <a:chOff x="385" y="482"/>
            <a:chExt cx="5262" cy="45"/>
          </a:xfrm>
        </p:grpSpPr>
        <p:pic>
          <p:nvPicPr>
            <p:cNvPr id="821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385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19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703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0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1020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1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1338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2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1642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3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1927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4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2213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5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2531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6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2848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7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3166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8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3470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9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3755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30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4059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31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4377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32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4694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33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5012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34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5316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8196" name="Group 22"/>
          <p:cNvGrpSpPr>
            <a:grpSpLocks/>
          </p:cNvGrpSpPr>
          <p:nvPr/>
        </p:nvGrpSpPr>
        <p:grpSpPr bwMode="auto">
          <a:xfrm>
            <a:off x="0" y="0"/>
            <a:ext cx="8964613" cy="836613"/>
            <a:chOff x="0" y="0"/>
            <a:chExt cx="5647" cy="527"/>
          </a:xfrm>
        </p:grpSpPr>
        <p:pic>
          <p:nvPicPr>
            <p:cNvPr id="8198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29" b="1527"/>
            <a:stretch>
              <a:fillRect/>
            </a:stretch>
          </p:blipFill>
          <p:spPr bwMode="auto">
            <a:xfrm>
              <a:off x="0" y="0"/>
              <a:ext cx="421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199" name="Rectangle 24"/>
            <p:cNvSpPr>
              <a:spLocks noChangeArrowheads="1"/>
            </p:cNvSpPr>
            <p:nvPr/>
          </p:nvSpPr>
          <p:spPr bwMode="auto">
            <a:xfrm>
              <a:off x="884" y="164"/>
              <a:ext cx="46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ja-JP" b="1" i="1">
                  <a:solidFill>
                    <a:srgbClr val="FF3300"/>
                  </a:solidFill>
                </a:rPr>
                <a:t>Федеральный государственный образовательный стандарт</a:t>
              </a:r>
              <a:endParaRPr lang="ru-RU" b="1" i="1">
                <a:solidFill>
                  <a:srgbClr val="FF3300"/>
                </a:solidFill>
              </a:endParaRPr>
            </a:p>
          </p:txBody>
        </p:sp>
        <p:grpSp>
          <p:nvGrpSpPr>
            <p:cNvPr id="8200" name="Group 25"/>
            <p:cNvGrpSpPr>
              <a:grpSpLocks/>
            </p:cNvGrpSpPr>
            <p:nvPr/>
          </p:nvGrpSpPr>
          <p:grpSpPr bwMode="auto">
            <a:xfrm>
              <a:off x="385" y="482"/>
              <a:ext cx="5262" cy="45"/>
              <a:chOff x="385" y="482"/>
              <a:chExt cx="5262" cy="45"/>
            </a:xfrm>
          </p:grpSpPr>
          <p:pic>
            <p:nvPicPr>
              <p:cNvPr id="8201" name="Picture 2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85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2" name="Picture 2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703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3" name="Picture 2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020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4" name="Picture 2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338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5" name="Picture 3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642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6" name="Picture 3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927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7" name="Picture 3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213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8" name="Picture 3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531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9" name="Picture 3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848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0" name="Picture 3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166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1" name="Picture 3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470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2" name="Picture 3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755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3" name="Picture 3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059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4" name="Picture 3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377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5" name="Picture 4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694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6" name="Picture 4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5012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7" name="Picture 4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5316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721787"/>
              </p:ext>
            </p:extLst>
          </p:nvPr>
        </p:nvGraphicFramePr>
        <p:xfrm>
          <a:off x="148456" y="1700808"/>
          <a:ext cx="8709794" cy="1584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9591"/>
                <a:gridCol w="3023894"/>
                <a:gridCol w="3696309"/>
              </a:tblGrid>
              <a:tr h="1584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Требования к уроку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Традиционный урок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Урок современного типа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51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32" y="1108632"/>
            <a:ext cx="8020783" cy="556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5" name="Group 4"/>
          <p:cNvGrpSpPr>
            <a:grpSpLocks/>
          </p:cNvGrpSpPr>
          <p:nvPr/>
        </p:nvGrpSpPr>
        <p:grpSpPr bwMode="auto">
          <a:xfrm>
            <a:off x="179388" y="6597650"/>
            <a:ext cx="8353425" cy="71438"/>
            <a:chOff x="385" y="482"/>
            <a:chExt cx="5262" cy="45"/>
          </a:xfrm>
        </p:grpSpPr>
        <p:pic>
          <p:nvPicPr>
            <p:cNvPr id="821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385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1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703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0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1020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1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1338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2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1642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3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1927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4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2213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5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2531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6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2848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7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3166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8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3470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9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3755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30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4059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31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4377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32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4694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33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5012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34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5316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8196" name="Group 22"/>
          <p:cNvGrpSpPr>
            <a:grpSpLocks/>
          </p:cNvGrpSpPr>
          <p:nvPr/>
        </p:nvGrpSpPr>
        <p:grpSpPr bwMode="auto">
          <a:xfrm>
            <a:off x="0" y="0"/>
            <a:ext cx="8964613" cy="836613"/>
            <a:chOff x="0" y="0"/>
            <a:chExt cx="5647" cy="527"/>
          </a:xfrm>
        </p:grpSpPr>
        <p:pic>
          <p:nvPicPr>
            <p:cNvPr id="8198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29" b="1527"/>
            <a:stretch>
              <a:fillRect/>
            </a:stretch>
          </p:blipFill>
          <p:spPr bwMode="auto">
            <a:xfrm>
              <a:off x="0" y="0"/>
              <a:ext cx="421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grpSp>
          <p:nvGrpSpPr>
            <p:cNvPr id="8200" name="Group 25"/>
            <p:cNvGrpSpPr>
              <a:grpSpLocks/>
            </p:cNvGrpSpPr>
            <p:nvPr/>
          </p:nvGrpSpPr>
          <p:grpSpPr bwMode="auto">
            <a:xfrm>
              <a:off x="385" y="482"/>
              <a:ext cx="5262" cy="45"/>
              <a:chOff x="385" y="482"/>
              <a:chExt cx="5262" cy="45"/>
            </a:xfrm>
          </p:grpSpPr>
          <p:pic>
            <p:nvPicPr>
              <p:cNvPr id="8201" name="Picture 2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85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2" name="Picture 2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703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3" name="Picture 2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020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4" name="Picture 2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338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5" name="Picture 3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642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6" name="Picture 3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927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7" name="Picture 3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213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8" name="Picture 3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531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9" name="Picture 3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848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0" name="Picture 3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166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1" name="Picture 3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470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2" name="Picture 3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755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3" name="Picture 3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059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4" name="Picture 3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377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5" name="Picture 4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694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6" name="Picture 4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5012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7" name="Picture 4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5316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" name="Прямоугольник 4"/>
          <p:cNvSpPr/>
          <p:nvPr/>
        </p:nvSpPr>
        <p:spPr>
          <a:xfrm>
            <a:off x="179388" y="744789"/>
            <a:ext cx="87852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Человека нельзя “сделать”, “ произвести”, “вылепить” как вещь, как </a:t>
            </a:r>
            <a:r>
              <a:rPr lang="ru-RU" sz="2000" b="1" i="1" dirty="0" smtClean="0">
                <a:solidFill>
                  <a:srgbClr val="002060"/>
                </a:solidFill>
              </a:rPr>
              <a:t>продукт,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как </a:t>
            </a:r>
            <a:r>
              <a:rPr lang="ru-RU" sz="2000" b="1" i="1" dirty="0">
                <a:solidFill>
                  <a:srgbClr val="002060"/>
                </a:solidFill>
              </a:rPr>
              <a:t>пассивный результат воздействия </a:t>
            </a:r>
            <a:r>
              <a:rPr lang="ru-RU" sz="2000" b="1" i="1" dirty="0" smtClean="0">
                <a:solidFill>
                  <a:srgbClr val="002060"/>
                </a:solidFill>
              </a:rPr>
              <a:t>извне…                                                                                                                     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Г.С.Батищев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1403350" y="260350"/>
            <a:ext cx="7454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ja-JP" b="1" i="1" dirty="0">
                <a:solidFill>
                  <a:srgbClr val="FF3300"/>
                </a:solidFill>
              </a:rPr>
              <a:t>Федеральный государственный образовательный стандарт</a:t>
            </a:r>
            <a:endParaRPr lang="ru-RU" b="1" i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34169" y="844320"/>
            <a:ext cx="863044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Метод </a:t>
            </a:r>
            <a:r>
              <a:rPr lang="ru-RU" sz="2400" b="1" dirty="0">
                <a:solidFill>
                  <a:srgbClr val="002060"/>
                </a:solidFill>
              </a:rPr>
              <a:t>обучения, при котором ребенок не получает знания в готовом виде, а добывает их сам в процессе собственной учебно-познавательной деятельности называется </a:t>
            </a:r>
            <a:r>
              <a:rPr lang="ru-RU" sz="2400" b="1" dirty="0" err="1">
                <a:solidFill>
                  <a:srgbClr val="002060"/>
                </a:solidFill>
              </a:rPr>
              <a:t>деятельностным</a:t>
            </a:r>
            <a:r>
              <a:rPr lang="ru-RU" sz="2400" b="1" dirty="0">
                <a:solidFill>
                  <a:srgbClr val="002060"/>
                </a:solidFill>
              </a:rPr>
              <a:t> методом. 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При </a:t>
            </a:r>
            <a:r>
              <a:rPr lang="ru-RU" sz="2400" dirty="0">
                <a:solidFill>
                  <a:srgbClr val="002060"/>
                </a:solidFill>
              </a:rPr>
              <a:t>с</a:t>
            </a:r>
            <a:r>
              <a:rPr lang="ru-RU" sz="2400" dirty="0" smtClean="0">
                <a:solidFill>
                  <a:srgbClr val="002060"/>
                </a:solidFill>
              </a:rPr>
              <a:t>истемно-</a:t>
            </a:r>
            <a:r>
              <a:rPr lang="ru-RU" sz="2400" dirty="0" err="1" smtClean="0">
                <a:solidFill>
                  <a:srgbClr val="002060"/>
                </a:solidFill>
              </a:rPr>
              <a:t>деятельностном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подходе, </a:t>
            </a:r>
            <a:r>
              <a:rPr lang="ru-RU" sz="2400" dirty="0" smtClean="0">
                <a:solidFill>
                  <a:srgbClr val="002060"/>
                </a:solidFill>
              </a:rPr>
              <a:t>важным </a:t>
            </a:r>
            <a:r>
              <a:rPr lang="ru-RU" sz="2400" dirty="0">
                <a:solidFill>
                  <a:srgbClr val="002060"/>
                </a:solidFill>
              </a:rPr>
              <a:t>является:</a:t>
            </a:r>
          </a:p>
          <a:p>
            <a:r>
              <a:rPr lang="ru-RU" sz="2400" dirty="0">
                <a:solidFill>
                  <a:srgbClr val="002060"/>
                </a:solidFill>
              </a:rPr>
              <a:t>- применение  активных  форм познания: наблюдение, опыты, учебный диалог и пр.; 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-создание условий для развития рефлексии — способности осознавать и оценивать свои мысли и действия, соотносить результат деятельности с поставленной целью, определять своё знание и незнание и др.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581026" y="1106488"/>
            <a:ext cx="8229600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</a:rPr>
              <a:t>Системно-</a:t>
            </a:r>
            <a:r>
              <a:rPr lang="ru-RU" sz="2800" b="1" dirty="0" err="1" smtClean="0">
                <a:solidFill>
                  <a:srgbClr val="C00000"/>
                </a:solidFill>
              </a:rPr>
              <a:t>деятельностный</a:t>
            </a:r>
            <a:r>
              <a:rPr lang="ru-RU" sz="2800" b="1" dirty="0" smtClean="0">
                <a:solidFill>
                  <a:srgbClr val="C00000"/>
                </a:solidFill>
              </a:rPr>
              <a:t> подход. 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  <p:grpSp>
        <p:nvGrpSpPr>
          <p:cNvPr id="29" name="Group 22"/>
          <p:cNvGrpSpPr>
            <a:grpSpLocks/>
          </p:cNvGrpSpPr>
          <p:nvPr/>
        </p:nvGrpSpPr>
        <p:grpSpPr bwMode="auto">
          <a:xfrm>
            <a:off x="152400" y="152400"/>
            <a:ext cx="8964613" cy="836613"/>
            <a:chOff x="0" y="0"/>
            <a:chExt cx="5647" cy="527"/>
          </a:xfrm>
        </p:grpSpPr>
        <p:pic>
          <p:nvPicPr>
            <p:cNvPr id="30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29" b="1527"/>
            <a:stretch>
              <a:fillRect/>
            </a:stretch>
          </p:blipFill>
          <p:spPr bwMode="auto">
            <a:xfrm>
              <a:off x="0" y="0"/>
              <a:ext cx="421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884" y="164"/>
              <a:ext cx="46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ja-JP" b="1" i="1" dirty="0">
                  <a:solidFill>
                    <a:srgbClr val="FF3300"/>
                  </a:solidFill>
                </a:rPr>
                <a:t>Федеральный государственный образовательный стандарт</a:t>
              </a:r>
              <a:endParaRPr lang="ru-RU" b="1" i="1" dirty="0">
                <a:solidFill>
                  <a:srgbClr val="FF3300"/>
                </a:solidFill>
              </a:endParaRPr>
            </a:p>
          </p:txBody>
        </p:sp>
        <p:grpSp>
          <p:nvGrpSpPr>
            <p:cNvPr id="32" name="Group 25"/>
            <p:cNvGrpSpPr>
              <a:grpSpLocks/>
            </p:cNvGrpSpPr>
            <p:nvPr/>
          </p:nvGrpSpPr>
          <p:grpSpPr bwMode="auto">
            <a:xfrm>
              <a:off x="385" y="482"/>
              <a:ext cx="5262" cy="45"/>
              <a:chOff x="385" y="482"/>
              <a:chExt cx="5262" cy="45"/>
            </a:xfrm>
          </p:grpSpPr>
          <p:pic>
            <p:nvPicPr>
              <p:cNvPr id="33" name="Picture 2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85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2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703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2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020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2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338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3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642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3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927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3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213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3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531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3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848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3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166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3" name="Picture 3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470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4" name="Picture 3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755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3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059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3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377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4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694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4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5012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4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5316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24720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5138" y="2924944"/>
            <a:ext cx="67311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«Нужно, чтобы дети, по возможности,  учились самостоятельно, а учитель руководил этим самостоятельным процессом и давал для него материал»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-эти слова К.Д. Ушинского отражают суть современного урока, в основе которого заложен принцип системно-</a:t>
            </a:r>
            <a:r>
              <a:rPr lang="ru-RU" sz="2400" dirty="0" err="1">
                <a:solidFill>
                  <a:srgbClr val="002060"/>
                </a:solidFill>
              </a:rPr>
              <a:t>деятельностного</a:t>
            </a:r>
            <a:r>
              <a:rPr lang="ru-RU" sz="2400" dirty="0">
                <a:solidFill>
                  <a:srgbClr val="002060"/>
                </a:solidFill>
              </a:rPr>
              <a:t> подхода. 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0" y="0"/>
            <a:ext cx="8964613" cy="836613"/>
            <a:chOff x="0" y="0"/>
            <a:chExt cx="5647" cy="527"/>
          </a:xfrm>
        </p:grpSpPr>
        <p:pic>
          <p:nvPicPr>
            <p:cNvPr id="5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29" b="1527"/>
            <a:stretch>
              <a:fillRect/>
            </a:stretch>
          </p:blipFill>
          <p:spPr bwMode="auto">
            <a:xfrm>
              <a:off x="0" y="0"/>
              <a:ext cx="421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" name="Rectangle 24"/>
            <p:cNvSpPr>
              <a:spLocks noChangeArrowheads="1"/>
            </p:cNvSpPr>
            <p:nvPr/>
          </p:nvSpPr>
          <p:spPr bwMode="auto">
            <a:xfrm>
              <a:off x="884" y="164"/>
              <a:ext cx="46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ja-JP" b="1" i="1" dirty="0">
                  <a:solidFill>
                    <a:srgbClr val="FF3300"/>
                  </a:solidFill>
                </a:rPr>
                <a:t>Федеральный государственный образовательный стандарт</a:t>
              </a:r>
              <a:endParaRPr lang="ru-RU" b="1" i="1" dirty="0">
                <a:solidFill>
                  <a:srgbClr val="FF3300"/>
                </a:solidFill>
              </a:endParaRPr>
            </a:p>
          </p:txBody>
        </p: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385" y="482"/>
              <a:ext cx="5262" cy="45"/>
              <a:chOff x="385" y="482"/>
              <a:chExt cx="5262" cy="45"/>
            </a:xfrm>
          </p:grpSpPr>
          <p:pic>
            <p:nvPicPr>
              <p:cNvPr id="8" name="Picture 2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85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2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703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020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338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3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642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927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3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213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3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531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3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848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3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166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3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470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755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059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3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377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4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694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4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5012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4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5316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5" name="Rectangle 2" descr="e2d7674f860d"/>
          <p:cNvSpPr>
            <a:spLocks noGrp="1" noChangeArrowheads="1"/>
          </p:cNvSpPr>
          <p:nvPr>
            <p:ph type="title"/>
          </p:nvPr>
        </p:nvSpPr>
        <p:spPr>
          <a:xfrm>
            <a:off x="406400" y="1196752"/>
            <a:ext cx="8451849" cy="1728192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417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282" y="836613"/>
            <a:ext cx="8229600" cy="86895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Технология СДП предполагает следующую последовательность шагов на уроке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574" y="1508210"/>
            <a:ext cx="89884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Мотивация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(самоопределение)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учебной деятельности. 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2. Актуализация знаний и фиксация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индивидуального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затруднения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пробном действии. 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3. Выявление места и причины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затруднения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4. Построение проекта выхода из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затруднения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(«открытие детьми нового знания). 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5. Реализация построенного проекта. 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6. Первичное закрепление с проговариванием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во внешней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речи. 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7. Самостоятельная работа с самопроверкой по эталону. 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8. Включение в систему знаний и повторение. 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9. Рефлексия учебной деятельности. </a:t>
            </a: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0" y="0"/>
            <a:ext cx="8964613" cy="836613"/>
            <a:chOff x="0" y="0"/>
            <a:chExt cx="5647" cy="527"/>
          </a:xfrm>
        </p:grpSpPr>
        <p:pic>
          <p:nvPicPr>
            <p:cNvPr id="6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29" b="1527"/>
            <a:stretch>
              <a:fillRect/>
            </a:stretch>
          </p:blipFill>
          <p:spPr bwMode="auto">
            <a:xfrm>
              <a:off x="0" y="0"/>
              <a:ext cx="421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" name="Rectangle 24"/>
            <p:cNvSpPr>
              <a:spLocks noChangeArrowheads="1"/>
            </p:cNvSpPr>
            <p:nvPr/>
          </p:nvSpPr>
          <p:spPr bwMode="auto">
            <a:xfrm>
              <a:off x="884" y="164"/>
              <a:ext cx="46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ja-JP" b="1" i="1" dirty="0">
                  <a:solidFill>
                    <a:srgbClr val="FF3300"/>
                  </a:solidFill>
                </a:rPr>
                <a:t>Федеральный государственный образовательный стандарт</a:t>
              </a:r>
              <a:endParaRPr lang="ru-RU" b="1" i="1" dirty="0">
                <a:solidFill>
                  <a:srgbClr val="FF3300"/>
                </a:solidFill>
              </a:endParaRPr>
            </a:p>
          </p:txBody>
        </p: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385" y="482"/>
              <a:ext cx="5262" cy="45"/>
              <a:chOff x="385" y="482"/>
              <a:chExt cx="5262" cy="45"/>
            </a:xfrm>
          </p:grpSpPr>
          <p:pic>
            <p:nvPicPr>
              <p:cNvPr id="9" name="Picture 2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85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703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020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338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642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3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927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3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213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3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531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3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848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3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166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470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755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3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059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3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377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4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694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4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5012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4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5316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6" name="AutoShape 2" descr="data:image/jpeg;base64,/9j/4AAQSkZJRgABAQAAAQABAAD/2wCEAAkGBhQSERUUEhQWFRUWFxwaGBgYFxkYHBgeHRkdGh4gGhsaHCYfGB4jGxoYIC8gIycpLCwsGB8xNTAqNSYrLCkBCQoKDgwOGg8PGi0kHyQsKSwpKiwsLCwsLywsLSksLCwsLCwsLCwsLCwsLCwsLCwsLCwsLCwsLCwsLCwsLCwsLP/AABEIAMkA+wMBIgACEQEDEQH/xAAbAAACAwEBAQAAAAAAAAAAAAAEBQIDBgcBAP/EAE4QAAIBAQUFBQMIBwYEAwkAAAECAxEABBIhMQUGQVFhEyJxgZEyobEHFCNCUsHR8DNicoKSsuE0Q1NzovEVJGPCNYOzFhdEVFV0k6PT/8QAGwEAAQUBAQAAAAAAAAAAAAAABAABAgMFBgf/xAAzEQABBAEDAQYEBQQDAAAAAAABAAIDEQQSITFBBRNRYXGBIpGhwRQysdHwIzNC4RVS8f/aAAwDAQACEQMRAD8A1nbdma/Vb2uhGh8xl6WMvu1FRQNTTIDP15WHaGq58fvtV8xoiVpUV1s6C3C8uk5kcdroc1HAkag8+dir3tNUOFRibly6k8LBSXao105HPj6W9u9yC68+P5zOXhZUoglSEbMatmSPSvIDxFrkQDl/t4Wk7AdOmpPp4i3sd0YmpyHKtT/T4+FknAUXkGmZPDLXPh0sNeUKqKrQa6+7x6dddbM8KoOA/Pvt9PEssZAINdCM6WZIhZqW+sVoDhU5mmp8aa5HTThatstNdK1601HD3WheLsY3Kngafh8feLTjYgVOmVDr7vhU8eNmVSO2dsuuZqNa14AjrqdPzSzKfaCIKLnQZUOXqf62QXid2BBNABp5fnTna2GPFkTU5deBpQcTZWpA1wjZdos9QpPIBcq1NNdToeViZbmEjOKmJssuHOlelc9T6WKuFxEYqQAaeSj7zzNhb3ecZJHshSR16+tKWcBTrbdeXZhXEQSfZQczxp+PIm193vDSRgA1r7bDIDPRetPTxt9saEBAePDoK/ec/Tla+WIM4Q5KADhGVammfQU99kkOFK7XYLp1p0qa5fngLD3q85M7FwqthovCgzJ46n4c7URTAtkjR97CSNHUDFUZA5U1pxsUI42r2ZIqAThoV4UrWorQeOVmT8qFyUsxLHFgphNNcQqCetKD/e3k4MrUU5Kc2600HM5noPdYyO7hRQVNTU11NeJsBM3ZkdnlzX6vLQaV5jlxsqSPmjPmwC0GQodPzrZbd2w3nPR0p5rn8LHRXsPlmCNQfzmOtlt7gJOVa1qOeVKeFK62SY+ITjtMyONKgc/ybexuGXFXL8+lLLJZHKgOtSpqHU0I8j786EW+ut3kcMSVVXriFPaOhNAe7XOtDnZKWpQY4ylMyAXPTFmAetLV301Yj7Ku3+kge8mxN1Sgz9o1xeNQD6UoPC31zTG0teYXypU/GyUKtXT3HElBkwAoeTAZeR0NvbnOHGlDxHIg0I8iDY7FZXeEwTVH1xX95dfVSPSzqZFbqO0zUMPD+YfnzswkAzsBtNu4eVB8bEG+DFhUF8q90jLxqRZkggrt3GZD9XTqDmKe8fuixlRZff3YSoSAAwpSvUe/OvkbX9r199nSHgr0mGhtN37oOVM+llZmqc/Sxkd2Yote7rWuufTh+crJPyoySDMKM68qnTlaV2u5Ykl9DQgEMwOtCeBAIy8LZLb++VGN22eMUhyeXULzoeJ66DhU6MPk0BF1kBNSLw4J5mi5+do6wTSs7hwZrPC1cd3CjIAcM/x1NvrxKVXIVNQAOptcLVXiEkCmoIYV0qOBtNQ6KmG50NWGNqZuaegHDyt7eYQq4hhV1WtRlWmuXEWjI7tqkinL2WSnqT+Fq0TFixdxFbvVOJmK8CeWnjWzKCq2zsztUxr7QFac/wAiyWBjhOnDLP8AJtqbsrYmOEAMa5nMAADSlM6aV42B2lswY6juq2uWVfurZKLm9QkBWvs5nwrrl4nP420F2uyw1Zz3joNSOgA1PCtqbvszCcia1rllT81Of42tMKrUniNSfvNlSZopSvczPlovKuZ8fwFqZRTT7NPX+tpNLWvHy6/0tExUVG+0Ti8amn4elnCcq/ZcLYc2IWpAAy9Trr4aWOa5LTKqmuoOfmTWvnZdDeey4VU5gVoamtdeGflbNb77yzwXdHjbC/ajMZilGqpGjLprZlNtGgttDcwrYiSx4EmtPDlaq8yHvKgIyGGi5VPEmlABytm92PlFjvACSqY5qAleDDmpPDjTXxs8fbi1oqlvz0r6WYG1Jw07FMJZQqlmNABnZIZS7F6cRlyGf3V/JsWZe0pSj9adxfvZqZdM9LSTZqqoAJqNTWhPj0HLQWSid0BOdAvtmoFOenpStmkF1wjPNuJ+4dLC3QKjEtlXIEkkAcqn2c/LlpZmWyskzQhJxqelvtlkYSOTG0pv97U3Bu/IOFQfUf0+NnT9VG8nDJ0bvDx0P3H1tLZa90nm7H0NPutLao7mLihDeWh9xNqrrecKtxwv7mNR8bJNw5MSbAbWpgVvsup9e6fcbEreAa9KHyIqD8fSwF4krFGDq2E08q2ZOVPakYKEaVWnutOCeojb7S5+gPxB9bfXoVXw/Cw12NIhzRqejfgbOm6r3bK1UEaqwPvofcbWRAUH42lf4sUbjiQbJ1vRoMzpXKnHOzJyaKaw3RY1LEgUXNjSg69LY7eHb017Uw3cmOLEySSmoLFSKhehxaa86DIg3u/zX9h2mKO71GGIZF+Rf8P97PLygCkAAAOaAcMgfz52AnyQAQ3lb+F2aXEGQUClOztmpAuFB4ni3jZ18m5ql6T7N5b3gfhYEWI+TqWk9+T9dG9cX9LUYLiXklG9sRhsLQBsCt1YWWRxLQCtQciRTL63Nc8qZ2IlnC6mnxPgONoJe1LUzDGtKgitOVRnztrrlSvg0nJB5sf+0WpjgPbd6mYxAAUFRRa5k50w++xwsDIO1Iw1CgkYq0qCKELz8cqUskxUor6TIBTuNUK3MjP0IxU/Z62KkjxAg8bfTXVWTCchlQjLCRoRypaF3u5HeYguciRoByHIWSSBjBUlTqD68vWw94yz4ZGtK00NacbM9oXfEMvaHlUcrLInDA16VFPzyPhSzqBFbJndZD9bHU/boPQDT429vkGNSNDlQ8iDX7rARR4XJWldAWFSAOWdvpWY0JbOtQTSg/CzUpXsh2x980qFLCoyOXKtc9bY/wCU8H5olQR9IuZGvcbkaW2MV5UIyMaMcVWOhxGhOmWpy8LZP5VbyHggRCCDLwz0UizWpRi3BAT7ESWKMGquirhcaqQB7q8LFbK2+0ZF3vlASQI5ssDcsWmE9fXqSBTK1d6u6yKVcBlOo/OhthQ5TozvuF2uX2ZHkN8HeP7rcJG4AoFy6kf9uVvsbj2lNOlG+GfutgtlbZnuBAbFPdeWskQ6c1HL4cegbN2nFeIxJC4dTxHDoRqD0NtiOVsgtpXJT4r4HaXhQZgy1BqOnibDh2T2NOR0/p5WKvd01ZPa4jQN4049bDXefF+etP8AcWttCkKcV/DZHutyPHwPG3t0P0p6p8DYaeAHKlqLpKY5ATXCAQcq0GXnwslG990/aIEZ6GylYSDQAHIowP1gpI8AaEGvU2YG+V9lWbwFB6sQLBwFqtiFCXJI5VyHjWnuslIpdCzsGWMFgBhBNNGzwtnw1BH32uu7FipINAMK9MqcOJsRsj2pR+sD7rQSLC7D9Y08DRh7iR5WQChSMmTl1/Gwl11lXXIMPMU+K2OJqBWwN2OGYV+spHoa/ebJTPKJhkxKOH35a2Vq5XLDWhI99md0FFodQSPfZde1o7UrrZ0jws4muVipPZNftHL8+NLCKfWx0pJVyaVxfhbmm/lK9Eds4UhRavdC9CPaV6roYA38JX1OZtagsHcID/xJSv1ru2XPCcVPcLE4O0iz+2BeP6FdGhjANW9s1Ir8B0GVoX89wg+0q4q8iKU9TX0td21VxKRnmCdPOwryCg1ZS1Xf7R4UH2agaZZU423FxpRE7g0Vhk4OYyocsveT+6bRWcoBi7ycHHDxA4dRaxAHbEaEDJeOfE/d5G1syVFMxwysk1K1GqK2iTaMdAKDQZelopKGBpwNPMWjakraCynaV0APaqK594Dj1s0raJWoPKz2mItKI7xpQ1/J4c7Tky8KE/AD77DXm6mF/wBRjlXQa5Hl42v934D+tnVaTX5yThXMkAddM/fl52V783EKLlFxaYs3XCB+NtHsm51kLN9WhzHH7s6nyFkW/Brfron2Ukc+eQ/ltTKaY4+SKwmapm+oVQt4bTAt4Rbm6XodqINgY7lJBJ210fs3+sh/RyftDh4iy47YkS+9nJQIclA65qfGuXnZ5heR1ih/SOK1OYjXi7dBwHE5WKYySNw08lZ80kE0bu8GzTRvn2Wn3d3oW9YkKNHLHTtFIqorpRxka+R6WsvkWCSo0Ir7+9/2n1tPZF0huqrArjGxLHEwxyNTNiNSfuFpbb9lT1PoVNt1t1uuIlqyW8L5lBy55/dai8EihpWhFRzpRvhUWTbybyG7RqkIDzyMBGtK5VzJHXIeJ6WeKrtGO0Cq5AqFNQGpQ0NLTVRG1o5NpBvYRn8qD1Ngr/emVwWVdKUDVK51qcvfwsuj25dhJHd5JSZGbAEBIUcsWHIE9TWps42nDGkTN3UAoSTQacyeldbMnokKjZcgMz00ZQbX35cLq3Og8ww+5msHssUl4ZrTLnr8LMtpL9GTyIP58rJM38qrYZAc6+4/hZdio6nkw9GBHlmRZhwQ8wffSwF7TJh+r7xp91kkUch7zDwPrl8VNvGArb4+0p+0p/EffaVkrQsRHKGAZTUEVB52OvKEJJTWqnPjxofGy7amzPmjGWPO7O3fXjAx4/sE+lbH3uYKrEjioJ5aCp6VP32w5ITESPl9V2UGU3Ia1w9/ohrtKGUMuh93Q8iDl5W8uz4doXNvtGRD5p+Ngkk7KcofZmqy9HHtDzFD41tbf3wzXR/s3mP3mlljjTKPAqWae8xng8hdGkRF7zKNdcNevAWq7czCiGkehbQt0XkOtiCtQQfClkO396ormSigyTPmsS66asfqLlX1ttk0uL0kmgmc8ou6F6gRDMgkAL1BOXlbOXz5Re1Jj2fBJeX0xBSFXrpU+dBYVtgdrGt62xeQI9UhU4VFdBlmxp9mp62bQ3+8yoEuEKXK78JJEGNhzSIZDxfW2XLn9Ihfmdh/v2RUeNfKVXbZ+2jV1SCGuqlhVupzYYuNag2PuG9vYDsL9C0Eyr3QoLrMK0HZUriYk6VOfHW1Eu6sMj0vd7kvEh4PMEHgI1NRZfeNw5BOpgLxxxsWRWlckkCpOIGsWM9wUzoKnlaqLMdfxuHyI+pP2RBxRWwWmkvu0T3orlGq8BLOA/mFFFPStl43/aF8F/usl2ro4+kQ+YGY8K2Pk3dTJ1nvMJPK8vlloQ7MCelqJ7/fIFpIibQu51oqrKB1X2JPIVPS1bM6a+h8uPkdwk7FAT4SR3iKqMrowyZTUf79LKmJRsDagZdc8j91k1x2ZE+K8bHmEbjOS6vUKeYZCaoeFdORFmezdupfKxsDDeY8zG2o6qfroeY/C2pj5TJduCOQeQgJoCNwiblMwYjEBXMVFcwKUOfKnvtkttzF9qHFT6O7gZdWr8DbTxFqlSArqQT5Z18OFsj2xk2he3pShRB0oufvFnyjUTkV2U3VktRAeslOAWp8zl/KfW1V/wBoJFhDkrjNAaZDLieH562+2c+LG/2nIH7Kd0e8MfO0tpMgjbtRVKZjWvQDnXS2KANVELsS492XA/P+eCxO11ZTgkNWQ1R/tKTXXocx5jlbp3yb4WuzTVxSSN3ydarlToADkOteNuebc3angjRnBwEYsNamKpyV8suHStfMz5Pt5hdZ8DmkUtAf1W4N9x8elt9jKAvlcbPLrJ0nZFb03k3TazTKAxqHAbTvJThnStfS3Q9p30FcyAqjvHxHwFuffKvH/wAzG/2oqeas34iz/eKbFdoLuhzvGEljTuoAGkY8hSnvtYhXCwgd3GEsr32U0AqsVcgigGrHlqfVrFX3as1+JW7Ew3cE4pzUF+YTpXj600sov7xvGGZilyjNI0r35yMu6NcA9+vgi21vZJOBGv0cIyCLl0zprppoLOohpWiuV7gu5ZLlAs8q5meWmCPqXNAOGmHzsvvl8iket6mmvsvCOGqxr0DUqf3Fsr2XsO8zFVWFmXgHJRPHUV8rbzY25d4UfSXgQr9i7KEJ/akpiPv8bJTFBLbg+0ZWCRIt2UUWrmrKMJAriqdB9m292fdXW7rHM/aPhoz597XPPjSwk9I5lOZBoa6n2cJ8cgD62N+eE+yjN1oAP9RHwsyqBHCU3WUxnP2a5j7Oeo6c/wAmxl6Na00199hSpJIIwkMfeQQQeIpl5W8gfBkchX0ry6V9LJVgoqB/o0/UYA+AqvwNizYK6JVHX081/EGxcb1ANNRWzK1qElhyNRiBBDrwZaZgjif9uVs1fbm12ZsfeglyRuCV1RumWR604W1sUgYGmo1/P32Q3reO71lgoZwUJaNBipShzNQB5HI52qlY14pyJxZnwv1MWJ2tiCmPPHEe0ibXEo1HUqPUAWPnvQlgilH+JE3gQ4BHka2ST7USpTvKqGsLsVdkp9V8BNV4V5ai1Vy2kFu8iMGAZsUZoaVqDSvkLBNiIo+B/n89VunJa4OF7OafY9P2+S6XvvvgLmgSOhnfSuYQaYiOPQcfAWxG7sM0kuJFM0pOI4/ZBrUPO3jmIx05Zj3OM3+9yTT9phLVwRIzuw+qq0FFAFAWYj1t0O5reQgS73WK7RjQyviPjgirU9Wayy59Pwj68LLgh6lXbP3ZHaCe8yG83jgz+yn+Wmi+Pws0utyN7meJiwhiC9phJUyMwqExDMKFoWpQnEBWlapn3cnl/T3yWnFIVWEeoqxHjZvuRCl0mnuwJAkImixEkuMISQYj7TKQDTk9gsYMdJbjfgOn89kVLbWU0UtCm691C4fm0GHl2MdPhbNbeu3zBl7FS0UxwRxkmkcxpgVWzKxvnkfZK5ZGg2jXlagYgCdBXM+A42zW+201U3daYjHKl4kHFIkJBanichxwtTQ20pGse2n8IRhc07I24bnwBQZ1S8TH2nkUMK8kVqiNBwA86nOw+1N0I0BmuiCKVRXAncSUD6joO7mMg1Kg0OmVtD2i4QwYYTQg1FCDpnpQ2q2rtNLvC8rmgRa+J4ADiSaADiTaZa3TprZR1G7WDv8AsKK9BLxEximoGSZMmzFRi+2KZEG2b2zDIzJ2yCG9qfo5koI5j+o2QjkPGNqK9eBobN9nbt3mONezvkiGgLIyLKinUhQaEKDUChsdKl5KFJ4obwhFGwNgLDqkgK/6xbEa7Q7ZwNcdD/55I9zNQ3FJVsreJb2n0h7O8xZMAp72dKhdaVFCpzU2yabQKJe5z7TzuB46D3n3Wt3luEt1nS9QdquEjuyqcQAyoWFVlWndriJprWlbDXHZF5eGJhdpGj7RpCO6MVfZwgmpA50ztrySNfECSh8VnczF3l+uyaoGhuww0xIn1jQV41862CuMO0H7O89ijqveQMQoroGw4wSR9UnnXlY/Ydx/4heCsgKQQUMiNkzua0VhwGRr4dctXtTb13hcLLKiBRWnHI5AKM9c9OFliwV8bhuVb2hmWRHEdqpI496b3EG+d7Pcq3tFQSKUpQijAjxPE2xG8MN1YmS6kp9qFxQr+wcww6VqOvAreDakMk0kiS3hi7EgZIq9BUsaeQtn5C0hoSznlUsT95sessBHbT2214hhWSpeGqg80IFKnWopTwp1tZfN4jIwJFVWFIgulQqioJGYUtUmmZFBlZPit8I2w48JKg0xUyB5E8MrNYCloJRV5v7Stjl72goMgBwAAFFA5AWtu208J7tIRzRMTfxMcXXWwMDCvfDYeOGlR65fDxtornud84XFdbxHJTVXBjdfEd4edaWg+VrN3KXdF2wV+xt4Y4rwkst4vD01DKaZ5V/SNXInhbocG/NzegE6iv2qp/MALci2ruxeYM5ImC/aAxL6rUDzsFdog5oXVeRaoHqAaeYpaQe124KrMZHK7xtBgVSQUZQQcqEFTllzsRHOToh6VoLYXZm8d6CRwG6BlKhUkibuUApXEMS0AFa1HhbX7MjEi1ara1BJpryslQ4UV5K1JSWAzyBGeVNDy52Cmzz66Hjy+NmW0bsqpiUAYTnlwOR+NfK1UF2pmfa/l/rrZ1WQbUNm5ORzGXSmf32KivAUYTwJ+OXusKjUkWnPPzFPja68bNVmJPH8LOVJu3Cyu3Wa8XkXOOQxoIzJeZB9SMZ4fPL1HCtlV3ie8z9hCvZQNVVT7QK1MkvFyFKmnDGoFM7E7PiMsN6kB719viXYNyjDZ0/dqPKzvceEG+sRkBA7AUGWO8uPgi+gtkT5B1Pd4bD9/nt7LRiYAAsk278Pz2GFE+gEzRtIxq0zoMT9FWvdAA5626i8CsuEqCtKYSBSlKaaaWyGxdj/ADq5OpYpJHepWSQaq4kxAj+IgjjZftTe2/Qs0LLAHXCDIuI+2aA4SaAnWlPKzZGNI8NLTwOp6+KIx5mglpG66HFGFAVQABoAKAeQ0tVfJcIrZbutvCt7gEgIxDJ1+y34HUf0Nml5TEtLZLgWyUeVoR6TXggIdpmtDYu83RJ0AcHIhlIJVlYaFWBqpHMWVpcjis5uy0FBaTnVuERMxlbLObX3PDyfOp73OTGA2LuBlCCozC6ildLOdiwnB2hFDLRjiJeQ1GXaOTmaH2QKLoK2OljDKVOYIoQeIORsv2dsow0VZpGjXJUfA1BwAfDjoOptJ07pG04oIRhpsBB7a3OS8RiISyxxhsQjUhowc8wrDu6nIEDPSxlw2CEWMSSyT9iAIxIRhSmhCgAYqZBmqQNCLMibQJtA5EhbpLtk/dMu6Q97vmA0Gth4NoEtnb2+XYsai1d2uBDVJ99oDTSOAZp35TXFZVvBtN4IsUcLzMSAFXhXidTSvIelk2/+3uwuzRxk9rIp01VB7TdPsjqels/ct5L66SIsqlowMJZAWYMtRVqgV4VKmxMWOdIkNV5oGy5xY3lZza+8M7zyOawuRgcJiSuE6NnUkU9wsoV+J87a+6bmGdxM8peKQYif7wsTRlbkQagnpaG52z4PnzxlGnwsQjUGBQATicHU1AUZUrnyt0BeIY7rgLIH9STSqd39xpbzR3rFFwYjvN+yp/mOXKtn286RXC69ldkwyz9zFq5X6xLa51C0FB3jys/3h3i+a4GaKR4yTidRkmlK1yzrxI0t6di3a+GG9CrFaFDiIHdJNCpy9qtdDlbGOTI9wkk/J0A+60RCxoLW8rm29eyRdRBCKYxFjkPN3Y18gFAHh1s9+SvC4vMLgMrBCVOYI7ymo48LX707rT3u/wCSkRYUUyUFFyqaAkYqHlazdDdS8XO/NUY4WjK9oKAHRhVakjMUsRJMx0Gku+Kr+6rawiS624Sbend19nyrLASI2JwnXDlmjV9oEc9RUHS3t0unbobzc/orxFnJEmhH2ohyPFMxw5V6ZtrZSXiB4X0YZGlaHgR1BobLtg7l3e6sHjxmQLhLFjnXU4Rlnyz0HHO1Lc0d38X5h9fVSMB1bcL3dPbxvcONkKMMjkcLdVPEdOFqtt7jXe8gnCIpODoAP4l0b49bNdpbQjgXHK4RdM+PQAZk9BZSm/d0LULuoP1mjdV9SLBNMjnl8QI9FeQ0N0vKzmyNgvsu8JJMQ8MgKM6FgIyxyLjiDzOlTxAruNld15E5Go8DT+tp3u6pPCUNGSRaVBqCDxB94Nke5l7YhVk9uMtAx5mM5f6SPS21h5DpQQ/kLKy4QwhzeFqr5DiRhzBsrgRpACDhHE6k86crOQcrBXBKYhyZqetR91tBAkWUPJAFGQ0IPnl+FmAFhb1ofC1t1lqimvAWRSHKwG7j4Ltszrf3r494D42abmydltHs8xWOaOh5pKZfg5sru0lLjc3OQi2jQ0/aNbOb3djHtHtSPYvER5d2UPExz6oLYLwHOePX52f3WoOAvtizmC836NvZW8F6chIA1R5D3WzEz9vhlIznvCv4ItSo8kUetmfyhM0V8YRg1vcCpXkVfCT/AAZedoR3UDABogIHoAPdX1tcci4I66j9P9o7s/G1SPeeNh8+fok27MU0SvebtVnilZJYeEkeRqKZkg166HhQ9F2DvFFe48cRzHtIT3kPUcuuhtmPk+WrXlP+vU+GfxpSzrbW5Ecz9tCzXecZ9pHlU/rAa+IofGxU+I2doPBWezIMUhaeLWhoLSFsnFtW/wB2FLzd/nCD+8gIxeJTj5AWLum/N0ky7URtxWUGMj1y9DbGkxJY+R8keydj+Cm97u5Y1WSRDSndII81ZSp8aVsIbpeT/wDErT/IFf56e6xcF6V80dW/ZYN8LXA2otzdj+itoFCJswn9LLJJ0NEU+KxgV8GJsYxt4RTM/wBLKdo71XaHJ5lLfYU42P7q1PrZaXSbAJrDeUzrZbtzeBYKKqmSZ/0cS+03U/ZXmxsuN/vl6yu8XzaM/wB7MO/TmkfA+Pus42Lu/Hd6kFnkf25XNXfxPAdBbRx+z3E3Jt5IWbLA2ashvJsR47jeZ5mxXiRR2hHsquJQETkq5Z8bB3SPDMD9uFfVDT4MPS2k+Ut6bPl6lB/rH4WURKKLlmB91is2mtaB5/ZE9kAvc9x8vuvdkXkRXgxNkkxxJyEg9ofvCh8Qedn+6u54a4peIHZLxIWkJLsY5D2jUV0rhoRQYgKjWtsvta6mSIhcnUhkI1DLmKfnjbSfJnvqpW7XMrmY5Djr9ZZHOHDTLuiuvG08d/exaXdFVn4/cz628FOdg7rxzwCa8q3ay1b22BiUkhUWhoKLSuWZrWtqLhAIWe7YVUwkUwgKGRqlXAGQr3gQNGVulmCb1Q3aSK7S4g7yyIpp3RR6pizyqsiUyOto71QlbzdZRo+OF+oKmVK+DI38RtXlQgxEDauEPDIde/VeUtFbTpYC93/DkLYFWVqtaXbBHC0wLIl2s1bMrpfw2XG0iwqT4nNFoafYhLF4yokNfpZF7RlHJFyVR4eYOtlt42XfkJK3hbyv1opY1XEOSkZA+NBbTx2E2jtWOFS0rhAOLZeg1J6C1rJHg0BfshXMBSjYP0N6nuqikYVZYx9gOaMo6YswOpsLsWLDLe3Ggvp96rX42v2HOXea+OpRHQLGGyPZpVsTcixJPhS1u692Y3Euwo87PMf3ziX3Bba2EP6jj5AH1Wfl/wBsBaZbBnuu/Wh91PutLZ20ElWqMGwnC1ODChIPXMWov8VZFzpiy9LayzHcKqeUD1/P3WEjmIFBUDys0+aKooBX3m1EtyBNaVsrChRWOv11LbGvGEZxXyRvSanwb3W1u8Oyy93mYZv2WmX1GMg141Jsm2PdzLs/aEfE3icD1U23KQ4gVPGq+RqLcvPLoe4eD7/RazRsPRYzfNBIlyvNNTTyljqP9Sj1sqFn+07vj2OPtRRq48YSD8EItnwbRiPw14Ej6391v9mutjh7/wA+Ss+T+QC9X1OZV/j+ItuwLc33WlwbWkH+JH7wqt91ujtIBqQPO3URG4x6LmMsaZnDzK+YWTbW2clcTorK1PaUNQ+YOv54WaNfEGrCyPb22HZkut2THPN7JYEKijVyTy18vAGaFrVsEqm2DcWkZVRBKqFiEqjAc6KR+ac8ztxJibhCWJJIbMmpPfbibOU+Te7/ADbsmZjPUubwK9pjOpr9nhhOVOudl2xfkupdxFep2PZ17HsWKCOrEh+bP45AZdbA5UXfNAG26Ox3GIkndZ6c3XBJLevpKTzLR2cgUlIAVcXKmQGgtq93rjAsYMMca9VVQSOBqBU1FLX7qfJvHd2eW8sLzMxfMjuKGJrRTlibPEepA5lJtHZsmzb1Gl3IeGYkLET34xq1KnOMa14fEmOgA1USBxJda1NLe2DG0Ke2hHUEEW8k2ouZUE08uHW1lIfUFnPlTelyA+1Kg/mP3WAAtZ8p+M3VC1BWZe6OHdbU8TaFLZfaH+Puum7D4f7fdfQxNI2FKZasdF8hmx6ZdSMqtNh7srdpDIkrdoSTiwRUUsKHCGRitRlrYfd1lxvGTR8RYA/WU/Z500I4UHMW0qoLZT5XRmmmkXkVKad06JPtHZpedJbzinRWUns1CSqV0ai5SAigZQFNFWlSM3l+29Fe2jWHGwjkxsxjdFFEZQKuoq1W0HI2iUtYqV1tacx+jQd/NZ/4doOoKYFle0bkWNeFhNr763a6uUkclxqqLiIrz4DnStbebM39uczBRLhY6CQYK+Z7vvsM2CWtek0r2zNY7lD/ADcjW1sJIORto2gB1AtAXVRoLR7xF/iARuEJeLmkigSCtOpFPNSCLBQbr3ZWBEKVGharEfxE2biLOyrbG3BCRGi9rO/sxjh+s5+og4k2eISPOhhKCeWN+IoXeEmZlucftS5ykfUiB71ereyPE2o3n3kaMrdLouK8PRQFH6MUyHRqegzNluynvMryR3Kkszn6e8kUjQ8Ah5KMhr0BtvN1NyYrkpNe0mb25WGZrqBrQV8zxt0UEQgZp6rHleZnX0WOXcO9bPgW8XeUNKqk3iNj3GGvdJ1witSSCcyORdbL2x86gimwlDioQfMZHiK0zsn303zhvE3zYy4LtGayMtSZmH1UoPZB1PPwFkO2flHOEQ3OPCqlQCRWoGgVRpWnU2LbZ5Q7wDsF0pzpaqp5Wxuw/lJWVliliYSE0GEVBNeRoV99tit6A4WRCrIpVbmKDHOSAA95lIHOjUr50tC47Uvb3mdIYoXjhkwsGkZJO8MQIqCvE8tLZyG7gxXKO83a8ERzM8+KGQgB1fEQUrWjspFM9LPdlXG6rKTc780DOwOAuGxgZAFJxj5jWtsdmG18r3v4PT06o7XQACntvbSRXWaKeKW71ikUY0JQkq2SyJVcycqkHO2FTaE6IGkuzFKA44mEg88JPxt02S87QiriihvkZ/w27JyP2XqjeRsivH/DpHOITbNvB4kGCp66xOPGxEeFEy+d1bHlSxbsNLB7M2nG+0oHQ1VqKciMyGXMeluj3qMcAMgdR4/ebKr3utPE6zGCG+oCCs0ICTCmhKggP5E2Z3faCSiikhs6o4wuK81OevLlY+MBrdIQOU50ry8jlH3e6hQOJprZbvRDEIGklJTs+8kinvo3DBnmScqca2Ovu1ooIu1lcIgGp49ANSeluV7ybyvfZMRGCBM0U8eGJutPSvmZE0q42Wdlsdn/ACiXua4zYYv+YhjLPMaYFTDUNh4ymhAWlKgnTK2Q2Xv1e7ssqpIWEta9pVyrnV0J465HKudnG6d3dLrtRZFKF7mHCnXDhehI4VBrTrbByrytXSLFLdbib2XqBby6gzwxL2siM3eBYmrKzfrCrDqSMxmfurvB208z3kj5y9CCTl2f2EzoqqeHGoJsu3FH/I7XJ1F2Uf6Zfvsqe6SROiv9HMgWSNxoQRUMtdeTL4iy43UXN1W1dRZzSuFqDjTKnPrTXytTfCAMte97gfxFhN2N8EvP0UtI5xqtcn6pXXw1FjuyoSDqDTyyI9RT32sBtAvaW7FJflQA+ZiuVJkz/isputzvV5p2EWCM/wB7NVQRzVPaPjpZ1f8AeGSRzFd7qt67Nu+zUVFcZ0DNUFh00tNN+jGwS9wPd3bQsao3g4FOVhntikeA47jotGDImgjOjYHqoXf5OIiK3mSSZ+BxFAv7Crp62z+z7rJ28kQvF4wLfo7uB2zewRIWz1r3RmKW3ibbU6givIg/fWyLYN0Dylx/9VkY+UDge/42HznCOGwFCGVz32TaGhjku18bCJJFaSdSpdpGMcaxOuHETVlDMacQSNaW1l0vSSoHjYMp0IPu6EcjmLWX+4AXq7SDUySV/egP/wDIWzG8Wy5BtFzdpTA5u6SGigpIe0ZSXU5MaYc9bYkThkuawbGufQlHCXuwSeEl3v8Ak5eaZpoGFXNWRss+JU++hp48LZv/AN3V9qF7IeJkjp7mr7rbS97yX2CnaC5vlXKRomPkxprl42W3n5TplpWCA10wzh/ctTbXYMyMaQAVVrgebtbTYFweC7RxSPjZFoWz5mgFc6AUArysXPMqKXdgqqKliQAPE2w9w2jti+H6GAQqfrNHhH8UpNf3QbajY3yYYmEu0p2vTjMR1PZKfDLF6AdDYUYEjjchHsrvxLQKaExVgQCDUEAg8CCKgjpbH7S3cuX/ABBGvD9nHKsjSAyBFLJhpUk1o1SKA6gU420239gHtRDcJGgkbvSAYTDGtaYijKcLMQQFTDWhJ0tTc92c3nwRXlkLLjvFWd+zJVgoH0cAxKwACtzOtrsfEfDJq1bKuWdr21S0e79+uZQR3OSEquiRMuX7oz87IPlJ3maCIXeE0mnqK8Y4/rN4nMDz5Wvn21s2RUAjSV2VWWOGLHKMQBH6MVjOepIpZNfNyb1fHDU7BSa4p37eYjCEUYUoAFAagLE1ckkm2qwN1DVwhHE1suex7KiGHKp4kk/7Wvuz/SL82xmWNqqYRiYHTKgI0qM7bVt1NlXQ/wDO3rtXGqu4Ar/lR5+RrZnBveGXBs64SyIMg2AQx+RI/CxjsltUxqpEZ5JWG2hsa/o6XydjG3aIgLlGkYucPsoMIAUnWh1tvxGeup4dfCyrbmwNqX4Isou93RXDgKzMwIyBqK5ip0pblt/vUkcskZlZijspbE2eFiK5npYbVqTuZa6vsv5WIz7d2mFf8PBMB/C1fdZvHvZs+c0lki757qzphP8A+xcjW2Pl3YurawIDzAK/ykW8l3RjKoqySoK5DHjXX7L1raw4pHBVLckLoCbrXc96Bng5GCVlHP2QSh/htKXZV6VcPaxXpOKXiMKT+/GMJ847c1vW7N4iKNdpgrKlCVLwljjY17hK6EDMWvi3+2jdMpVMqj/EQMKdJYaf6ktU6J45CuEzStJNs+KAluyvWzn4vARLB+8qYlp4otrKPeI/po7vtCIaTXZgkq9SpOR/ZYeFobI+Vy7yfpkaE/bUiaPzZM1/eUWeLse43v6aEpj/AMa7vgbzaM5+DVtWrLtYPae4HzhsV1nMrL/cXksskfRcWgrxK/vWX7D2HHd5wdohopAfo45FpFXg3aAlZDyBoB1t0i+bMvCgAmO+INBJSGZf2ZUGGvWinramXbIcCJ0TMUN2vgwO2X1JWLRzH8dRaQPVI8UkdzuqTbTkiYhkvFyKtRtQHoaHw42Nm+R25NWjTr4S1/mU2H2fsS73e9iW6Vu94oV+a3nEqMG1ETZitRUFC46W11x3iRn7KVWgmOkclBi/y3Hdk8jXmBZOPgmaKFLOXvcyDZ+zb/2JdjJA2IyMD7KMBSgFPaNh9obvx326xCSqsEQpIvtISo06HiONtVvemK43of8AQk/kNsVNeTLFc7urFFmgDyMpo2BUQFVPAsWoTwANol4Y0uPRItLiAFzu+7OkM5gUfOHj0eDPwrT9G3PO2lptVIcTmMUAUGQhpDU4VHcyLValTnnbXPNdrjGF7kSnJVUZudBRR3nPqbQ2xK3ZLIY2Cxyo7LkWwKak4VJzGtK17vlbKOc8kaW0CjjjNI+I2UbsjZi3eFYl0UZn7RObMepNTYfbuykvl2ZGFQ64kP2WpVWH50JFgNo70RzRtFdCZ5HFD2SlsCnJmJyAIUmi1qTQWbNtBBdzIn6NYyw4ZKDlQ5ilKUOlLZ5D2kPPNoq2kaRxS5RsvaMl1CupMkOReNjWgpmUPClui/J8yzQSshqPnjOpPKi+ndJHnbntziqiA/ZFfS2v+TbaSXd3upJAkbHFXStO8vjRQRzAPLPou2sdxxi5g4olY2ORrW/v0BbsyKVSQN5YWU+5jbJ753nsb7dJT7MiSwsdACcLpU/tD42I3+3ie6xR9kwV3c5kBqKqFmND1w+tsFt+aSURfO7wkxbvCFZcRjFCcUixqI1yypirn42wuycCV7mzWANx5oiZ4otRO8G2bm16uuOkyxyN2qKC/dKiumR7wrQWdx/KLdIP7Ls3DyYiKH4Ymth0IPdgUKvF6ZfujVvHSxHzFIxiJq3FmNafcvlbshig8oEP0igtwvyuTtpdIx+1OT8I7N939/5ryHJhgBjzdPnGF1X7XfQIy9Q1OdLYbYu695vRDRJhjpXtpKqlP1R7T+WXW2n2Ru3dUascUm0pgfboq3dD0Zu5kRwxm1EzIWim8q1rnnlOLjvC5Vvml3a8TSOWd64YVzooMxyfCgVaJUZHPOye+bFiikd9o3zCZjia6XYyKrk691SXevEgCttDfbvOVL329pdYR9SBsHk08gxHwQLbLy763C5kfMbuZGrnM3cD5EZyygySa1yHCwg8lYTSebNvMwXs9n3AXaL/ABLwOyB69ktXf94i075uyzri2hf5CvFEZbtF4GmbeZtj7zvXtO9ewWiXlAnZjzlm73mosAN0JZGxzupPEu8k7erFV9xta2J54CpdM0LWx7wbFuRpCI3f/pIZnP75r/Naq/8Ays0H0d0kpwM7rCPQ1NlkG68aiheQjkGEa+kQX3mxd32HChqkKA88IJ9TU2uGKepVJyfBLb18qF+c0hihH7CSzH19m2Mm3YvEjM5imJdix+jUZk1OWPnbp94vWBSzHCqgkk6AcbDx7QlYBlucrKdGPZoSOeFnBHmBZPYyL8xpO2R7+As3tNIYr1d44ppDL2lZcUxYYaaMCaYiaAKBX3W1eKmGts/PHd5B81uscZVWUyyAAhAGxd1tXdiKVzpnnZ9JwtDA1GMar569UszSH7Vx0V8rd0eJ+P59bRU9LSvp08SfWh++1Sm2kNwgTsUPe9kQyGrxri4OO6w8HWh99ks26siN2l2nKvwJqjf/AJI6V/eU20ge31omJrvzBSEjhwUsuu+20roP+Yj+cINWoK0/zI/+5PO2h2f8pGz76nZz0jxfUnUFD4PmvrQ2DrYG/bBgmH0kYxH6y91vMjXzrYZ+J/1KIZkn/Jaq87qBo8MLhoT/AHE300JH6hJxx9CrUHKyO9XOaFSjUaH/AAL0e0iy4RXrVDy7UC2cu2yr5cjW43gldeyemH0Pc9MJ62f7J+VUA9lfoHic6lRiU/uHvU/Zx2EfG5nIRTZWu4VrbbZopbsmPG8TL81vBpMoZSKwynKdc9CSaaHhYC6bLgvN1uwkkeOa7oEJRikkbUwspBFRWnK2o/4Pcr7F9GUeKtaI3dU/q0NYTX7OHTMGyfa278kBVmdpgBhWSoF5T9XEQEvS/qPRuWdoiipGzwl983WjMZEIYTBldZ5SXcshqKk1OHmBTwsVszb07TGCaBVkCByySVQgnDUVXEMwcs9Le7O26pIWUgEthVxUIzfZIbvQyf8ATeh5VsTtbYvalZI5GhmQELIADkcyrKcmWvA8bUz47ZW1W/RKKd8bviOyLvQcLSHApPFgSB1wimI+Yti9t32SC7i5yMrNIah1BGNCzNIWU+y2LunOhx5aEWYXnZ+1fZW83cg/W7PCac/ZIrbnu1Jbxd7w6Xjvy/bYs1V4Efq+AFhsPALZAZCKu0XLktc2mcp6t5XiPSw870IKHCwIZW4qwNQfWy+7bQQ5YmZifqqafDLzNjsrdV8LxXRZnC1l/wBjybWgivUUgSaNWjaJh3MQPeodVrlnnlh01tmL9unLd1iadUjEjN9EtPqgZuRkak+zy1s13M26bveGQI8vbrlHGKsXX2SBkACKqWNAKLXS2ufZvzyYC8qJmiP9njP0URb/AOYm+u2XsKP3TrbmomZOLkdyP7QN+3h80WdL26uqxWxN3bxez/y8dUrTtX7sY8Dq9OSg+It0LZPycwQAM4+czVqGl/Rqf1YxUetT1FjL/vbBcwInYSTUoIYFzHAClaRjqxH3Wzm0tq369GmMXaI/VjNXp+tIKGvRMI6m2k6WWbjhUksj5Tzbu0rpFle5TO4zECioHjEppTrKSOoskvW/V5nGG6RrEmgbKQgftZQp5GQjlYK77tQRj2A3Grd4V509mvWlettJcdmqF7SbJQK0OQAArVulOFhMp8WIzXKbvgDqoNkfK7SxZm77rSTtjmd5X+1Ukj/zH0/8sJZ7ctzEQ4gqK3FqF282bP320N3vCsKoysvDCQR7rZfbu+rxSNFHFVlkVSTnVSuIsAOAy568DbB/5TJlfphAb/PEon8M0C3m00/9n/1/9P8AW1UuwnGhB93x/GyJ9pXuSIuGmDAAjClEzjZqkiOppIQCANFGp1c7X3geB4gi9quEGQ1qRVgikkaFmqK0prpSzjtDNY4APB9h+yRxoj0Q7XUqaMCPH852+WlbN9nbVhvSVQ4gRWh5VIB8KqwqPsnlYK/XExmozU8eXQ22cHtYTu7qUaX/AEKEmxjGNTdwlW07sXWi0NGVqHRsLBsJ5A0pX42ok+UC7oSsmNHGTKQpofFWINi5yaGmtDTx4e+wGydtXeGGONwY3VQHUxOxxfWOIIQ2JqtWuda2v7RjHwu0knyVmG87iwPVDXZDJObwFwRtEqR5ULrXFiI4DgOnKzIjTw++10/1P2F+AtWeHh99tKFgZG1oQUri55JV15eoXz+AtTa28aR+H4Wrjte3hUleYbSVDb3jaY++0iUwXwytFja1tT4WpazA2pFRtC9XZJFwyKGU8GFR79PG1/AWg1n55TcLOXjdZo27W5yvDINO8c+mLM06NiHSzfZ3ylSx/Q7SgxA5F1Ud4dU9mQc8B/dsWtke/P8AYn/bX42DmgbVjZExTOuloL7u7DfYmmuEqOGGFkrkeOEk5rT7EgIHDBrbNXLeuW5SiC+I4TKhYEsnCo1Lp5kjgWpaz5Kv/EZ/8pfgLOvlp/ssP+YfhYEHekb+YJ3BMsih0YMrCoYGoPhbM/KBsIywCaMfSwVZafWT6ynyz8jztT8mX9ib/Mb4C2tk1PhawGiqOCuU3KIyBSK4W40Jswi2crBiGVY0OGSeT2FP2UUZyyfqDzNobs/2L+P4mzTZHsbE/bk+JtpzSlkYI5Kqj/qPIPATHZlzSGJpCWuV0Ptyy929XvoOMSHgqjFypraiTeaacdhcI/mt3XKoGFzzxMK9lXkKyHiVrW0fld/t10/Zf42t3X/skP7P3m2dEzvTblfK8sGy82ZsRIcx3nOZanHpmfUkseJNm0b0tB9LeLbRDQBQWeSSbR2zoe0kAOgzPl/WlmO8SVgNR9dP/UWw2wfbb9n7xYzbv6A/tR/+qluE7ae452noKr9VsYbQIr8VmNpbwoqY3RA7TSFDRcTQRscTgggg0GWdSaUBrZ7cbmuMvE1VmQPjpVyAFAo5zphI1FetuU77foLn/kD+d7da2F+iu3/26/COw+TH3cbXN62PkiWmyizsqI5sgc83q/8AMTYOKKFo+yfs6FnGEkA5SNQAVBy4WbC3K93/AGtp/wCd972Ex4zIHEniv2UnGk32jsD5jL2yPKEKnvKKlcIxBDQd1WoBiA0BGlTbYXctLCDImBmXNa1wn80POy9//Dx/lp/MtnrWlJMTR6g8+iWkcLJSrnaoOediLz7T+J+Nhzb0eI62AnwC547F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4" descr="data:image/jpeg;base64,/9j/4AAQSkZJRgABAQAAAQABAAD/2wCEAAkGBhQSERUUEhQWFRUWFxwaGBgYFxkYHBgeHRkdGh4gGhsaHCYfGB4jGxoYIC8gIycpLCwsGB8xNTAqNSYrLCkBCQoKDgwOGg8PGi0kHyQsKSwpKiwsLCwsLywsLSksLCwsLCwsLCwsLCwsLCwsLCwsLCwsLCwsLCwsLCwsLCwsLP/AABEIAMkA+wMBIgACEQEDEQH/xAAbAAACAwEBAQAAAAAAAAAAAAAEBQIDBgcBAP/EAE4QAAIBAQUFBQMIBwYEAwkAAAECAxEABBIhMQUGQVFhEyJxgZEyobEHFCNCUsHR8DNicoKSsuE0Q1NzovEVJGPCNYOzFhdEVFV0k6PT/8QAGwEAAQUBAQAAAAAAAAAAAAAABAABAgMFBgf/xAAzEQABBAEDAQYEBQQDAAAAAAABAAIDEQQSITFBBRNRYXGBIpGhwRQysdHwIzNC4RVS8f/aAAwDAQACEQMRAD8A1nbdma/Vb2uhGh8xl6WMvu1FRQNTTIDP15WHaGq58fvtV8xoiVpUV1s6C3C8uk5kcdroc1HAkag8+dir3tNUOFRibly6k8LBSXao105HPj6W9u9yC68+P5zOXhZUoglSEbMatmSPSvIDxFrkQDl/t4Wk7AdOmpPp4i3sd0YmpyHKtT/T4+FknAUXkGmZPDLXPh0sNeUKqKrQa6+7x6dddbM8KoOA/Pvt9PEssZAINdCM6WZIhZqW+sVoDhU5mmp8aa5HTThatstNdK1601HD3WheLsY3Kngafh8feLTjYgVOmVDr7vhU8eNmVSO2dsuuZqNa14AjrqdPzSzKfaCIKLnQZUOXqf62QXid2BBNABp5fnTna2GPFkTU5deBpQcTZWpA1wjZdos9QpPIBcq1NNdToeViZbmEjOKmJssuHOlelc9T6WKuFxEYqQAaeSj7zzNhb3ecZJHshSR16+tKWcBTrbdeXZhXEQSfZQczxp+PIm193vDSRgA1r7bDIDPRetPTxt9saEBAePDoK/ec/Tla+WIM4Q5KADhGVammfQU99kkOFK7XYLp1p0qa5fngLD3q85M7FwqthovCgzJ46n4c7URTAtkjR97CSNHUDFUZA5U1pxsUI42r2ZIqAThoV4UrWorQeOVmT8qFyUsxLHFgphNNcQqCetKD/e3k4MrUU5Kc2600HM5noPdYyO7hRQVNTU11NeJsBM3ZkdnlzX6vLQaV5jlxsqSPmjPmwC0GQodPzrZbd2w3nPR0p5rn8LHRXsPlmCNQfzmOtlt7gJOVa1qOeVKeFK62SY+ITjtMyONKgc/ybexuGXFXL8+lLLJZHKgOtSpqHU0I8j786EW+ut3kcMSVVXriFPaOhNAe7XOtDnZKWpQY4ylMyAXPTFmAetLV301Yj7Ku3+kge8mxN1Sgz9o1xeNQD6UoPC31zTG0teYXypU/GyUKtXT3HElBkwAoeTAZeR0NvbnOHGlDxHIg0I8iDY7FZXeEwTVH1xX95dfVSPSzqZFbqO0zUMPD+YfnzswkAzsBtNu4eVB8bEG+DFhUF8q90jLxqRZkggrt3GZD9XTqDmKe8fuixlRZff3YSoSAAwpSvUe/OvkbX9r199nSHgr0mGhtN37oOVM+llZmqc/Sxkd2Yote7rWuufTh+crJPyoySDMKM68qnTlaV2u5Ykl9DQgEMwOtCeBAIy8LZLb++VGN22eMUhyeXULzoeJ66DhU6MPk0BF1kBNSLw4J5mi5+do6wTSs7hwZrPC1cd3CjIAcM/x1NvrxKVXIVNQAOptcLVXiEkCmoIYV0qOBtNQ6KmG50NWGNqZuaegHDyt7eYQq4hhV1WtRlWmuXEWjI7tqkinL2WSnqT+Fq0TFixdxFbvVOJmK8CeWnjWzKCq2zsztUxr7QFac/wAiyWBjhOnDLP8AJtqbsrYmOEAMa5nMAADSlM6aV42B2lswY6juq2uWVfurZKLm9QkBWvs5nwrrl4nP420F2uyw1Zz3joNSOgA1PCtqbvszCcia1rllT81Of42tMKrUniNSfvNlSZopSvczPlovKuZ8fwFqZRTT7NPX+tpNLWvHy6/0tExUVG+0Ti8amn4elnCcq/ZcLYc2IWpAAy9Trr4aWOa5LTKqmuoOfmTWvnZdDeey4VU5gVoamtdeGflbNb77yzwXdHjbC/ajMZilGqpGjLprZlNtGgttDcwrYiSx4EmtPDlaq8yHvKgIyGGi5VPEmlABytm92PlFjvACSqY5qAleDDmpPDjTXxs8fbi1oqlvz0r6WYG1Jw07FMJZQqlmNABnZIZS7F6cRlyGf3V/JsWZe0pSj9adxfvZqZdM9LSTZqqoAJqNTWhPj0HLQWSid0BOdAvtmoFOenpStmkF1wjPNuJ+4dLC3QKjEtlXIEkkAcqn2c/LlpZmWyskzQhJxqelvtlkYSOTG0pv97U3Bu/IOFQfUf0+NnT9VG8nDJ0bvDx0P3H1tLZa90nm7H0NPutLao7mLihDeWh9xNqrrecKtxwv7mNR8bJNw5MSbAbWpgVvsup9e6fcbEreAa9KHyIqD8fSwF4krFGDq2E08q2ZOVPakYKEaVWnutOCeojb7S5+gPxB9bfXoVXw/Cw12NIhzRqejfgbOm6r3bK1UEaqwPvofcbWRAUH42lf4sUbjiQbJ1vRoMzpXKnHOzJyaKaw3RY1LEgUXNjSg69LY7eHb017Uw3cmOLEySSmoLFSKhehxaa86DIg3u/zX9h2mKO71GGIZF+Rf8P97PLygCkAAAOaAcMgfz52AnyQAQ3lb+F2aXEGQUClOztmpAuFB4ni3jZ18m5ql6T7N5b3gfhYEWI+TqWk9+T9dG9cX9LUYLiXklG9sRhsLQBsCt1YWWRxLQCtQciRTL63Nc8qZ2IlnC6mnxPgONoJe1LUzDGtKgitOVRnztrrlSvg0nJB5sf+0WpjgPbd6mYxAAUFRRa5k50w++xwsDIO1Iw1CgkYq0qCKELz8cqUskxUor6TIBTuNUK3MjP0IxU/Z62KkjxAg8bfTXVWTCchlQjLCRoRypaF3u5HeYguciRoByHIWSSBjBUlTqD68vWw94yz4ZGtK00NacbM9oXfEMvaHlUcrLInDA16VFPzyPhSzqBFbJndZD9bHU/boPQDT429vkGNSNDlQ8iDX7rARR4XJWldAWFSAOWdvpWY0JbOtQTSg/CzUpXsh2x980qFLCoyOXKtc9bY/wCU8H5olQR9IuZGvcbkaW2MV5UIyMaMcVWOhxGhOmWpy8LZP5VbyHggRCCDLwz0UizWpRi3BAT7ESWKMGquirhcaqQB7q8LFbK2+0ZF3vlASQI5ssDcsWmE9fXqSBTK1d6u6yKVcBlOo/OhthQ5TozvuF2uX2ZHkN8HeP7rcJG4AoFy6kf9uVvsbj2lNOlG+GfutgtlbZnuBAbFPdeWskQ6c1HL4cegbN2nFeIxJC4dTxHDoRqD0NtiOVsgtpXJT4r4HaXhQZgy1BqOnibDh2T2NOR0/p5WKvd01ZPa4jQN4049bDXefF+etP8AcWttCkKcV/DZHutyPHwPG3t0P0p6p8DYaeAHKlqLpKY5ATXCAQcq0GXnwslG990/aIEZ6GylYSDQAHIowP1gpI8AaEGvU2YG+V9lWbwFB6sQLBwFqtiFCXJI5VyHjWnuslIpdCzsGWMFgBhBNNGzwtnw1BH32uu7FipINAMK9MqcOJsRsj2pR+sD7rQSLC7D9Y08DRh7iR5WQChSMmTl1/Gwl11lXXIMPMU+K2OJqBWwN2OGYV+spHoa/ebJTPKJhkxKOH35a2Vq5XLDWhI99md0FFodQSPfZde1o7UrrZ0jws4muVipPZNftHL8+NLCKfWx0pJVyaVxfhbmm/lK9Eds4UhRavdC9CPaV6roYA38JX1OZtagsHcID/xJSv1ru2XPCcVPcLE4O0iz+2BeP6FdGhjANW9s1Ir8B0GVoX89wg+0q4q8iKU9TX0td21VxKRnmCdPOwryCg1ZS1Xf7R4UH2agaZZU423FxpRE7g0Vhk4OYyocsveT+6bRWcoBi7ycHHDxA4dRaxAHbEaEDJeOfE/d5G1syVFMxwysk1K1GqK2iTaMdAKDQZelopKGBpwNPMWjakraCynaV0APaqK594Dj1s0raJWoPKz2mItKI7xpQ1/J4c7Tky8KE/AD77DXm6mF/wBRjlXQa5Hl42v934D+tnVaTX5yThXMkAddM/fl52V783EKLlFxaYs3XCB+NtHsm51kLN9WhzHH7s6nyFkW/Brfron2Ukc+eQ/ltTKaY4+SKwmapm+oVQt4bTAt4Rbm6XodqINgY7lJBJ210fs3+sh/RyftDh4iy47YkS+9nJQIclA65qfGuXnZ5heR1ih/SOK1OYjXi7dBwHE5WKYySNw08lZ80kE0bu8GzTRvn2Wn3d3oW9YkKNHLHTtFIqorpRxka+R6WsvkWCSo0Ir7+9/2n1tPZF0huqrArjGxLHEwxyNTNiNSfuFpbb9lT1PoVNt1t1uuIlqyW8L5lBy55/dai8EihpWhFRzpRvhUWTbybyG7RqkIDzyMBGtK5VzJHXIeJ6WeKrtGO0Cq5AqFNQGpQ0NLTVRG1o5NpBvYRn8qD1Ngr/emVwWVdKUDVK51qcvfwsuj25dhJHd5JSZGbAEBIUcsWHIE9TWps42nDGkTN3UAoSTQacyeldbMnokKjZcgMz00ZQbX35cLq3Og8ww+5msHssUl4ZrTLnr8LMtpL9GTyIP58rJM38qrYZAc6+4/hZdio6nkw9GBHlmRZhwQ8wffSwF7TJh+r7xp91kkUch7zDwPrl8VNvGArb4+0p+0p/EffaVkrQsRHKGAZTUEVB52OvKEJJTWqnPjxofGy7amzPmjGWPO7O3fXjAx4/sE+lbH3uYKrEjioJ5aCp6VP32w5ITESPl9V2UGU3Ia1w9/ohrtKGUMuh93Q8iDl5W8uz4doXNvtGRD5p+Ngkk7KcofZmqy9HHtDzFD41tbf3wzXR/s3mP3mlljjTKPAqWae8xng8hdGkRF7zKNdcNevAWq7czCiGkehbQt0XkOtiCtQQfClkO396ormSigyTPmsS66asfqLlX1ttk0uL0kmgmc8ou6F6gRDMgkAL1BOXlbOXz5Re1Jj2fBJeX0xBSFXrpU+dBYVtgdrGt62xeQI9UhU4VFdBlmxp9mp62bQ3+8yoEuEKXK78JJEGNhzSIZDxfW2XLn9Ihfmdh/v2RUeNfKVXbZ+2jV1SCGuqlhVupzYYuNag2PuG9vYDsL9C0Eyr3QoLrMK0HZUriYk6VOfHW1Eu6sMj0vd7kvEh4PMEHgI1NRZfeNw5BOpgLxxxsWRWlckkCpOIGsWM9wUzoKnlaqLMdfxuHyI+pP2RBxRWwWmkvu0T3orlGq8BLOA/mFFFPStl43/aF8F/usl2ro4+kQ+YGY8K2Pk3dTJ1nvMJPK8vlloQ7MCelqJ7/fIFpIibQu51oqrKB1X2JPIVPS1bM6a+h8uPkdwk7FAT4SR3iKqMrowyZTUf79LKmJRsDagZdc8j91k1x2ZE+K8bHmEbjOS6vUKeYZCaoeFdORFmezdupfKxsDDeY8zG2o6qfroeY/C2pj5TJduCOQeQgJoCNwiblMwYjEBXMVFcwKUOfKnvtkttzF9qHFT6O7gZdWr8DbTxFqlSArqQT5Z18OFsj2xk2he3pShRB0oufvFnyjUTkV2U3VktRAeslOAWp8zl/KfW1V/wBoJFhDkrjNAaZDLieH562+2c+LG/2nIH7Kd0e8MfO0tpMgjbtRVKZjWvQDnXS2KANVELsS492XA/P+eCxO11ZTgkNWQ1R/tKTXXocx5jlbp3yb4WuzTVxSSN3ydarlToADkOteNuebc3angjRnBwEYsNamKpyV8suHStfMz5Pt5hdZ8DmkUtAf1W4N9x8elt9jKAvlcbPLrJ0nZFb03k3TazTKAxqHAbTvJThnStfS3Q9p30FcyAqjvHxHwFuffKvH/wAzG/2oqeas34iz/eKbFdoLuhzvGEljTuoAGkY8hSnvtYhXCwgd3GEsr32U0AqsVcgigGrHlqfVrFX3as1+JW7Ew3cE4pzUF+YTpXj600sov7xvGGZilyjNI0r35yMu6NcA9+vgi21vZJOBGv0cIyCLl0zprppoLOohpWiuV7gu5ZLlAs8q5meWmCPqXNAOGmHzsvvl8iket6mmvsvCOGqxr0DUqf3Fsr2XsO8zFVWFmXgHJRPHUV8rbzY25d4UfSXgQr9i7KEJ/akpiPv8bJTFBLbg+0ZWCRIt2UUWrmrKMJAriqdB9m292fdXW7rHM/aPhoz597XPPjSwk9I5lOZBoa6n2cJ8cgD62N+eE+yjN1oAP9RHwsyqBHCU3WUxnP2a5j7Oeo6c/wAmxl6Na00199hSpJIIwkMfeQQQeIpl5W8gfBkchX0ry6V9LJVgoqB/o0/UYA+AqvwNizYK6JVHX081/EGxcb1ANNRWzK1qElhyNRiBBDrwZaZgjif9uVs1fbm12ZsfeglyRuCV1RumWR604W1sUgYGmo1/P32Q3reO71lgoZwUJaNBipShzNQB5HI52qlY14pyJxZnwv1MWJ2tiCmPPHEe0ibXEo1HUqPUAWPnvQlgilH+JE3gQ4BHka2ST7USpTvKqGsLsVdkp9V8BNV4V5ai1Vy2kFu8iMGAZsUZoaVqDSvkLBNiIo+B/n89VunJa4OF7OafY9P2+S6XvvvgLmgSOhnfSuYQaYiOPQcfAWxG7sM0kuJFM0pOI4/ZBrUPO3jmIx05Zj3OM3+9yTT9phLVwRIzuw+qq0FFAFAWYj1t0O5reQgS73WK7RjQyviPjgirU9Wayy59Pwj68LLgh6lXbP3ZHaCe8yG83jgz+yn+Wmi+Pws0utyN7meJiwhiC9phJUyMwqExDMKFoWpQnEBWlapn3cnl/T3yWnFIVWEeoqxHjZvuRCl0mnuwJAkImixEkuMISQYj7TKQDTk9gsYMdJbjfgOn89kVLbWU0UtCm691C4fm0GHl2MdPhbNbeu3zBl7FS0UxwRxkmkcxpgVWzKxvnkfZK5ZGg2jXlagYgCdBXM+A42zW+201U3daYjHKl4kHFIkJBanichxwtTQ20pGse2n8IRhc07I24bnwBQZ1S8TH2nkUMK8kVqiNBwA86nOw+1N0I0BmuiCKVRXAncSUD6joO7mMg1Kg0OmVtD2i4QwYYTQg1FCDpnpQ2q2rtNLvC8rmgRa+J4ADiSaADiTaZa3TprZR1G7WDv8AsKK9BLxEximoGSZMmzFRi+2KZEG2b2zDIzJ2yCG9qfo5koI5j+o2QjkPGNqK9eBobN9nbt3mONezvkiGgLIyLKinUhQaEKDUChsdKl5KFJ4obwhFGwNgLDqkgK/6xbEa7Q7ZwNcdD/55I9zNQ3FJVsreJb2n0h7O8xZMAp72dKhdaVFCpzU2yabQKJe5z7TzuB46D3n3Wt3luEt1nS9QdquEjuyqcQAyoWFVlWndriJprWlbDXHZF5eGJhdpGj7RpCO6MVfZwgmpA50ztrySNfECSh8VnczF3l+uyaoGhuww0xIn1jQV41862CuMO0H7O89ijqveQMQoroGw4wSR9UnnXlY/Ydx/4heCsgKQQUMiNkzua0VhwGRr4dctXtTb13hcLLKiBRWnHI5AKM9c9OFliwV8bhuVb2hmWRHEdqpI496b3EG+d7Pcq3tFQSKUpQijAjxPE2xG8MN1YmS6kp9qFxQr+wcww6VqOvAreDakMk0kiS3hi7EgZIq9BUsaeQtn5C0hoSznlUsT95sessBHbT2214hhWSpeGqg80IFKnWopTwp1tZfN4jIwJFVWFIgulQqioJGYUtUmmZFBlZPit8I2w48JKg0xUyB5E8MrNYCloJRV5v7Stjl72goMgBwAAFFA5AWtu208J7tIRzRMTfxMcXXWwMDCvfDYeOGlR65fDxtornud84XFdbxHJTVXBjdfEd4edaWg+VrN3KXdF2wV+xt4Y4rwkst4vD01DKaZ5V/SNXInhbocG/NzegE6iv2qp/MALci2ruxeYM5ImC/aAxL6rUDzsFdog5oXVeRaoHqAaeYpaQe124KrMZHK7xtBgVSQUZQQcqEFTllzsRHOToh6VoLYXZm8d6CRwG6BlKhUkibuUApXEMS0AFa1HhbX7MjEi1ara1BJpryslQ4UV5K1JSWAzyBGeVNDy52Cmzz66Hjy+NmW0bsqpiUAYTnlwOR+NfK1UF2pmfa/l/rrZ1WQbUNm5ORzGXSmf32KivAUYTwJ+OXusKjUkWnPPzFPja68bNVmJPH8LOVJu3Cyu3Wa8XkXOOQxoIzJeZB9SMZ4fPL1HCtlV3ie8z9hCvZQNVVT7QK1MkvFyFKmnDGoFM7E7PiMsN6kB719viXYNyjDZ0/dqPKzvceEG+sRkBA7AUGWO8uPgi+gtkT5B1Pd4bD9/nt7LRiYAAsk278Pz2GFE+gEzRtIxq0zoMT9FWvdAA5626i8CsuEqCtKYSBSlKaaaWyGxdj/ADq5OpYpJHepWSQaq4kxAj+IgjjZftTe2/Qs0LLAHXCDIuI+2aA4SaAnWlPKzZGNI8NLTwOp6+KIx5mglpG66HFGFAVQABoAKAeQ0tVfJcIrZbutvCt7gEgIxDJ1+y34HUf0Nml5TEtLZLgWyUeVoR6TXggIdpmtDYu83RJ0AcHIhlIJVlYaFWBqpHMWVpcjis5uy0FBaTnVuERMxlbLObX3PDyfOp73OTGA2LuBlCCozC6ildLOdiwnB2hFDLRjiJeQ1GXaOTmaH2QKLoK2OljDKVOYIoQeIORsv2dsow0VZpGjXJUfA1BwAfDjoOptJ07pG04oIRhpsBB7a3OS8RiISyxxhsQjUhowc8wrDu6nIEDPSxlw2CEWMSSyT9iAIxIRhSmhCgAYqZBmqQNCLMibQJtA5EhbpLtk/dMu6Q97vmA0Gth4NoEtnb2+XYsai1d2uBDVJ99oDTSOAZp35TXFZVvBtN4IsUcLzMSAFXhXidTSvIelk2/+3uwuzRxk9rIp01VB7TdPsjqels/ct5L66SIsqlowMJZAWYMtRVqgV4VKmxMWOdIkNV5oGy5xY3lZza+8M7zyOawuRgcJiSuE6NnUkU9wsoV+J87a+6bmGdxM8peKQYif7wsTRlbkQagnpaG52z4PnzxlGnwsQjUGBQATicHU1AUZUrnyt0BeIY7rgLIH9STSqd39xpbzR3rFFwYjvN+yp/mOXKtn286RXC69ldkwyz9zFq5X6xLa51C0FB3jys/3h3i+a4GaKR4yTidRkmlK1yzrxI0t6di3a+GG9CrFaFDiIHdJNCpy9qtdDlbGOTI9wkk/J0A+60RCxoLW8rm29eyRdRBCKYxFjkPN3Y18gFAHh1s9+SvC4vMLgMrBCVOYI7ymo48LX707rT3u/wCSkRYUUyUFFyqaAkYqHlazdDdS8XO/NUY4WjK9oKAHRhVakjMUsRJMx0Gku+Kr+6rawiS624Sbend19nyrLASI2JwnXDlmjV9oEc9RUHS3t0unbobzc/orxFnJEmhH2ohyPFMxw5V6ZtrZSXiB4X0YZGlaHgR1BobLtg7l3e6sHjxmQLhLFjnXU4Rlnyz0HHO1Lc0d38X5h9fVSMB1bcL3dPbxvcONkKMMjkcLdVPEdOFqtt7jXe8gnCIpODoAP4l0b49bNdpbQjgXHK4RdM+PQAZk9BZSm/d0LULuoP1mjdV9SLBNMjnl8QI9FeQ0N0vKzmyNgvsu8JJMQ8MgKM6FgIyxyLjiDzOlTxAruNld15E5Go8DT+tp3u6pPCUNGSRaVBqCDxB94Nke5l7YhVk9uMtAx5mM5f6SPS21h5DpQQ/kLKy4QwhzeFqr5DiRhzBsrgRpACDhHE6k86crOQcrBXBKYhyZqetR91tBAkWUPJAFGQ0IPnl+FmAFhb1ofC1t1lqimvAWRSHKwG7j4Ltszrf3r494D42abmydltHs8xWOaOh5pKZfg5sru0lLjc3OQi2jQ0/aNbOb3djHtHtSPYvER5d2UPExz6oLYLwHOePX52f3WoOAvtizmC836NvZW8F6chIA1R5D3WzEz9vhlIznvCv4ItSo8kUetmfyhM0V8YRg1vcCpXkVfCT/AAZedoR3UDABogIHoAPdX1tcci4I66j9P9o7s/G1SPeeNh8+fok27MU0SvebtVnilZJYeEkeRqKZkg166HhQ9F2DvFFe48cRzHtIT3kPUcuuhtmPk+WrXlP+vU+GfxpSzrbW5Ecz9tCzXecZ9pHlU/rAa+IofGxU+I2doPBWezIMUhaeLWhoLSFsnFtW/wB2FLzd/nCD+8gIxeJTj5AWLum/N0ky7URtxWUGMj1y9DbGkxJY+R8keydj+Cm97u5Y1WSRDSndII81ZSp8aVsIbpeT/wDErT/IFf56e6xcF6V80dW/ZYN8LXA2otzdj+itoFCJswn9LLJJ0NEU+KxgV8GJsYxt4RTM/wBLKdo71XaHJ5lLfYU42P7q1PrZaXSbAJrDeUzrZbtzeBYKKqmSZ/0cS+03U/ZXmxsuN/vl6yu8XzaM/wB7MO/TmkfA+Pus42Lu/Hd6kFnkf25XNXfxPAdBbRx+z3E3Jt5IWbLA2ashvJsR47jeZ5mxXiRR2hHsquJQETkq5Z8bB3SPDMD9uFfVDT4MPS2k+Ut6bPl6lB/rH4WURKKLlmB91is2mtaB5/ZE9kAvc9x8vuvdkXkRXgxNkkxxJyEg9ofvCh8Qedn+6u54a4peIHZLxIWkJLsY5D2jUV0rhoRQYgKjWtsvta6mSIhcnUhkI1DLmKfnjbSfJnvqpW7XMrmY5Djr9ZZHOHDTLuiuvG08d/exaXdFVn4/cz628FOdg7rxzwCa8q3ay1b22BiUkhUWhoKLSuWZrWtqLhAIWe7YVUwkUwgKGRqlXAGQr3gQNGVulmCb1Q3aSK7S4g7yyIpp3RR6pizyqsiUyOto71QlbzdZRo+OF+oKmVK+DI38RtXlQgxEDauEPDIde/VeUtFbTpYC93/DkLYFWVqtaXbBHC0wLIl2s1bMrpfw2XG0iwqT4nNFoafYhLF4yokNfpZF7RlHJFyVR4eYOtlt42XfkJK3hbyv1opY1XEOSkZA+NBbTx2E2jtWOFS0rhAOLZeg1J6C1rJHg0BfshXMBSjYP0N6nuqikYVZYx9gOaMo6YswOpsLsWLDLe3Ggvp96rX42v2HOXea+OpRHQLGGyPZpVsTcixJPhS1u692Y3Euwo87PMf3ziX3Bba2EP6jj5AH1Wfl/wBsBaZbBnuu/Wh91PutLZ20ElWqMGwnC1ODChIPXMWov8VZFzpiy9LayzHcKqeUD1/P3WEjmIFBUDys0+aKooBX3m1EtyBNaVsrChRWOv11LbGvGEZxXyRvSanwb3W1u8Oyy93mYZv2WmX1GMg141Jsm2PdzLs/aEfE3icD1U23KQ4gVPGq+RqLcvPLoe4eD7/RazRsPRYzfNBIlyvNNTTyljqP9Sj1sqFn+07vj2OPtRRq48YSD8EItnwbRiPw14Ej6391v9mutjh7/wA+Ss+T+QC9X1OZV/j+ItuwLc33WlwbWkH+JH7wqt91ujtIBqQPO3URG4x6LmMsaZnDzK+YWTbW2clcTorK1PaUNQ+YOv54WaNfEGrCyPb22HZkut2THPN7JYEKijVyTy18vAGaFrVsEqm2DcWkZVRBKqFiEqjAc6KR+ac8ztxJibhCWJJIbMmpPfbibOU+Te7/ADbsmZjPUubwK9pjOpr9nhhOVOudl2xfkupdxFep2PZ17HsWKCOrEh+bP45AZdbA5UXfNAG26Ox3GIkndZ6c3XBJLevpKTzLR2cgUlIAVcXKmQGgtq93rjAsYMMca9VVQSOBqBU1FLX7qfJvHd2eW8sLzMxfMjuKGJrRTlibPEepA5lJtHZsmzb1Gl3IeGYkLET34xq1KnOMa14fEmOgA1USBxJda1NLe2DG0Ke2hHUEEW8k2ouZUE08uHW1lIfUFnPlTelyA+1Kg/mP3WAAtZ8p+M3VC1BWZe6OHdbU8TaFLZfaH+Puum7D4f7fdfQxNI2FKZasdF8hmx6ZdSMqtNh7srdpDIkrdoSTiwRUUsKHCGRitRlrYfd1lxvGTR8RYA/WU/Z500I4UHMW0qoLZT5XRmmmkXkVKad06JPtHZpedJbzinRWUns1CSqV0ai5SAigZQFNFWlSM3l+29Fe2jWHGwjkxsxjdFFEZQKuoq1W0HI2iUtYqV1tacx+jQd/NZ/4doOoKYFle0bkWNeFhNr763a6uUkclxqqLiIrz4DnStbebM39uczBRLhY6CQYK+Z7vvsM2CWtek0r2zNY7lD/ADcjW1sJIORto2gB1AtAXVRoLR7xF/iARuEJeLmkigSCtOpFPNSCLBQbr3ZWBEKVGharEfxE2biLOyrbG3BCRGi9rO/sxjh+s5+og4k2eISPOhhKCeWN+IoXeEmZlucftS5ykfUiB71ereyPE2o3n3kaMrdLouK8PRQFH6MUyHRqegzNluynvMryR3Kkszn6e8kUjQ8Ah5KMhr0BtvN1NyYrkpNe0mb25WGZrqBrQV8zxt0UEQgZp6rHleZnX0WOXcO9bPgW8XeUNKqk3iNj3GGvdJ1witSSCcyORdbL2x86gimwlDioQfMZHiK0zsn303zhvE3zYy4LtGayMtSZmH1UoPZB1PPwFkO2flHOEQ3OPCqlQCRWoGgVRpWnU2LbZ5Q7wDsF0pzpaqp5Wxuw/lJWVliliYSE0GEVBNeRoV99tit6A4WRCrIpVbmKDHOSAA95lIHOjUr50tC47Uvb3mdIYoXjhkwsGkZJO8MQIqCvE8tLZyG7gxXKO83a8ERzM8+KGQgB1fEQUrWjspFM9LPdlXG6rKTc780DOwOAuGxgZAFJxj5jWtsdmG18r3v4PT06o7XQACntvbSRXWaKeKW71ikUY0JQkq2SyJVcycqkHO2FTaE6IGkuzFKA44mEg88JPxt02S87QiriihvkZ/w27JyP2XqjeRsivH/DpHOITbNvB4kGCp66xOPGxEeFEy+d1bHlSxbsNLB7M2nG+0oHQ1VqKciMyGXMeluj3qMcAMgdR4/ebKr3utPE6zGCG+oCCs0ICTCmhKggP5E2Z3faCSiikhs6o4wuK81OevLlY+MBrdIQOU50ry8jlH3e6hQOJprZbvRDEIGklJTs+8kinvo3DBnmScqca2Ovu1ooIu1lcIgGp49ANSeluV7ybyvfZMRGCBM0U8eGJutPSvmZE0q42Wdlsdn/ACiXua4zYYv+YhjLPMaYFTDUNh4ymhAWlKgnTK2Q2Xv1e7ssqpIWEta9pVyrnV0J465HKudnG6d3dLrtRZFKF7mHCnXDhehI4VBrTrbByrytXSLFLdbib2XqBby6gzwxL2siM3eBYmrKzfrCrDqSMxmfurvB208z3kj5y9CCTl2f2EzoqqeHGoJsu3FH/I7XJ1F2Uf6Zfvsqe6SROiv9HMgWSNxoQRUMtdeTL4iy43UXN1W1dRZzSuFqDjTKnPrTXytTfCAMte97gfxFhN2N8EvP0UtI5xqtcn6pXXw1FjuyoSDqDTyyI9RT32sBtAvaW7FJflQA+ZiuVJkz/isputzvV5p2EWCM/wB7NVQRzVPaPjpZ1f8AeGSRzFd7qt67Nu+zUVFcZ0DNUFh00tNN+jGwS9wPd3bQsao3g4FOVhntikeA47jotGDImgjOjYHqoXf5OIiK3mSSZ+BxFAv7Crp62z+z7rJ28kQvF4wLfo7uB2zewRIWz1r3RmKW3ibbU6givIg/fWyLYN0Dylx/9VkY+UDge/42HznCOGwFCGVz32TaGhjku18bCJJFaSdSpdpGMcaxOuHETVlDMacQSNaW1l0vSSoHjYMp0IPu6EcjmLWX+4AXq7SDUySV/egP/wDIWzG8Wy5BtFzdpTA5u6SGigpIe0ZSXU5MaYc9bYkThkuawbGufQlHCXuwSeEl3v8Ak5eaZpoGFXNWRss+JU++hp48LZv/AN3V9qF7IeJkjp7mr7rbS97yX2CnaC5vlXKRomPkxprl42W3n5TplpWCA10wzh/ctTbXYMyMaQAVVrgebtbTYFweC7RxSPjZFoWz5mgFc6AUArysXPMqKXdgqqKliQAPE2w9w2jti+H6GAQqfrNHhH8UpNf3QbajY3yYYmEu0p2vTjMR1PZKfDLF6AdDYUYEjjchHsrvxLQKaExVgQCDUEAg8CCKgjpbH7S3cuX/ABBGvD9nHKsjSAyBFLJhpUk1o1SKA6gU420239gHtRDcJGgkbvSAYTDGtaYijKcLMQQFTDWhJ0tTc92c3nwRXlkLLjvFWd+zJVgoH0cAxKwACtzOtrsfEfDJq1bKuWdr21S0e79+uZQR3OSEquiRMuX7oz87IPlJ3maCIXeE0mnqK8Y4/rN4nMDz5Wvn21s2RUAjSV2VWWOGLHKMQBH6MVjOepIpZNfNyb1fHDU7BSa4p37eYjCEUYUoAFAagLE1ckkm2qwN1DVwhHE1suex7KiGHKp4kk/7Wvuz/SL82xmWNqqYRiYHTKgI0qM7bVt1NlXQ/wDO3rtXGqu4Ar/lR5+RrZnBveGXBs64SyIMg2AQx+RI/CxjsltUxqpEZ5JWG2hsa/o6XydjG3aIgLlGkYucPsoMIAUnWh1tvxGeup4dfCyrbmwNqX4Isou93RXDgKzMwIyBqK5ip0pblt/vUkcskZlZijspbE2eFiK5npYbVqTuZa6vsv5WIz7d2mFf8PBMB/C1fdZvHvZs+c0lki757qzphP8A+xcjW2Pl3YurawIDzAK/ykW8l3RjKoqySoK5DHjXX7L1raw4pHBVLckLoCbrXc96Bng5GCVlHP2QSh/htKXZV6VcPaxXpOKXiMKT+/GMJ847c1vW7N4iKNdpgrKlCVLwljjY17hK6EDMWvi3+2jdMpVMqj/EQMKdJYaf6ktU6J45CuEzStJNs+KAluyvWzn4vARLB+8qYlp4otrKPeI/po7vtCIaTXZgkq9SpOR/ZYeFobI+Vy7yfpkaE/bUiaPzZM1/eUWeLse43v6aEpj/AMa7vgbzaM5+DVtWrLtYPae4HzhsV1nMrL/cXksskfRcWgrxK/vWX7D2HHd5wdohopAfo45FpFXg3aAlZDyBoB1t0i+bMvCgAmO+INBJSGZf2ZUGGvWinramXbIcCJ0TMUN2vgwO2X1JWLRzH8dRaQPVI8UkdzuqTbTkiYhkvFyKtRtQHoaHw42Nm+R25NWjTr4S1/mU2H2fsS73e9iW6Vu94oV+a3nEqMG1ETZitRUFC46W11x3iRn7KVWgmOkclBi/y3Hdk8jXmBZOPgmaKFLOXvcyDZ+zb/2JdjJA2IyMD7KMBSgFPaNh9obvx326xCSqsEQpIvtISo06HiONtVvemK43of8AQk/kNsVNeTLFc7urFFmgDyMpo2BUQFVPAsWoTwANol4Y0uPRItLiAFzu+7OkM5gUfOHj0eDPwrT9G3PO2lptVIcTmMUAUGQhpDU4VHcyLValTnnbXPNdrjGF7kSnJVUZudBRR3nPqbQ2xK3ZLIY2Cxyo7LkWwKak4VJzGtK17vlbKOc8kaW0CjjjNI+I2UbsjZi3eFYl0UZn7RObMepNTYfbuykvl2ZGFQ64kP2WpVWH50JFgNo70RzRtFdCZ5HFD2SlsCnJmJyAIUmi1qTQWbNtBBdzIn6NYyw4ZKDlQ5ilKUOlLZ5D2kPPNoq2kaRxS5RsvaMl1CupMkOReNjWgpmUPClui/J8yzQSshqPnjOpPKi+ndJHnbntziqiA/ZFfS2v+TbaSXd3upJAkbHFXStO8vjRQRzAPLPou2sdxxi5g4olY2ORrW/v0BbsyKVSQN5YWU+5jbJ753nsb7dJT7MiSwsdACcLpU/tD42I3+3ie6xR9kwV3c5kBqKqFmND1w+tsFt+aSURfO7wkxbvCFZcRjFCcUixqI1yypirn42wuycCV7mzWANx5oiZ4otRO8G2bm16uuOkyxyN2qKC/dKiumR7wrQWdx/KLdIP7Ls3DyYiKH4Ymth0IPdgUKvF6ZfujVvHSxHzFIxiJq3FmNafcvlbshig8oEP0igtwvyuTtpdIx+1OT8I7N939/5ryHJhgBjzdPnGF1X7XfQIy9Q1OdLYbYu695vRDRJhjpXtpKqlP1R7T+WXW2n2Ru3dUascUm0pgfboq3dD0Zu5kRwxm1EzIWim8q1rnnlOLjvC5Vvml3a8TSOWd64YVzooMxyfCgVaJUZHPOye+bFiikd9o3zCZjia6XYyKrk691SXevEgCttDfbvOVL329pdYR9SBsHk08gxHwQLbLy763C5kfMbuZGrnM3cD5EZyygySa1yHCwg8lYTSebNvMwXs9n3AXaL/ABLwOyB69ktXf94i075uyzri2hf5CvFEZbtF4GmbeZtj7zvXtO9ewWiXlAnZjzlm73mosAN0JZGxzupPEu8k7erFV9xta2J54CpdM0LWx7wbFuRpCI3f/pIZnP75r/Naq/8Ays0H0d0kpwM7rCPQ1NlkG68aiheQjkGEa+kQX3mxd32HChqkKA88IJ9TU2uGKepVJyfBLb18qF+c0hihH7CSzH19m2Mm3YvEjM5imJdix+jUZk1OWPnbp94vWBSzHCqgkk6AcbDx7QlYBlucrKdGPZoSOeFnBHmBZPYyL8xpO2R7+As3tNIYr1d44ppDL2lZcUxYYaaMCaYiaAKBX3W1eKmGts/PHd5B81uscZVWUyyAAhAGxd1tXdiKVzpnnZ9JwtDA1GMar569UszSH7Vx0V8rd0eJ+P59bRU9LSvp08SfWh++1Sm2kNwgTsUPe9kQyGrxri4OO6w8HWh99ks26siN2l2nKvwJqjf/AJI6V/eU20ge31omJrvzBSEjhwUsuu+20roP+Yj+cINWoK0/zI/+5PO2h2f8pGz76nZz0jxfUnUFD4PmvrQ2DrYG/bBgmH0kYxH6y91vMjXzrYZ+J/1KIZkn/Jaq87qBo8MLhoT/AHE300JH6hJxx9CrUHKyO9XOaFSjUaH/AAL0e0iy4RXrVDy7UC2cu2yr5cjW43gldeyemH0Pc9MJ62f7J+VUA9lfoHic6lRiU/uHvU/Zx2EfG5nIRTZWu4VrbbZopbsmPG8TL81vBpMoZSKwynKdc9CSaaHhYC6bLgvN1uwkkeOa7oEJRikkbUwspBFRWnK2o/4Pcr7F9GUeKtaI3dU/q0NYTX7OHTMGyfa278kBVmdpgBhWSoF5T9XEQEvS/qPRuWdoiipGzwl983WjMZEIYTBldZ5SXcshqKk1OHmBTwsVszb07TGCaBVkCByySVQgnDUVXEMwcs9Le7O26pIWUgEthVxUIzfZIbvQyf8ATeh5VsTtbYvalZI5GhmQELIADkcyrKcmWvA8bUz47ZW1W/RKKd8bviOyLvQcLSHApPFgSB1wimI+Yti9t32SC7i5yMrNIah1BGNCzNIWU+y2LunOhx5aEWYXnZ+1fZW83cg/W7PCac/ZIrbnu1Jbxd7w6Xjvy/bYs1V4Efq+AFhsPALZAZCKu0XLktc2mcp6t5XiPSw870IKHCwIZW4qwNQfWy+7bQQ5YmZifqqafDLzNjsrdV8LxXRZnC1l/wBjybWgivUUgSaNWjaJh3MQPeodVrlnnlh01tmL9unLd1iadUjEjN9EtPqgZuRkak+zy1s13M26bveGQI8vbrlHGKsXX2SBkACKqWNAKLXS2ufZvzyYC8qJmiP9njP0URb/AOYm+u2XsKP3TrbmomZOLkdyP7QN+3h80WdL26uqxWxN3bxez/y8dUrTtX7sY8Dq9OSg+It0LZPycwQAM4+czVqGl/Rqf1YxUetT1FjL/vbBcwInYSTUoIYFzHAClaRjqxH3Wzm0tq369GmMXaI/VjNXp+tIKGvRMI6m2k6WWbjhUksj5Tzbu0rpFle5TO4zECioHjEppTrKSOoskvW/V5nGG6RrEmgbKQgftZQp5GQjlYK77tQRj2A3Grd4V509mvWlettJcdmqF7SbJQK0OQAArVulOFhMp8WIzXKbvgDqoNkfK7SxZm77rSTtjmd5X+1Ukj/zH0/8sJZ7ctzEQ4gqK3FqF282bP320N3vCsKoysvDCQR7rZfbu+rxSNFHFVlkVSTnVSuIsAOAy568DbB/5TJlfphAb/PEon8M0C3m00/9n/1/9P8AW1UuwnGhB93x/GyJ9pXuSIuGmDAAjClEzjZqkiOppIQCANFGp1c7X3geB4gi9quEGQ1qRVgikkaFmqK0prpSzjtDNY4APB9h+yRxoj0Q7XUqaMCPH852+WlbN9nbVhvSVQ4gRWh5VIB8KqwqPsnlYK/XExmozU8eXQ22cHtYTu7qUaX/AEKEmxjGNTdwlW07sXWi0NGVqHRsLBsJ5A0pX42ok+UC7oSsmNHGTKQpofFWINi5yaGmtDTx4e+wGydtXeGGONwY3VQHUxOxxfWOIIQ2JqtWuda2v7RjHwu0knyVmG87iwPVDXZDJObwFwRtEqR5ULrXFiI4DgOnKzIjTw++10/1P2F+AtWeHh99tKFgZG1oQUri55JV15eoXz+AtTa28aR+H4Wrjte3hUleYbSVDb3jaY++0iUwXwytFja1tT4WpazA2pFRtC9XZJFwyKGU8GFR79PG1/AWg1n55TcLOXjdZo27W5yvDINO8c+mLM06NiHSzfZ3ylSx/Q7SgxA5F1Ud4dU9mQc8B/dsWtke/P8AYn/bX42DmgbVjZExTOuloL7u7DfYmmuEqOGGFkrkeOEk5rT7EgIHDBrbNXLeuW5SiC+I4TKhYEsnCo1Lp5kjgWpaz5Kv/EZ/8pfgLOvlp/ssP+YfhYEHekb+YJ3BMsih0YMrCoYGoPhbM/KBsIywCaMfSwVZafWT6ynyz8jztT8mX9ib/Mb4C2tk1PhawGiqOCuU3KIyBSK4W40Jswi2crBiGVY0OGSeT2FP2UUZyyfqDzNobs/2L+P4mzTZHsbE/bk+JtpzSlkYI5Kqj/qPIPATHZlzSGJpCWuV0Ptyy929XvoOMSHgqjFypraiTeaacdhcI/mt3XKoGFzzxMK9lXkKyHiVrW0fld/t10/Zf42t3X/skP7P3m2dEzvTblfK8sGy82ZsRIcx3nOZanHpmfUkseJNm0b0tB9LeLbRDQBQWeSSbR2zoe0kAOgzPl/WlmO8SVgNR9dP/UWw2wfbb9n7xYzbv6A/tR/+qluE7ae452noKr9VsYbQIr8VmNpbwoqY3RA7TSFDRcTQRscTgggg0GWdSaUBrZ7cbmuMvE1VmQPjpVyAFAo5zphI1FetuU77foLn/kD+d7da2F+iu3/26/COw+TH3cbXN62PkiWmyizsqI5sgc83q/8AMTYOKKFo+yfs6FnGEkA5SNQAVBy4WbC3K93/AGtp/wCd972Ex4zIHEniv2UnGk32jsD5jL2yPKEKnvKKlcIxBDQd1WoBiA0BGlTbYXctLCDImBmXNa1wn80POy9//Dx/lp/MtnrWlJMTR6g8+iWkcLJSrnaoOediLz7T+J+Nhzb0eI62AnwC547F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0" name="Picture 6" descr="http://sch9.org/files/sch9.org/imagecache/1000x1000/images/%252F-roditelyam/04/03/neuspevaemost-3231782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73" y="1527480"/>
            <a:ext cx="3570654" cy="286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437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90387" y="965413"/>
            <a:ext cx="5428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6600"/>
                </a:solidFill>
              </a:rPr>
              <a:t>«Как обучать в новых условиях?»</a:t>
            </a:r>
            <a:endParaRPr lang="ru-RU" sz="2800" b="1" dirty="0">
              <a:solidFill>
                <a:srgbClr val="006600"/>
              </a:solidFill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0" y="0"/>
            <a:ext cx="8964613" cy="836613"/>
            <a:chOff x="0" y="0"/>
            <a:chExt cx="5647" cy="527"/>
          </a:xfrm>
        </p:grpSpPr>
        <p:pic>
          <p:nvPicPr>
            <p:cNvPr id="5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29" b="1527"/>
            <a:stretch>
              <a:fillRect/>
            </a:stretch>
          </p:blipFill>
          <p:spPr bwMode="auto">
            <a:xfrm>
              <a:off x="0" y="0"/>
              <a:ext cx="421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" name="Rectangle 24"/>
            <p:cNvSpPr>
              <a:spLocks noChangeArrowheads="1"/>
            </p:cNvSpPr>
            <p:nvPr/>
          </p:nvSpPr>
          <p:spPr bwMode="auto">
            <a:xfrm>
              <a:off x="884" y="164"/>
              <a:ext cx="46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ja-JP" b="1" i="1" dirty="0">
                  <a:solidFill>
                    <a:srgbClr val="FF3300"/>
                  </a:solidFill>
                </a:rPr>
                <a:t>Федеральный государственный образовательный стандарт</a:t>
              </a:r>
              <a:endParaRPr lang="ru-RU" b="1" i="1" dirty="0">
                <a:solidFill>
                  <a:srgbClr val="FF3300"/>
                </a:solidFill>
              </a:endParaRPr>
            </a:p>
          </p:txBody>
        </p: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385" y="482"/>
              <a:ext cx="5262" cy="45"/>
              <a:chOff x="385" y="482"/>
              <a:chExt cx="5262" cy="45"/>
            </a:xfrm>
          </p:grpSpPr>
          <p:pic>
            <p:nvPicPr>
              <p:cNvPr id="8" name="Picture 2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85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2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703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020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338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3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642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927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3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213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3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531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3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848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3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166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3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470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755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059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3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377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4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694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4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5012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4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5316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5" name="Прямоугольник 24"/>
          <p:cNvSpPr/>
          <p:nvPr/>
        </p:nvSpPr>
        <p:spPr>
          <a:xfrm>
            <a:off x="226170" y="2204864"/>
            <a:ext cx="604428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1. Формирование </a:t>
            </a:r>
            <a:r>
              <a:rPr lang="ru-RU" sz="2000" b="1" dirty="0">
                <a:solidFill>
                  <a:srgbClr val="002060"/>
                </a:solidFill>
              </a:rPr>
              <a:t>УУД на уроках русского языка  - Пирогова Е.В.,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2. Формирование </a:t>
            </a:r>
            <a:r>
              <a:rPr lang="ru-RU" sz="2000" b="1" dirty="0">
                <a:solidFill>
                  <a:srgbClr val="002060"/>
                </a:solidFill>
              </a:rPr>
              <a:t>УУД на уроках уроки математики Рубцова Г.Г.,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3</a:t>
            </a:r>
            <a:r>
              <a:rPr lang="ru-RU" sz="2000" b="1" dirty="0" smtClean="0">
                <a:solidFill>
                  <a:srgbClr val="002060"/>
                </a:solidFill>
              </a:rPr>
              <a:t>. Формирование </a:t>
            </a:r>
            <a:r>
              <a:rPr lang="ru-RU" sz="2000" b="1" dirty="0">
                <a:solidFill>
                  <a:srgbClr val="002060"/>
                </a:solidFill>
              </a:rPr>
              <a:t>УУД на уроках уроки литературного чтения и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  окружающего мира </a:t>
            </a:r>
            <a:r>
              <a:rPr lang="ru-RU" sz="2000" b="1" dirty="0">
                <a:solidFill>
                  <a:srgbClr val="002060"/>
                </a:solidFill>
              </a:rPr>
              <a:t>-   </a:t>
            </a:r>
            <a:r>
              <a:rPr lang="ru-RU" sz="2000" b="1" dirty="0" smtClean="0">
                <a:solidFill>
                  <a:srgbClr val="002060"/>
                </a:solidFill>
              </a:rPr>
              <a:t>Прокопенко </a:t>
            </a:r>
            <a:r>
              <a:rPr lang="ru-RU" sz="2000" b="1" dirty="0">
                <a:solidFill>
                  <a:srgbClr val="002060"/>
                </a:solidFill>
              </a:rPr>
              <a:t>Ю.С.,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4.Формирование </a:t>
            </a:r>
            <a:r>
              <a:rPr lang="ru-RU" sz="2000" b="1" dirty="0">
                <a:solidFill>
                  <a:srgbClr val="002060"/>
                </a:solidFill>
              </a:rPr>
              <a:t>УУД на уроках уроки английского языка - Федотов В.А.,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   Кузнецова </a:t>
            </a:r>
            <a:r>
              <a:rPr lang="ru-RU" sz="2000" b="1" dirty="0">
                <a:solidFill>
                  <a:srgbClr val="002060"/>
                </a:solidFill>
              </a:rPr>
              <a:t>Т.А.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</a:rPr>
              <a:t>5. </a:t>
            </a:r>
            <a:r>
              <a:rPr lang="ru-RU" sz="2000" b="1" dirty="0">
                <a:solidFill>
                  <a:srgbClr val="002060"/>
                </a:solidFill>
              </a:rPr>
              <a:t>Планируемые результаты НОО -Кувыкина В.Н.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</a:rPr>
              <a:t>6. Промежуточные </a:t>
            </a:r>
            <a:r>
              <a:rPr lang="ru-RU" sz="2000" b="1" dirty="0">
                <a:solidFill>
                  <a:srgbClr val="002060"/>
                </a:solidFill>
              </a:rPr>
              <a:t>результаты обучения 1-2 классов по ФГОС.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    Психолог </a:t>
            </a:r>
            <a:r>
              <a:rPr lang="ru-RU" sz="2000" b="1" dirty="0">
                <a:solidFill>
                  <a:srgbClr val="002060"/>
                </a:solidFill>
              </a:rPr>
              <a:t>школы    </a:t>
            </a:r>
            <a:r>
              <a:rPr lang="ru-RU" sz="2000" b="1" dirty="0" smtClean="0">
                <a:solidFill>
                  <a:srgbClr val="002060"/>
                </a:solidFill>
              </a:rPr>
              <a:t>Моисеева </a:t>
            </a:r>
            <a:r>
              <a:rPr lang="ru-RU" sz="2000" b="1" dirty="0">
                <a:solidFill>
                  <a:srgbClr val="002060"/>
                </a:solidFill>
              </a:rPr>
              <a:t>Ю.А.</a:t>
            </a:r>
          </a:p>
        </p:txBody>
      </p:sp>
      <p:pic>
        <p:nvPicPr>
          <p:cNvPr id="26" name="Picture 2" descr="school21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098" y="1800168"/>
            <a:ext cx="3192243" cy="30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4"/>
          <p:cNvSpPr>
            <a:spLocks noGrp="1" noChangeArrowheads="1"/>
          </p:cNvSpPr>
          <p:nvPr/>
        </p:nvSpPr>
        <p:spPr bwMode="auto">
          <a:xfrm>
            <a:off x="897281" y="1392739"/>
            <a:ext cx="6898482" cy="81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ru-RU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?????????????????????</a:t>
            </a:r>
          </a:p>
        </p:txBody>
      </p:sp>
    </p:spTree>
    <p:extLst>
      <p:ext uri="{BB962C8B-B14F-4D97-AF65-F5344CB8AC3E}">
        <p14:creationId xmlns:p14="http://schemas.microsoft.com/office/powerpoint/2010/main" val="3941857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428596" y="1676400"/>
            <a:ext cx="8358246" cy="2586038"/>
          </a:xfrm>
          <a:prstGeom prst="rect">
            <a:avLst/>
          </a:prstGeom>
          <a:solidFill>
            <a:srgbClr val="FFCC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/>
              <a:t>СТРУКТУРА урока «Изучение НОВОЙ ТЕМЫ»</a:t>
            </a: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596" y="2060575"/>
            <a:ext cx="2568604" cy="17494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1.</a:t>
            </a:r>
            <a:r>
              <a:rPr lang="ru-RU" i="1" dirty="0"/>
              <a:t>Учитель</a:t>
            </a:r>
            <a:r>
              <a:rPr lang="ru-RU" dirty="0"/>
              <a:t> проверяет </a:t>
            </a:r>
            <a:r>
              <a:rPr lang="ru-RU" dirty="0" err="1"/>
              <a:t>д</a:t>
            </a:r>
            <a:r>
              <a:rPr lang="ru-RU" dirty="0"/>
              <a:t>/</a:t>
            </a:r>
            <a:r>
              <a:rPr lang="ru-RU" dirty="0" err="1"/>
              <a:t>з</a:t>
            </a:r>
            <a:r>
              <a:rPr lang="ru-RU" dirty="0"/>
              <a:t>. </a:t>
            </a:r>
            <a:r>
              <a:rPr lang="ru-RU" i="1" dirty="0"/>
              <a:t>Ученики</a:t>
            </a:r>
            <a:r>
              <a:rPr lang="ru-RU" dirty="0"/>
              <a:t> </a:t>
            </a:r>
            <a:r>
              <a:rPr lang="ru-RU" b="1" dirty="0"/>
              <a:t>пересказывают </a:t>
            </a:r>
            <a:r>
              <a:rPr lang="ru-RU" dirty="0"/>
              <a:t>части параграфа, выполняют задания, чаще </a:t>
            </a:r>
            <a:r>
              <a:rPr lang="ru-RU" b="1" dirty="0"/>
              <a:t>репродуктивные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14942" y="2071678"/>
            <a:ext cx="1978025" cy="17541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3.</a:t>
            </a:r>
            <a:r>
              <a:rPr lang="ru-RU" i="1"/>
              <a:t>Учитель</a:t>
            </a:r>
            <a:r>
              <a:rPr lang="ru-RU"/>
              <a:t> </a:t>
            </a:r>
            <a:r>
              <a:rPr lang="ru-RU" b="1"/>
              <a:t>объясняет </a:t>
            </a:r>
            <a:r>
              <a:rPr lang="ru-RU"/>
              <a:t>ученикам новую тему. Ученики слушают и записывают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215206" y="2071678"/>
            <a:ext cx="1630363" cy="17494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4.</a:t>
            </a:r>
            <a:r>
              <a:rPr lang="ru-RU" i="1" dirty="0"/>
              <a:t>Ученики </a:t>
            </a:r>
            <a:r>
              <a:rPr lang="ru-RU" dirty="0"/>
              <a:t> </a:t>
            </a:r>
            <a:r>
              <a:rPr lang="ru-RU" b="1" dirty="0"/>
              <a:t>повторяют, </a:t>
            </a:r>
            <a:r>
              <a:rPr lang="ru-RU" dirty="0"/>
              <a:t> как поняли  тему; задания по аналогии</a:t>
            </a:r>
          </a:p>
        </p:txBody>
      </p:sp>
      <p:sp>
        <p:nvSpPr>
          <p:cNvPr id="26631" name="TextBox 16"/>
          <p:cNvSpPr txBox="1">
            <a:spLocks noChangeArrowheads="1"/>
          </p:cNvSpPr>
          <p:nvPr/>
        </p:nvSpPr>
        <p:spPr bwMode="auto">
          <a:xfrm>
            <a:off x="428596" y="4419601"/>
            <a:ext cx="3991004" cy="2308324"/>
          </a:xfrm>
          <a:prstGeom prst="rect">
            <a:avLst/>
          </a:prstGeom>
          <a:solidFill>
            <a:srgbClr val="FFCC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/>
              <a:t>Контроль и ОЦЕНИВАНИЕ </a:t>
            </a: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26632" name="TextBox 17"/>
          <p:cNvSpPr txBox="1">
            <a:spLocks noChangeArrowheads="1"/>
          </p:cNvSpPr>
          <p:nvPr/>
        </p:nvSpPr>
        <p:spPr bwMode="auto">
          <a:xfrm>
            <a:off x="4572001" y="4425951"/>
            <a:ext cx="4286280" cy="2308324"/>
          </a:xfrm>
          <a:prstGeom prst="rect">
            <a:avLst/>
          </a:prstGeom>
          <a:solidFill>
            <a:srgbClr val="FFCC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/>
              <a:t>Использование ТЕКСТА</a:t>
            </a: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7543800" y="3868738"/>
            <a:ext cx="206375" cy="296862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3348038" y="4165600"/>
            <a:ext cx="4195762" cy="412750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00034" y="4714884"/>
            <a:ext cx="3886200" cy="1754326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1. </a:t>
            </a:r>
            <a:r>
              <a:rPr lang="ru-RU" b="1" dirty="0"/>
              <a:t>Учитель объявляет </a:t>
            </a:r>
            <a:r>
              <a:rPr lang="ru-RU" dirty="0"/>
              <a:t>отметки за пересказ и (или) задания. </a:t>
            </a:r>
          </a:p>
          <a:p>
            <a:r>
              <a:rPr lang="ru-RU" b="1" dirty="0">
                <a:solidFill>
                  <a:srgbClr val="0000FF"/>
                </a:solidFill>
              </a:rPr>
              <a:t>2.</a:t>
            </a:r>
            <a:r>
              <a:rPr lang="ru-RU" dirty="0"/>
              <a:t> В конце урока учитель по </a:t>
            </a:r>
            <a:r>
              <a:rPr lang="ru-RU" b="1" dirty="0"/>
              <a:t>совокупности работы </a:t>
            </a:r>
            <a:r>
              <a:rPr lang="ru-RU" dirty="0"/>
              <a:t>объявляет ученикам: «Тебе – 5, тебе – 3 и т.д.» Иногда с кратким комментарием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859338" y="4799013"/>
            <a:ext cx="4006850" cy="1477962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1. </a:t>
            </a:r>
            <a:r>
              <a:rPr lang="ru-RU" i="1"/>
              <a:t>Д/з </a:t>
            </a:r>
            <a:r>
              <a:rPr lang="ru-RU"/>
              <a:t>– прочитать изученный параграф для подготовки пересказа, ответа на вопросы </a:t>
            </a:r>
          </a:p>
          <a:p>
            <a:r>
              <a:rPr lang="ru-RU" b="1">
                <a:solidFill>
                  <a:srgbClr val="0000FF"/>
                </a:solidFill>
              </a:rPr>
              <a:t>2.</a:t>
            </a:r>
            <a:r>
              <a:rPr lang="ru-RU"/>
              <a:t> </a:t>
            </a:r>
            <a:r>
              <a:rPr lang="ru-RU" i="1"/>
              <a:t>Иногда </a:t>
            </a:r>
            <a:r>
              <a:rPr lang="ru-RU"/>
              <a:t>– отдельные тексты читаются в классе 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2428875" y="3714750"/>
            <a:ext cx="209550" cy="67310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8123238" y="3632200"/>
            <a:ext cx="409575" cy="1166813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00364" y="2071678"/>
            <a:ext cx="2192337" cy="17541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2.</a:t>
            </a:r>
            <a:r>
              <a:rPr lang="ru-RU" i="1" dirty="0"/>
              <a:t>Учитель</a:t>
            </a:r>
            <a:r>
              <a:rPr lang="ru-RU" dirty="0"/>
              <a:t> </a:t>
            </a:r>
            <a:r>
              <a:rPr lang="ru-RU" b="1" dirty="0"/>
              <a:t>объявляет</a:t>
            </a:r>
            <a:r>
              <a:rPr lang="ru-RU" dirty="0"/>
              <a:t> новую тему. Иногда называет план урока, редко – формулирует цель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215174" y="285728"/>
            <a:ext cx="1928826" cy="132343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FF0000"/>
                </a:solidFill>
              </a:rPr>
              <a:t>Оценивать свои и чужие поступки, стремиться к созидательной деятельности 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2428860" y="285728"/>
            <a:ext cx="2066940" cy="107721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0000FF"/>
                </a:solidFill>
              </a:rPr>
              <a:t>Добывать, преобразовывать и представлять информацию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4429124" y="357166"/>
            <a:ext cx="2809876" cy="107721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009900"/>
                </a:solidFill>
              </a:rPr>
              <a:t>Доносить свою позицию, понимать других, договариваться,  делать что-то сообща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214282" y="285728"/>
            <a:ext cx="2209799" cy="132343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FF9900"/>
                </a:solidFill>
              </a:rPr>
              <a:t>Организовывать свои дела: ставить цель, планировать, получать и оценивать результат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357158" y="428604"/>
            <a:ext cx="2057400" cy="698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57158" y="714356"/>
            <a:ext cx="19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28596" y="928670"/>
            <a:ext cx="19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85786" y="1428736"/>
            <a:ext cx="1028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428860" y="714356"/>
            <a:ext cx="19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928926" y="500042"/>
            <a:ext cx="11398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429124" y="571480"/>
            <a:ext cx="22907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857752" y="1071546"/>
            <a:ext cx="19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572000" y="1285860"/>
            <a:ext cx="2362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239000" y="500042"/>
            <a:ext cx="1905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239000" y="714356"/>
            <a:ext cx="1905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7239000" y="1000108"/>
            <a:ext cx="1905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45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9" grpId="0" animBg="1"/>
      <p:bldP spid="20" grpId="0" animBg="1"/>
      <p:bldP spid="11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gray">
          <a:xfrm>
            <a:off x="395288" y="2060575"/>
            <a:ext cx="3571875" cy="3211513"/>
          </a:xfrm>
          <a:prstGeom prst="roundRect">
            <a:avLst>
              <a:gd name="adj" fmla="val 14000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8160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5138" y="609600"/>
            <a:ext cx="7402512" cy="903288"/>
          </a:xfrm>
        </p:spPr>
        <p:txBody>
          <a:bodyPr/>
          <a:lstStyle/>
          <a:p>
            <a:r>
              <a:rPr lang="ru-RU" u="sng">
                <a:solidFill>
                  <a:srgbClr val="002060"/>
                </a:solidFill>
              </a:rPr>
              <a:t>Цель образования:</a:t>
            </a: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ltGray">
          <a:xfrm>
            <a:off x="785813" y="1643063"/>
            <a:ext cx="3071812" cy="1000125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 w="38100" algn="ctr">
            <a:solidFill>
              <a:srgbClr val="FFFFFF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bg2"/>
                </a:solidFill>
              </a:rPr>
              <a:t>1 поколение</a:t>
            </a:r>
          </a:p>
          <a:p>
            <a:pPr algn="ctr"/>
            <a:r>
              <a:rPr lang="ru-RU" sz="2800" b="1">
                <a:solidFill>
                  <a:schemeClr val="bg2"/>
                </a:solidFill>
              </a:rPr>
              <a:t>ФГОС 2004г.</a:t>
            </a: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gray">
          <a:xfrm>
            <a:off x="4857750" y="2143125"/>
            <a:ext cx="3571875" cy="3211513"/>
          </a:xfrm>
          <a:prstGeom prst="roundRect">
            <a:avLst>
              <a:gd name="adj" fmla="val 14000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2938" y="3143250"/>
            <a:ext cx="32861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2800" b="1" dirty="0"/>
              <a:t>Усвоение знаний, умений, навыков</a:t>
            </a: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ltGray">
          <a:xfrm>
            <a:off x="5072063" y="1643063"/>
            <a:ext cx="3071812" cy="100012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 algn="ctr">
            <a:solidFill>
              <a:srgbClr val="FFFFFF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bg2"/>
                </a:solidFill>
              </a:rPr>
              <a:t>2 поколение</a:t>
            </a:r>
          </a:p>
          <a:p>
            <a:pPr algn="ctr"/>
            <a:r>
              <a:rPr lang="ru-RU" sz="2800" b="1">
                <a:solidFill>
                  <a:schemeClr val="bg2"/>
                </a:solidFill>
              </a:rPr>
              <a:t>ФГОС 2010г.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72063" y="2786063"/>
            <a:ext cx="32861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2800" b="1" dirty="0"/>
              <a:t>Общекультурное, личностное и познавательное развитие обучающихся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28625" y="5572125"/>
            <a:ext cx="7869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200"/>
              <a:t>Новое поколение ФГОС базируется на </a:t>
            </a:r>
            <a:r>
              <a:rPr lang="ru-RU" sz="3200" b="1" u="sng">
                <a:solidFill>
                  <a:srgbClr val="FF0000"/>
                </a:solidFill>
              </a:rPr>
              <a:t>системно-деятельностном</a:t>
            </a:r>
            <a:r>
              <a:rPr lang="ru-RU" sz="3200"/>
              <a:t> подходе</a:t>
            </a:r>
          </a:p>
        </p:txBody>
      </p: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0" y="0"/>
            <a:ext cx="8964613" cy="765175"/>
            <a:chOff x="0" y="0"/>
            <a:chExt cx="5647" cy="527"/>
          </a:xfrm>
        </p:grpSpPr>
        <p:pic>
          <p:nvPicPr>
            <p:cNvPr id="14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29" b="1527"/>
            <a:stretch>
              <a:fillRect/>
            </a:stretch>
          </p:blipFill>
          <p:spPr bwMode="auto">
            <a:xfrm>
              <a:off x="0" y="0"/>
              <a:ext cx="421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5" name="Rectangle 24"/>
            <p:cNvSpPr>
              <a:spLocks noChangeArrowheads="1"/>
            </p:cNvSpPr>
            <p:nvPr/>
          </p:nvSpPr>
          <p:spPr bwMode="auto">
            <a:xfrm>
              <a:off x="884" y="164"/>
              <a:ext cx="46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ja-JP" b="1" i="1">
                  <a:solidFill>
                    <a:srgbClr val="FF3300"/>
                  </a:solidFill>
                </a:rPr>
                <a:t>Федеральный государственный образовательный стандарт</a:t>
              </a:r>
              <a:endParaRPr lang="ru-RU" b="1" i="1">
                <a:solidFill>
                  <a:srgbClr val="FF3300"/>
                </a:solidFill>
              </a:endParaRPr>
            </a:p>
          </p:txBody>
        </p:sp>
        <p:grpSp>
          <p:nvGrpSpPr>
            <p:cNvPr id="16" name="Group 25"/>
            <p:cNvGrpSpPr>
              <a:grpSpLocks/>
            </p:cNvGrpSpPr>
            <p:nvPr/>
          </p:nvGrpSpPr>
          <p:grpSpPr bwMode="auto">
            <a:xfrm>
              <a:off x="385" y="482"/>
              <a:ext cx="5262" cy="45"/>
              <a:chOff x="385" y="482"/>
              <a:chExt cx="5262" cy="45"/>
            </a:xfrm>
          </p:grpSpPr>
          <p:pic>
            <p:nvPicPr>
              <p:cNvPr id="17" name="Picture 2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85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703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2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020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2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338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3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642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3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927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3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213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3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531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3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848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3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166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3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470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3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755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3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059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3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377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4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694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4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5012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4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5316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4863281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816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816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816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98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998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398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281603" grpId="0"/>
      <p:bldP spid="1027" grpId="0" animBg="1"/>
      <p:bldP spid="6" grpId="0" animBg="1"/>
      <p:bldP spid="9" grpId="0"/>
      <p:bldP spid="10" grpId="0" animBg="1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0" y="214290"/>
            <a:ext cx="264317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F9900"/>
                </a:solidFill>
              </a:rPr>
              <a:t>Организовывать свои дела: ставить цель, планировать, получать и оценивать результат </a:t>
            </a:r>
            <a:endParaRPr lang="ru-RU" b="1" dirty="0">
              <a:solidFill>
                <a:srgbClr val="FF9900"/>
              </a:solidFill>
            </a:endParaRP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428596" y="1676400"/>
            <a:ext cx="8358246" cy="2586038"/>
          </a:xfrm>
          <a:prstGeom prst="rect">
            <a:avLst/>
          </a:prstGeom>
          <a:solidFill>
            <a:srgbClr val="FFCC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/>
              <a:t>технология ПРОБЛЕМНОГО ДИАЛОГА</a:t>
            </a: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596" y="2071678"/>
            <a:ext cx="2286000" cy="2032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1.</a:t>
            </a:r>
            <a:r>
              <a:rPr lang="ru-RU" i="1"/>
              <a:t>Учитель</a:t>
            </a:r>
            <a:r>
              <a:rPr lang="ru-RU"/>
              <a:t> создает проблемную ситуацию, а </a:t>
            </a:r>
            <a:r>
              <a:rPr lang="ru-RU" i="1"/>
              <a:t>ученики </a:t>
            </a:r>
            <a:r>
              <a:rPr lang="ru-RU"/>
              <a:t>формулируют </a:t>
            </a:r>
            <a:r>
              <a:rPr lang="ru-RU" b="1"/>
              <a:t>проблему (цель) </a:t>
            </a:r>
            <a:r>
              <a:rPr lang="ru-RU"/>
              <a:t>урока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57800" y="2133600"/>
            <a:ext cx="2160588" cy="2032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3.</a:t>
            </a:r>
            <a:r>
              <a:rPr lang="ru-RU" i="1"/>
              <a:t>Учитель</a:t>
            </a:r>
            <a:r>
              <a:rPr lang="ru-RU"/>
              <a:t> предлагает ученикам диалог, задания. Ученики </a:t>
            </a:r>
            <a:r>
              <a:rPr lang="ru-RU" b="1"/>
              <a:t>открывают новые знания</a:t>
            </a:r>
            <a:r>
              <a:rPr lang="ru-RU"/>
              <a:t>, находят решение.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429520" y="2071678"/>
            <a:ext cx="1322388" cy="2032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4.</a:t>
            </a:r>
            <a:r>
              <a:rPr lang="ru-RU" i="1" dirty="0"/>
              <a:t>Ученики </a:t>
            </a:r>
            <a:r>
              <a:rPr lang="ru-RU" dirty="0"/>
              <a:t> </a:t>
            </a:r>
            <a:r>
              <a:rPr lang="ru-RU" b="1" dirty="0" err="1"/>
              <a:t>применя-ют</a:t>
            </a:r>
            <a:r>
              <a:rPr lang="ru-RU" dirty="0"/>
              <a:t> новые знания в задачах </a:t>
            </a:r>
            <a:r>
              <a:rPr lang="ru-RU" dirty="0" err="1"/>
              <a:t>примене-ния</a:t>
            </a:r>
            <a:endParaRPr lang="ru-RU" dirty="0"/>
          </a:p>
        </p:txBody>
      </p:sp>
      <p:sp>
        <p:nvSpPr>
          <p:cNvPr id="27655" name="TextBox 16"/>
          <p:cNvSpPr txBox="1">
            <a:spLocks noChangeArrowheads="1"/>
          </p:cNvSpPr>
          <p:nvPr/>
        </p:nvSpPr>
        <p:spPr bwMode="auto">
          <a:xfrm>
            <a:off x="152400" y="4419600"/>
            <a:ext cx="4267200" cy="2308225"/>
          </a:xfrm>
          <a:prstGeom prst="rect">
            <a:avLst/>
          </a:prstGeom>
          <a:solidFill>
            <a:srgbClr val="FFCC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технология ОЦЕНИВАНИЯ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7656" name="TextBox 17"/>
          <p:cNvSpPr txBox="1">
            <a:spLocks noChangeArrowheads="1"/>
          </p:cNvSpPr>
          <p:nvPr/>
        </p:nvSpPr>
        <p:spPr bwMode="auto">
          <a:xfrm>
            <a:off x="4572001" y="4425950"/>
            <a:ext cx="4214842" cy="2308225"/>
          </a:xfrm>
          <a:prstGeom prst="rect">
            <a:avLst/>
          </a:prstGeom>
          <a:solidFill>
            <a:srgbClr val="FFCC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/>
              <a:t>технол. ПРОДУКТИВНОГО ЧТЕНИЯ</a:t>
            </a: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7418388" y="3890963"/>
            <a:ext cx="127000" cy="371475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5181600" y="3752850"/>
            <a:ext cx="228600" cy="82550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3962400" y="4262438"/>
            <a:ext cx="3519488" cy="188912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5638" y="4800600"/>
            <a:ext cx="1063625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799013"/>
            <a:ext cx="2454275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50825" y="4724400"/>
            <a:ext cx="4114800" cy="20320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dirty="0">
                <a:latin typeface="Arial" pitchFamily="34" charset="0"/>
                <a:cs typeface="Arial" pitchFamily="34" charset="0"/>
              </a:rPr>
              <a:t>Оцениваем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решение конкретных задач </a:t>
            </a:r>
            <a:r>
              <a:rPr lang="ru-RU" dirty="0">
                <a:latin typeface="Arial" pitchFamily="34" charset="0"/>
                <a:cs typeface="Arial" pitchFamily="34" charset="0"/>
              </a:rPr>
              <a:t>(заданий)</a:t>
            </a:r>
          </a:p>
          <a:p>
            <a:pPr>
              <a:defRPr/>
            </a:pP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Ученик сам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оценивает</a:t>
            </a:r>
            <a:r>
              <a:rPr lang="ru-RU" dirty="0">
                <a:latin typeface="Arial" pitchFamily="34" charset="0"/>
                <a:cs typeface="Arial" pitchFamily="34" charset="0"/>
              </a:rPr>
              <a:t> себя: 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Какая была цель? Справился? Правильно? Сам?  Отметка? </a:t>
            </a:r>
          </a:p>
          <a:p>
            <a:pPr>
              <a:defRPr/>
            </a:pP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3-7.</a:t>
            </a:r>
            <a:r>
              <a:rPr lang="ru-RU" dirty="0">
                <a:latin typeface="Arial" pitchFamily="34" charset="0"/>
                <a:cs typeface="Arial" pitchFamily="34" charset="0"/>
              </a:rPr>
              <a:t> Каждое задание по таблицам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умений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уровням</a:t>
            </a:r>
            <a:r>
              <a:rPr lang="ru-RU" dirty="0">
                <a:latin typeface="Arial" pitchFamily="34" charset="0"/>
                <a:cs typeface="Arial" pitchFamily="34" charset="0"/>
              </a:rPr>
              <a:t> успешности и пр.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648200" y="4799013"/>
            <a:ext cx="4138642" cy="17494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1. </a:t>
            </a:r>
            <a:r>
              <a:rPr lang="ru-RU" i="1"/>
              <a:t>До чтения </a:t>
            </a:r>
            <a:r>
              <a:rPr lang="ru-RU" b="1">
                <a:solidFill>
                  <a:srgbClr val="0000FF"/>
                </a:solidFill>
              </a:rPr>
              <a:t>– </a:t>
            </a:r>
            <a:r>
              <a:rPr lang="ru-RU" b="1"/>
              <a:t>прогнозирование. </a:t>
            </a:r>
          </a:p>
          <a:p>
            <a:r>
              <a:rPr lang="ru-RU" b="1">
                <a:solidFill>
                  <a:srgbClr val="0000FF"/>
                </a:solidFill>
              </a:rPr>
              <a:t>2.</a:t>
            </a:r>
            <a:r>
              <a:rPr lang="ru-RU"/>
              <a:t> </a:t>
            </a:r>
            <a:r>
              <a:rPr lang="ru-RU" i="1"/>
              <a:t>Во время чтения </a:t>
            </a:r>
            <a:r>
              <a:rPr lang="ru-RU"/>
              <a:t>– </a:t>
            </a:r>
            <a:r>
              <a:rPr lang="ru-RU" b="1"/>
              <a:t>задаем вопросы</a:t>
            </a:r>
            <a:r>
              <a:rPr lang="ru-RU"/>
              <a:t> к тексту, </a:t>
            </a:r>
            <a:r>
              <a:rPr lang="ru-RU" b="1"/>
              <a:t>ищем</a:t>
            </a:r>
            <a:r>
              <a:rPr lang="ru-RU"/>
              <a:t> </a:t>
            </a:r>
            <a:r>
              <a:rPr lang="ru-RU" b="1"/>
              <a:t>ответы</a:t>
            </a:r>
            <a:r>
              <a:rPr lang="ru-RU"/>
              <a:t> в нем, проникаем в смысл, в подтекст.</a:t>
            </a:r>
          </a:p>
          <a:p>
            <a:r>
              <a:rPr lang="ru-RU" b="1">
                <a:solidFill>
                  <a:srgbClr val="0000FF"/>
                </a:solidFill>
              </a:rPr>
              <a:t>3. </a:t>
            </a:r>
            <a:r>
              <a:rPr lang="ru-RU" i="1"/>
              <a:t>После чтения</a:t>
            </a:r>
            <a:r>
              <a:rPr lang="ru-RU"/>
              <a:t> – анализируем и самостоятельно трактуем информацию</a:t>
            </a:r>
            <a:endParaRPr lang="ru-RU" b="1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43200" y="2114550"/>
            <a:ext cx="2438400" cy="2032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2.</a:t>
            </a:r>
            <a:r>
              <a:rPr lang="ru-RU" i="1"/>
              <a:t>Учитель</a:t>
            </a:r>
            <a:r>
              <a:rPr lang="ru-RU"/>
              <a:t> и </a:t>
            </a:r>
            <a:r>
              <a:rPr lang="ru-RU" i="1"/>
              <a:t>ученики </a:t>
            </a:r>
            <a:r>
              <a:rPr lang="ru-RU" b="1"/>
              <a:t>вспоминают</a:t>
            </a:r>
            <a:r>
              <a:rPr lang="ru-RU"/>
              <a:t> то, что уже известно по проблеме и </a:t>
            </a:r>
            <a:r>
              <a:rPr lang="ru-RU" b="1"/>
              <a:t>определяют пути </a:t>
            </a:r>
            <a:r>
              <a:rPr lang="ru-RU"/>
              <a:t>решения, поиска нового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057400" y="2968625"/>
            <a:ext cx="762000" cy="1457325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3124200" y="3354388"/>
            <a:ext cx="2286000" cy="1071562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6858016" y="285728"/>
            <a:ext cx="2285984" cy="132343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FF0000"/>
                </a:solidFill>
              </a:rPr>
              <a:t>Оценивать свои и чужие поступки, стремиться к созидательной деятельности 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2571736" y="285728"/>
            <a:ext cx="2066940" cy="107721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0000FF"/>
                </a:solidFill>
              </a:rPr>
              <a:t>Добывать, преобразовывать и представлять информацию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4572000" y="285728"/>
            <a:ext cx="2586038" cy="107721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009900"/>
                </a:solidFill>
              </a:rPr>
              <a:t>Доносить свою позицию, понимать других, договариваться,  делать что-то сообща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28596" y="3214686"/>
            <a:ext cx="2206625" cy="647700"/>
          </a:xfrm>
          <a:prstGeom prst="ellipse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725738" y="3213100"/>
            <a:ext cx="2206625" cy="647700"/>
          </a:xfrm>
          <a:prstGeom prst="ellipse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03225" y="4800600"/>
            <a:ext cx="2414588" cy="1436688"/>
          </a:xfrm>
          <a:prstGeom prst="ellipse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211763" y="2990850"/>
            <a:ext cx="2206625" cy="900113"/>
          </a:xfrm>
          <a:prstGeom prst="ellipse">
            <a:avLst/>
          </a:prstGeom>
          <a:noFill/>
          <a:ln w="57150">
            <a:solidFill>
              <a:srgbClr val="2B0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148263" y="5645150"/>
            <a:ext cx="3327400" cy="376238"/>
          </a:xfrm>
          <a:prstGeom prst="ellipse">
            <a:avLst/>
          </a:prstGeom>
          <a:noFill/>
          <a:ln w="57150">
            <a:solidFill>
              <a:srgbClr val="2B0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877050" y="6021388"/>
            <a:ext cx="2266950" cy="647700"/>
          </a:xfrm>
          <a:prstGeom prst="ellipse">
            <a:avLst/>
          </a:prstGeom>
          <a:noFill/>
          <a:ln w="57150">
            <a:solidFill>
              <a:srgbClr val="2B0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295900" y="2573338"/>
            <a:ext cx="2057400" cy="417512"/>
          </a:xfrm>
          <a:prstGeom prst="ellipse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648200" y="5172075"/>
            <a:ext cx="3998913" cy="541338"/>
          </a:xfrm>
          <a:prstGeom prst="ellipse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7429520" y="2428868"/>
            <a:ext cx="1328737" cy="1276350"/>
          </a:xfrm>
          <a:prstGeom prst="ellipse">
            <a:avLst/>
          </a:prstGeom>
          <a:noFill/>
          <a:ln w="57150">
            <a:solidFill>
              <a:srgbClr val="2B0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427538" y="6135688"/>
            <a:ext cx="2232025" cy="4175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1138238" y="5300663"/>
            <a:ext cx="2690812" cy="9255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367338" y="3752850"/>
            <a:ext cx="1941512" cy="417513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725738" y="2349500"/>
            <a:ext cx="2352675" cy="641350"/>
          </a:xfrm>
          <a:prstGeom prst="ellipse">
            <a:avLst/>
          </a:prstGeom>
          <a:noFill/>
          <a:ln w="57150">
            <a:solidFill>
              <a:srgbClr val="2B0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536575" y="5573713"/>
            <a:ext cx="3425825" cy="663575"/>
          </a:xfrm>
          <a:prstGeom prst="ellipse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40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9" grpId="0" animBg="1"/>
      <p:bldP spid="20" grpId="0" animBg="1"/>
      <p:bldP spid="11" grpId="0" animBg="1"/>
      <p:bldP spid="21" grpId="0" animBg="1"/>
      <p:bldP spid="22" grpId="0" animBg="1"/>
      <p:bldP spid="24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396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" name="Oval 2"/>
          <p:cNvSpPr>
            <a:spLocks noChangeArrowheads="1"/>
          </p:cNvSpPr>
          <p:nvPr/>
        </p:nvSpPr>
        <p:spPr bwMode="auto">
          <a:xfrm>
            <a:off x="2771800" y="0"/>
            <a:ext cx="4338637" cy="6715148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</a:t>
            </a:r>
          </a:p>
          <a:p>
            <a:pPr>
              <a:defRPr/>
            </a:pP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defRPr/>
            </a:pP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Современные</a:t>
            </a:r>
          </a:p>
          <a:p>
            <a:pPr>
              <a:defRPr/>
            </a:pPr>
            <a:endParaRPr lang="ru-RU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defRPr/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педагогические</a:t>
            </a:r>
          </a:p>
          <a:p>
            <a:pPr>
              <a:defRPr/>
            </a:pPr>
            <a:endParaRPr lang="ru-RU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defRPr/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технологии :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3850" y="0"/>
            <a:ext cx="3429000" cy="7143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4E3838"/>
                </a:solidFill>
                <a:latin typeface="Tahoma" pitchFamily="34" charset="0"/>
              </a:rPr>
              <a:t>Дистанционного обучения</a:t>
            </a:r>
          </a:p>
        </p:txBody>
      </p:sp>
      <p:sp>
        <p:nvSpPr>
          <p:cNvPr id="51205" name="Прямоугольник 18"/>
          <p:cNvSpPr>
            <a:spLocks noChangeArrowheads="1"/>
          </p:cNvSpPr>
          <p:nvPr/>
        </p:nvSpPr>
        <p:spPr bwMode="auto">
          <a:xfrm>
            <a:off x="323850" y="836613"/>
            <a:ext cx="3286125" cy="500062"/>
          </a:xfrm>
          <a:prstGeom prst="rect">
            <a:avLst/>
          </a:prstGeom>
          <a:solidFill>
            <a:srgbClr val="FF99FF"/>
          </a:solidFill>
          <a:ln w="9525" algn="ctr">
            <a:solidFill>
              <a:srgbClr val="A8AFBD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1600" b="1">
                <a:solidFill>
                  <a:srgbClr val="4E3838"/>
                </a:solidFill>
                <a:latin typeface="Tahoma" pitchFamily="34" charset="0"/>
              </a:rPr>
              <a:t>Система инновационной оценки «портфолио»</a:t>
            </a:r>
          </a:p>
        </p:txBody>
      </p:sp>
      <p:sp>
        <p:nvSpPr>
          <p:cNvPr id="51206" name="Прямоугольник 19"/>
          <p:cNvSpPr>
            <a:spLocks noChangeArrowheads="1"/>
          </p:cNvSpPr>
          <p:nvPr/>
        </p:nvSpPr>
        <p:spPr bwMode="auto">
          <a:xfrm>
            <a:off x="285750" y="1500188"/>
            <a:ext cx="3357563" cy="428625"/>
          </a:xfrm>
          <a:prstGeom prst="rect">
            <a:avLst/>
          </a:prstGeom>
          <a:solidFill>
            <a:srgbClr val="FF99FF"/>
          </a:solidFill>
          <a:ln w="9525" algn="ctr">
            <a:solidFill>
              <a:srgbClr val="A8AFBD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1600" b="1">
                <a:solidFill>
                  <a:srgbClr val="4E3838"/>
                </a:solidFill>
                <a:latin typeface="Tahoma" pitchFamily="34" charset="0"/>
              </a:rPr>
              <a:t>Здоровьесберегающие</a:t>
            </a:r>
          </a:p>
        </p:txBody>
      </p:sp>
      <p:sp>
        <p:nvSpPr>
          <p:cNvPr id="51207" name="Прямоугольник 20"/>
          <p:cNvSpPr>
            <a:spLocks noChangeArrowheads="1"/>
          </p:cNvSpPr>
          <p:nvPr/>
        </p:nvSpPr>
        <p:spPr bwMode="auto">
          <a:xfrm>
            <a:off x="323850" y="2133600"/>
            <a:ext cx="3429000" cy="500063"/>
          </a:xfrm>
          <a:prstGeom prst="rect">
            <a:avLst/>
          </a:prstGeom>
          <a:solidFill>
            <a:srgbClr val="FF99FF"/>
          </a:solidFill>
          <a:ln w="9525" algn="ctr">
            <a:solidFill>
              <a:srgbClr val="A8AFBD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1600" b="1">
                <a:solidFill>
                  <a:srgbClr val="4E3838"/>
                </a:solidFill>
                <a:latin typeface="Tahoma" pitchFamily="34" charset="0"/>
              </a:rPr>
              <a:t>Информационно-коммуникационные</a:t>
            </a:r>
          </a:p>
        </p:txBody>
      </p:sp>
      <p:sp>
        <p:nvSpPr>
          <p:cNvPr id="51208" name="Прямоугольник 21"/>
          <p:cNvSpPr>
            <a:spLocks noChangeArrowheads="1"/>
          </p:cNvSpPr>
          <p:nvPr/>
        </p:nvSpPr>
        <p:spPr bwMode="auto">
          <a:xfrm>
            <a:off x="214313" y="2857500"/>
            <a:ext cx="3500437" cy="785813"/>
          </a:xfrm>
          <a:prstGeom prst="rect">
            <a:avLst/>
          </a:prstGeom>
          <a:solidFill>
            <a:srgbClr val="FF99FF"/>
          </a:solidFill>
          <a:ln w="9525" algn="ctr">
            <a:solidFill>
              <a:srgbClr val="A8AFBD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1600" b="1" dirty="0">
                <a:solidFill>
                  <a:srgbClr val="4E3838"/>
                </a:solidFill>
                <a:latin typeface="Tahoma" pitchFamily="34" charset="0"/>
              </a:rPr>
              <a:t>Обучение в сотрудничестве (</a:t>
            </a:r>
            <a:r>
              <a:rPr lang="ru-RU" sz="1600" b="1" dirty="0" err="1">
                <a:solidFill>
                  <a:srgbClr val="4E3838"/>
                </a:solidFill>
                <a:latin typeface="Tahoma" pitchFamily="34" charset="0"/>
              </a:rPr>
              <a:t>командная,групповая</a:t>
            </a:r>
            <a:r>
              <a:rPr lang="ru-RU" sz="1600" b="1" dirty="0">
                <a:solidFill>
                  <a:srgbClr val="4E3838"/>
                </a:solidFill>
                <a:latin typeface="Tahoma" pitchFamily="34" charset="0"/>
              </a:rPr>
              <a:t> работа)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14313" y="3786188"/>
            <a:ext cx="3500437" cy="1143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4E3838"/>
                </a:solidFill>
                <a:latin typeface="Tahoma" pitchFamily="34" charset="0"/>
              </a:rPr>
              <a:t>Технология использования в обучении игровых методов: ролевых, деловых  и другие   видов обучающих игр</a:t>
            </a:r>
          </a:p>
        </p:txBody>
      </p:sp>
      <p:sp>
        <p:nvSpPr>
          <p:cNvPr id="51210" name="Прямоугольник 23"/>
          <p:cNvSpPr>
            <a:spLocks noChangeArrowheads="1"/>
          </p:cNvSpPr>
          <p:nvPr/>
        </p:nvSpPr>
        <p:spPr bwMode="auto">
          <a:xfrm>
            <a:off x="214313" y="5072063"/>
            <a:ext cx="3500437" cy="642937"/>
          </a:xfrm>
          <a:prstGeom prst="rect">
            <a:avLst/>
          </a:prstGeom>
          <a:solidFill>
            <a:srgbClr val="FF99FF"/>
          </a:solidFill>
          <a:ln w="9525" algn="ctr">
            <a:solidFill>
              <a:srgbClr val="A8AFBD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1600" b="1">
                <a:solidFill>
                  <a:srgbClr val="4E3838"/>
                </a:solidFill>
                <a:latin typeface="Tahoma" pitchFamily="34" charset="0"/>
              </a:rPr>
              <a:t>Развития «критического мышления»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857875" y="0"/>
            <a:ext cx="3071813" cy="5000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4E3838"/>
                </a:solidFill>
                <a:latin typeface="Tahoma" pitchFamily="34" charset="0"/>
              </a:rPr>
              <a:t>Развивающее обучение</a:t>
            </a:r>
          </a:p>
        </p:txBody>
      </p:sp>
      <p:sp>
        <p:nvSpPr>
          <p:cNvPr id="51212" name="Прямоугольник 25"/>
          <p:cNvSpPr>
            <a:spLocks noChangeArrowheads="1"/>
          </p:cNvSpPr>
          <p:nvPr/>
        </p:nvSpPr>
        <p:spPr bwMode="auto">
          <a:xfrm>
            <a:off x="5940425" y="620713"/>
            <a:ext cx="3000375" cy="571500"/>
          </a:xfrm>
          <a:prstGeom prst="rect">
            <a:avLst/>
          </a:prstGeom>
          <a:solidFill>
            <a:srgbClr val="FF99FF"/>
          </a:solidFill>
          <a:ln w="9525" algn="ctr">
            <a:solidFill>
              <a:srgbClr val="A8AFBD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1600" b="1">
                <a:solidFill>
                  <a:srgbClr val="4E3838"/>
                </a:solidFill>
                <a:latin typeface="Tahoma" pitchFamily="34" charset="0"/>
              </a:rPr>
              <a:t>Проблемное обучение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143625" y="1357313"/>
            <a:ext cx="2857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err="1">
                <a:solidFill>
                  <a:srgbClr val="4E3838"/>
                </a:solidFill>
                <a:latin typeface="Tahoma" pitchFamily="34" charset="0"/>
              </a:rPr>
              <a:t>Разноуровневое</a:t>
            </a:r>
            <a:r>
              <a:rPr lang="ru-RU" sz="1600" b="1" dirty="0">
                <a:solidFill>
                  <a:srgbClr val="4E3838"/>
                </a:solidFill>
                <a:latin typeface="Tahoma" pitchFamily="34" charset="0"/>
              </a:rPr>
              <a:t> обучение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215063" y="2071688"/>
            <a:ext cx="2786062" cy="5000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4E3838"/>
                </a:solidFill>
                <a:latin typeface="Tahoma" pitchFamily="34" charset="0"/>
              </a:rPr>
              <a:t>Коллективная система обучения (КСО)</a:t>
            </a:r>
          </a:p>
        </p:txBody>
      </p:sp>
      <p:sp>
        <p:nvSpPr>
          <p:cNvPr id="51215" name="Прямоугольник 28"/>
          <p:cNvSpPr>
            <a:spLocks noChangeArrowheads="1"/>
          </p:cNvSpPr>
          <p:nvPr/>
        </p:nvSpPr>
        <p:spPr bwMode="auto">
          <a:xfrm>
            <a:off x="6227763" y="2781300"/>
            <a:ext cx="2786062" cy="642938"/>
          </a:xfrm>
          <a:prstGeom prst="rect">
            <a:avLst/>
          </a:prstGeom>
          <a:solidFill>
            <a:srgbClr val="FF66CC"/>
          </a:solidFill>
          <a:ln w="9525" algn="ctr">
            <a:solidFill>
              <a:srgbClr val="A8AFBD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ru-RU" b="1">
                <a:solidFill>
                  <a:srgbClr val="4E3838"/>
                </a:solidFill>
                <a:latin typeface="Tahoma" pitchFamily="34" charset="0"/>
              </a:rPr>
              <a:t>Исследовательские методы в обучении</a:t>
            </a:r>
          </a:p>
        </p:txBody>
      </p:sp>
      <p:sp>
        <p:nvSpPr>
          <p:cNvPr id="51216" name="Прямоугольник 29"/>
          <p:cNvSpPr>
            <a:spLocks noChangeArrowheads="1"/>
          </p:cNvSpPr>
          <p:nvPr/>
        </p:nvSpPr>
        <p:spPr bwMode="auto">
          <a:xfrm>
            <a:off x="6215063" y="3643313"/>
            <a:ext cx="2786062" cy="500062"/>
          </a:xfrm>
          <a:prstGeom prst="rect">
            <a:avLst/>
          </a:prstGeom>
          <a:solidFill>
            <a:srgbClr val="FF66CC"/>
          </a:solidFill>
          <a:ln w="9525" algn="ctr">
            <a:solidFill>
              <a:srgbClr val="A8AFBD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ru-RU" b="1">
                <a:solidFill>
                  <a:srgbClr val="4E3838"/>
                </a:solidFill>
                <a:latin typeface="Tahoma" pitchFamily="34" charset="0"/>
              </a:rPr>
              <a:t>Проектные методы обучения</a:t>
            </a:r>
          </a:p>
        </p:txBody>
      </p:sp>
      <p:sp>
        <p:nvSpPr>
          <p:cNvPr id="51217" name="Прямоугольник 30"/>
          <p:cNvSpPr>
            <a:spLocks noChangeArrowheads="1"/>
          </p:cNvSpPr>
          <p:nvPr/>
        </p:nvSpPr>
        <p:spPr bwMode="auto">
          <a:xfrm>
            <a:off x="6215063" y="4286250"/>
            <a:ext cx="2786062" cy="428625"/>
          </a:xfrm>
          <a:prstGeom prst="rect">
            <a:avLst/>
          </a:prstGeom>
          <a:solidFill>
            <a:srgbClr val="FF99FF"/>
          </a:solidFill>
          <a:ln w="9525" algn="ctr">
            <a:solidFill>
              <a:srgbClr val="A8AFBD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1600" b="1">
                <a:solidFill>
                  <a:srgbClr val="4E3838"/>
                </a:solidFill>
                <a:latin typeface="Tahoma" pitchFamily="34" charset="0"/>
              </a:rPr>
              <a:t>Технология «Дебаты»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215063" y="4857750"/>
            <a:ext cx="2786062" cy="4286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4E3838"/>
                </a:solidFill>
                <a:latin typeface="Tahoma" pitchFamily="34" charset="0"/>
              </a:rPr>
              <a:t>Блочно-модульная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14313" y="5857875"/>
            <a:ext cx="3571875" cy="8572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err="1">
                <a:solidFill>
                  <a:srgbClr val="4E3838"/>
                </a:solidFill>
                <a:latin typeface="Tahoma" pitchFamily="34" charset="0"/>
              </a:rPr>
              <a:t>Лекционно-семинарско-зачетная</a:t>
            </a:r>
            <a:r>
              <a:rPr lang="ru-RU" sz="1600" b="1" dirty="0">
                <a:solidFill>
                  <a:srgbClr val="4E3838"/>
                </a:solidFill>
                <a:latin typeface="Tahoma" pitchFamily="34" charset="0"/>
              </a:rPr>
              <a:t> система обучения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143625" y="5500688"/>
            <a:ext cx="2857500" cy="1143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4E3838"/>
                </a:solidFill>
                <a:latin typeface="Tahoma" pitchFamily="34" charset="0"/>
              </a:rPr>
              <a:t>Технология решения изобретательских задач (ТРИЗ)</a:t>
            </a:r>
          </a:p>
        </p:txBody>
      </p:sp>
    </p:spTree>
    <p:extLst>
      <p:ext uri="{BB962C8B-B14F-4D97-AF65-F5344CB8AC3E}">
        <p14:creationId xmlns:p14="http://schemas.microsoft.com/office/powerpoint/2010/main" val="97926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Рисунок1"/>
          <p:cNvSpPr>
            <a:spLocks noChangeArrowheads="1"/>
          </p:cNvSpPr>
          <p:nvPr/>
        </p:nvSpPr>
        <p:spPr bwMode="auto">
          <a:xfrm>
            <a:off x="4724400" y="3048000"/>
            <a:ext cx="4419600" cy="3810000"/>
          </a:xfrm>
          <a:prstGeom prst="foldedCorner">
            <a:avLst>
              <a:gd name="adj" fmla="val 1250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AutoShape 3" descr="sh7 (1)"/>
          <p:cNvSpPr>
            <a:spLocks noChangeArrowheads="1"/>
          </p:cNvSpPr>
          <p:nvPr/>
        </p:nvSpPr>
        <p:spPr bwMode="auto">
          <a:xfrm>
            <a:off x="228600" y="2971800"/>
            <a:ext cx="4267200" cy="3886200"/>
          </a:xfrm>
          <a:prstGeom prst="foldedCorner">
            <a:avLst>
              <a:gd name="adj" fmla="val 13741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bor" pitchFamily="2" charset="0"/>
              </a:rPr>
              <a:t>Модели современного урока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838200" y="3657600"/>
            <a:ext cx="31242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rgbClr val="3333CC"/>
                </a:solidFill>
              </a:rPr>
              <a:t>Триединая цель урока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rgbClr val="3333CC"/>
                </a:solidFill>
              </a:rPr>
              <a:t>План- конспект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rgbClr val="3333CC"/>
                </a:solidFill>
              </a:rPr>
              <a:t>Преобладающая фронтальная форма обучения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rgbClr val="3333CC"/>
                </a:solidFill>
              </a:rPr>
              <a:t>Методы и приемы обучения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rgbClr val="3333CC"/>
                </a:solidFill>
              </a:rPr>
              <a:t>Типы уроков</a:t>
            </a:r>
          </a:p>
        </p:txBody>
      </p:sp>
      <p:grpSp>
        <p:nvGrpSpPr>
          <p:cNvPr id="11270" name="Group 8"/>
          <p:cNvGrpSpPr>
            <a:grpSpLocks/>
          </p:cNvGrpSpPr>
          <p:nvPr/>
        </p:nvGrpSpPr>
        <p:grpSpPr bwMode="auto">
          <a:xfrm>
            <a:off x="762000" y="838200"/>
            <a:ext cx="3505200" cy="762000"/>
            <a:chOff x="2251" y="1126"/>
            <a:chExt cx="1501" cy="339"/>
          </a:xfrm>
        </p:grpSpPr>
        <p:sp>
          <p:nvSpPr>
            <p:cNvPr id="15369" name="AutoShape 9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370" name="AutoShape 10"/>
            <p:cNvSpPr>
              <a:spLocks noChangeArrowheads="1"/>
            </p:cNvSpPr>
            <p:nvPr/>
          </p:nvSpPr>
          <p:spPr bwMode="gray">
            <a:xfrm>
              <a:off x="2269" y="1145"/>
              <a:ext cx="1466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b="1">
                  <a:solidFill>
                    <a:srgbClr val="777777"/>
                  </a:solidFill>
                  <a:latin typeface="Arial" charset="0"/>
                </a:rPr>
                <a:t>Традиционная</a:t>
              </a:r>
            </a:p>
          </p:txBody>
        </p:sp>
      </p:grpSp>
      <p:grpSp>
        <p:nvGrpSpPr>
          <p:cNvPr id="11271" name="Group 11"/>
          <p:cNvGrpSpPr>
            <a:grpSpLocks/>
          </p:cNvGrpSpPr>
          <p:nvPr/>
        </p:nvGrpSpPr>
        <p:grpSpPr bwMode="auto">
          <a:xfrm>
            <a:off x="5105400" y="609600"/>
            <a:ext cx="3298825" cy="685800"/>
            <a:chOff x="3969" y="1126"/>
            <a:chExt cx="1502" cy="339"/>
          </a:xfrm>
        </p:grpSpPr>
        <p:sp>
          <p:nvSpPr>
            <p:cNvPr id="15372" name="AutoShape 12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solidFill>
              <a:srgbClr val="800080"/>
            </a:soli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282" name="AutoShape 13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solidFill>
              <a:srgbClr val="800080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chemeClr val="bg1"/>
                  </a:solidFill>
                </a:rPr>
                <a:t>Инновационная</a:t>
              </a:r>
            </a:p>
          </p:txBody>
        </p:sp>
      </p:grpSp>
      <p:sp>
        <p:nvSpPr>
          <p:cNvPr id="11272" name="Rectangle 14"/>
          <p:cNvSpPr>
            <a:spLocks noChangeArrowheads="1"/>
          </p:cNvSpPr>
          <p:nvPr/>
        </p:nvSpPr>
        <p:spPr bwMode="auto">
          <a:xfrm>
            <a:off x="7239000" y="1828800"/>
            <a:ext cx="190500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 </a:t>
            </a:r>
            <a:r>
              <a:rPr lang="ru-RU" b="1">
                <a:solidFill>
                  <a:schemeClr val="bg1"/>
                </a:solidFill>
              </a:rPr>
              <a:t>Развивающая</a:t>
            </a:r>
            <a:r>
              <a:rPr lang="ru-RU"/>
              <a:t> </a:t>
            </a:r>
          </a:p>
        </p:txBody>
      </p:sp>
      <p:sp>
        <p:nvSpPr>
          <p:cNvPr id="11273" name="Rectangle 15"/>
          <p:cNvSpPr>
            <a:spLocks noChangeArrowheads="1"/>
          </p:cNvSpPr>
          <p:nvPr/>
        </p:nvSpPr>
        <p:spPr bwMode="auto">
          <a:xfrm>
            <a:off x="4953000" y="1828800"/>
            <a:ext cx="2049463" cy="366713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777777"/>
                </a:solidFill>
              </a:rPr>
              <a:t>Деятельностная</a:t>
            </a:r>
          </a:p>
        </p:txBody>
      </p:sp>
      <p:sp>
        <p:nvSpPr>
          <p:cNvPr id="11274" name="Oval 16" descr="332"/>
          <p:cNvSpPr>
            <a:spLocks noChangeArrowheads="1"/>
          </p:cNvSpPr>
          <p:nvPr/>
        </p:nvSpPr>
        <p:spPr bwMode="auto">
          <a:xfrm>
            <a:off x="3200400" y="2514600"/>
            <a:ext cx="2971800" cy="13716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solidFill>
                <a:schemeClr val="folHlink"/>
              </a:solidFill>
            </a:endParaRPr>
          </a:p>
          <a:p>
            <a:pPr algn="ctr"/>
            <a:r>
              <a:rPr lang="ru-RU" sz="2800" b="1">
                <a:solidFill>
                  <a:srgbClr val="0000CC"/>
                </a:solidFill>
              </a:rPr>
              <a:t>компоненты</a:t>
            </a:r>
          </a:p>
        </p:txBody>
      </p:sp>
      <p:sp>
        <p:nvSpPr>
          <p:cNvPr id="11275" name="Text Box 17"/>
          <p:cNvSpPr txBox="1">
            <a:spLocks noChangeArrowheads="1"/>
          </p:cNvSpPr>
          <p:nvPr/>
        </p:nvSpPr>
        <p:spPr bwMode="auto">
          <a:xfrm>
            <a:off x="4724400" y="3717925"/>
            <a:ext cx="4191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rgbClr val="0000CC"/>
                </a:solidFill>
              </a:rPr>
              <a:t>Ключевые и базовые компетентности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rgbClr val="0000CC"/>
                </a:solidFill>
              </a:rPr>
              <a:t>Проектирование урока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rgbClr val="0000CC"/>
                </a:solidFill>
              </a:rPr>
              <a:t>Разнообразные формы обучения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rgbClr val="0000CC"/>
                </a:solidFill>
              </a:rPr>
              <a:t>Технологическая карта урока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rgbClr val="0000CC"/>
                </a:solidFill>
              </a:rPr>
              <a:t>Практический опыт деятельности</a:t>
            </a:r>
          </a:p>
        </p:txBody>
      </p:sp>
      <p:sp>
        <p:nvSpPr>
          <p:cNvPr id="11276" name="AutoShape 18"/>
          <p:cNvSpPr>
            <a:spLocks noChangeArrowheads="1"/>
          </p:cNvSpPr>
          <p:nvPr/>
        </p:nvSpPr>
        <p:spPr bwMode="auto">
          <a:xfrm>
            <a:off x="2057400" y="1600200"/>
            <a:ext cx="762000" cy="1371600"/>
          </a:xfrm>
          <a:prstGeom prst="upDownArrow">
            <a:avLst>
              <a:gd name="adj1" fmla="val 50000"/>
              <a:gd name="adj2" fmla="val 36000"/>
            </a:avLst>
          </a:prstGeom>
          <a:solidFill>
            <a:srgbClr val="65B2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AutoShape 19"/>
          <p:cNvSpPr>
            <a:spLocks noChangeArrowheads="1"/>
          </p:cNvSpPr>
          <p:nvPr/>
        </p:nvSpPr>
        <p:spPr bwMode="auto">
          <a:xfrm rot="5400000">
            <a:off x="7886700" y="2324100"/>
            <a:ext cx="1066800" cy="685800"/>
          </a:xfrm>
          <a:custGeom>
            <a:avLst/>
            <a:gdLst>
              <a:gd name="T0" fmla="*/ 800100 w 21600"/>
              <a:gd name="T1" fmla="*/ 0 h 21600"/>
              <a:gd name="T2" fmla="*/ 0 w 21600"/>
              <a:gd name="T3" fmla="*/ 342900 h 21600"/>
              <a:gd name="T4" fmla="*/ 800100 w 21600"/>
              <a:gd name="T5" fmla="*/ 685800 h 21600"/>
              <a:gd name="T6" fmla="*/ 1066800 w 21600"/>
              <a:gd name="T7" fmla="*/ 342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8" name="AutoShape 20"/>
          <p:cNvSpPr>
            <a:spLocks noChangeArrowheads="1"/>
          </p:cNvSpPr>
          <p:nvPr/>
        </p:nvSpPr>
        <p:spPr bwMode="auto">
          <a:xfrm rot="5400000">
            <a:off x="5905500" y="2400300"/>
            <a:ext cx="1066800" cy="685800"/>
          </a:xfrm>
          <a:custGeom>
            <a:avLst/>
            <a:gdLst>
              <a:gd name="T0" fmla="*/ 800100 w 21600"/>
              <a:gd name="T1" fmla="*/ 0 h 21600"/>
              <a:gd name="T2" fmla="*/ 0 w 21600"/>
              <a:gd name="T3" fmla="*/ 342900 h 21600"/>
              <a:gd name="T4" fmla="*/ 800100 w 21600"/>
              <a:gd name="T5" fmla="*/ 685800 h 21600"/>
              <a:gd name="T6" fmla="*/ 1066800 w 21600"/>
              <a:gd name="T7" fmla="*/ 342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9" name="AutoShape 21"/>
          <p:cNvSpPr>
            <a:spLocks noChangeArrowheads="1"/>
          </p:cNvSpPr>
          <p:nvPr/>
        </p:nvSpPr>
        <p:spPr bwMode="auto">
          <a:xfrm rot="5400000">
            <a:off x="5981700" y="1333500"/>
            <a:ext cx="685800" cy="457200"/>
          </a:xfrm>
          <a:custGeom>
            <a:avLst/>
            <a:gdLst>
              <a:gd name="T0" fmla="*/ 514350 w 21600"/>
              <a:gd name="T1" fmla="*/ 0 h 21600"/>
              <a:gd name="T2" fmla="*/ 0 w 21600"/>
              <a:gd name="T3" fmla="*/ 228600 h 21600"/>
              <a:gd name="T4" fmla="*/ 514350 w 21600"/>
              <a:gd name="T5" fmla="*/ 457200 h 21600"/>
              <a:gd name="T6" fmla="*/ 685800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0" name="AutoShape 22"/>
          <p:cNvSpPr>
            <a:spLocks noChangeArrowheads="1"/>
          </p:cNvSpPr>
          <p:nvPr/>
        </p:nvSpPr>
        <p:spPr bwMode="auto">
          <a:xfrm rot="5400000">
            <a:off x="7277100" y="1257300"/>
            <a:ext cx="685800" cy="457200"/>
          </a:xfrm>
          <a:custGeom>
            <a:avLst/>
            <a:gdLst>
              <a:gd name="T0" fmla="*/ 514350 w 21600"/>
              <a:gd name="T1" fmla="*/ 0 h 21600"/>
              <a:gd name="T2" fmla="*/ 0 w 21600"/>
              <a:gd name="T3" fmla="*/ 228600 h 21600"/>
              <a:gd name="T4" fmla="*/ 514350 w 21600"/>
              <a:gd name="T5" fmla="*/ 457200 h 21600"/>
              <a:gd name="T6" fmla="*/ 685800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9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eacherclub.ru/wp-content/uploads/2012/03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9548"/>
            <a:ext cx="4304630" cy="35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4375371" y="3989222"/>
            <a:ext cx="4752527" cy="2011476"/>
            <a:chOff x="3947" y="2348"/>
            <a:chExt cx="1278" cy="1374"/>
          </a:xfrm>
        </p:grpSpPr>
        <p:sp>
          <p:nvSpPr>
            <p:cNvPr id="11" name="AutoShape 24"/>
            <p:cNvSpPr>
              <a:spLocks noChangeArrowheads="1"/>
            </p:cNvSpPr>
            <p:nvPr/>
          </p:nvSpPr>
          <p:spPr bwMode="gray">
            <a:xfrm rot="5400000">
              <a:off x="3899" y="2396"/>
              <a:ext cx="1374" cy="1278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rgbClr val="FFFFFF">
                    <a:gamma/>
                    <a:shade val="78824"/>
                    <a:invGamma/>
                    <a:alpha val="98000"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8824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2060"/>
                </a:solidFill>
                <a:latin typeface="Arial" charset="0"/>
              </a:endParaRPr>
            </a:p>
          </p:txBody>
        </p:sp>
        <p:sp>
          <p:nvSpPr>
            <p:cNvPr id="12" name="Freeform 25"/>
            <p:cNvSpPr>
              <a:spLocks/>
            </p:cNvSpPr>
            <p:nvPr/>
          </p:nvSpPr>
          <p:spPr bwMode="gray">
            <a:xfrm>
              <a:off x="3954" y="2358"/>
              <a:ext cx="1260" cy="292"/>
            </a:xfrm>
            <a:custGeom>
              <a:avLst/>
              <a:gdLst>
                <a:gd name="T0" fmla="*/ 5 w 1260"/>
                <a:gd name="T1" fmla="*/ 292 h 292"/>
                <a:gd name="T2" fmla="*/ 192 w 1260"/>
                <a:gd name="T3" fmla="*/ 0 h 292"/>
                <a:gd name="T4" fmla="*/ 1060 w 1260"/>
                <a:gd name="T5" fmla="*/ 0 h 292"/>
                <a:gd name="T6" fmla="*/ 1254 w 1260"/>
                <a:gd name="T7" fmla="*/ 291 h 292"/>
                <a:gd name="T8" fmla="*/ 5 w 1260"/>
                <a:gd name="T9" fmla="*/ 292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0"/>
                <a:gd name="T16" fmla="*/ 0 h 292"/>
                <a:gd name="T17" fmla="*/ 1260 w 1260"/>
                <a:gd name="T18" fmla="*/ 292 h 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0" h="292">
                  <a:moveTo>
                    <a:pt x="5" y="292"/>
                  </a:moveTo>
                  <a:cubicBezTo>
                    <a:pt x="0" y="270"/>
                    <a:pt x="16" y="49"/>
                    <a:pt x="192" y="0"/>
                  </a:cubicBezTo>
                  <a:lnTo>
                    <a:pt x="1060" y="0"/>
                  </a:lnTo>
                  <a:cubicBezTo>
                    <a:pt x="1241" y="48"/>
                    <a:pt x="1260" y="186"/>
                    <a:pt x="1254" y="291"/>
                  </a:cubicBezTo>
                  <a:lnTo>
                    <a:pt x="5" y="292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13" name="Rectangle 26"/>
            <p:cNvSpPr>
              <a:spLocks noChangeArrowheads="1"/>
            </p:cNvSpPr>
            <p:nvPr/>
          </p:nvSpPr>
          <p:spPr bwMode="gray">
            <a:xfrm>
              <a:off x="4564" y="2384"/>
              <a:ext cx="5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4" name="Text Box 27"/>
            <p:cNvSpPr txBox="1">
              <a:spLocks noChangeArrowheads="1"/>
            </p:cNvSpPr>
            <p:nvPr/>
          </p:nvSpPr>
          <p:spPr bwMode="gray">
            <a:xfrm>
              <a:off x="3947" y="2775"/>
              <a:ext cx="126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683994" y="593944"/>
            <a:ext cx="6191881" cy="2900756"/>
            <a:chOff x="2243" y="2346"/>
            <a:chExt cx="1393" cy="1376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 rot="5400000">
              <a:off x="2253" y="2338"/>
              <a:ext cx="1374" cy="1393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rgbClr val="FFFFFF">
                    <a:gamma/>
                    <a:shade val="78824"/>
                    <a:invGamma/>
                    <a:alpha val="98000"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8824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2060"/>
                </a:solidFill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gray">
            <a:xfrm>
              <a:off x="2253" y="2346"/>
              <a:ext cx="1261" cy="303"/>
            </a:xfrm>
            <a:custGeom>
              <a:avLst/>
              <a:gdLst>
                <a:gd name="T0" fmla="*/ 6 w 1261"/>
                <a:gd name="T1" fmla="*/ 297 h 303"/>
                <a:gd name="T2" fmla="*/ 18 w 1261"/>
                <a:gd name="T3" fmla="*/ 174 h 303"/>
                <a:gd name="T4" fmla="*/ 171 w 1261"/>
                <a:gd name="T5" fmla="*/ 30 h 303"/>
                <a:gd name="T6" fmla="*/ 352 w 1261"/>
                <a:gd name="T7" fmla="*/ 13 h 303"/>
                <a:gd name="T8" fmla="*/ 922 w 1261"/>
                <a:gd name="T9" fmla="*/ 10 h 303"/>
                <a:gd name="T10" fmla="*/ 1061 w 1261"/>
                <a:gd name="T11" fmla="*/ 12 h 303"/>
                <a:gd name="T12" fmla="*/ 1251 w 1261"/>
                <a:gd name="T13" fmla="*/ 190 h 303"/>
                <a:gd name="T14" fmla="*/ 1257 w 1261"/>
                <a:gd name="T15" fmla="*/ 303 h 303"/>
                <a:gd name="T16" fmla="*/ 6 w 1261"/>
                <a:gd name="T17" fmla="*/ 297 h 3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1"/>
                <a:gd name="T28" fmla="*/ 0 h 303"/>
                <a:gd name="T29" fmla="*/ 1261 w 1261"/>
                <a:gd name="T30" fmla="*/ 303 h 3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1" h="303">
                  <a:moveTo>
                    <a:pt x="6" y="297"/>
                  </a:moveTo>
                  <a:cubicBezTo>
                    <a:pt x="6" y="297"/>
                    <a:pt x="0" y="225"/>
                    <a:pt x="18" y="174"/>
                  </a:cubicBezTo>
                  <a:cubicBezTo>
                    <a:pt x="36" y="123"/>
                    <a:pt x="105" y="45"/>
                    <a:pt x="171" y="30"/>
                  </a:cubicBezTo>
                  <a:cubicBezTo>
                    <a:pt x="237" y="15"/>
                    <a:pt x="227" y="16"/>
                    <a:pt x="352" y="13"/>
                  </a:cubicBezTo>
                  <a:cubicBezTo>
                    <a:pt x="477" y="10"/>
                    <a:pt x="804" y="10"/>
                    <a:pt x="922" y="10"/>
                  </a:cubicBezTo>
                  <a:cubicBezTo>
                    <a:pt x="1039" y="10"/>
                    <a:pt x="988" y="0"/>
                    <a:pt x="1061" y="12"/>
                  </a:cubicBezTo>
                  <a:cubicBezTo>
                    <a:pt x="1133" y="24"/>
                    <a:pt x="1206" y="83"/>
                    <a:pt x="1251" y="190"/>
                  </a:cubicBezTo>
                  <a:cubicBezTo>
                    <a:pt x="1261" y="263"/>
                    <a:pt x="1257" y="303"/>
                    <a:pt x="1257" y="303"/>
                  </a:cubicBezTo>
                  <a:lnTo>
                    <a:pt x="6" y="297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gray">
            <a:xfrm>
              <a:off x="2829" y="2402"/>
              <a:ext cx="51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gray">
            <a:xfrm>
              <a:off x="2243" y="2775"/>
              <a:ext cx="1267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endParaRPr lang="en-US" sz="1300">
                <a:solidFill>
                  <a:srgbClr val="002060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92827" y="180451"/>
            <a:ext cx="3718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Современный урок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7829" y="633535"/>
            <a:ext cx="51122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-«Современный урок-это, прежде всего, урок, на котором учитель умело использует все возможности для глубокого и осмысленного усвоения учеником знаний, развития его личности, её активного умственного роста, формирования её нравственных основ»- Юрий Анатольевич </a:t>
            </a:r>
            <a:r>
              <a:rPr lang="ru-RU" sz="2000" b="1" dirty="0" err="1">
                <a:solidFill>
                  <a:srgbClr val="002060"/>
                </a:solidFill>
              </a:rPr>
              <a:t>Конаржевский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3480" y="4105018"/>
            <a:ext cx="44363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 -«Современный урок - свободный урок, урок, освобожденный от страха: никто никого не пугает и никто никого не боится» - Надежда Егоровна </a:t>
            </a:r>
            <a:r>
              <a:rPr lang="ru-RU" sz="2000" b="1" dirty="0" err="1">
                <a:solidFill>
                  <a:srgbClr val="002060"/>
                </a:solidFill>
              </a:rPr>
              <a:t>Щуркова</a:t>
            </a:r>
            <a:r>
              <a:rPr lang="ru-RU" sz="2000" b="1" dirty="0">
                <a:solidFill>
                  <a:srgbClr val="002060"/>
                </a:solidFill>
              </a:rPr>
              <a:t>.       </a:t>
            </a:r>
          </a:p>
        </p:txBody>
      </p:sp>
      <p:sp>
        <p:nvSpPr>
          <p:cNvPr id="16" name="AutoShape 36"/>
          <p:cNvSpPr>
            <a:spLocks noChangeArrowheads="1"/>
          </p:cNvSpPr>
          <p:nvPr/>
        </p:nvSpPr>
        <p:spPr bwMode="gray">
          <a:xfrm rot="3743230" flipV="1">
            <a:off x="1148778" y="2232913"/>
            <a:ext cx="1387064" cy="117421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7" name="AutoShape 33"/>
          <p:cNvSpPr>
            <a:spLocks noChangeArrowheads="1"/>
          </p:cNvSpPr>
          <p:nvPr/>
        </p:nvSpPr>
        <p:spPr bwMode="gray">
          <a:xfrm rot="5570156" flipV="1">
            <a:off x="2987824" y="3809802"/>
            <a:ext cx="1600200" cy="8382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465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405365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Т</a:t>
            </a:r>
            <a:r>
              <a:rPr lang="ru-RU" sz="3200" b="1" dirty="0" smtClean="0">
                <a:solidFill>
                  <a:srgbClr val="C00000"/>
                </a:solidFill>
              </a:rPr>
              <a:t>ри </a:t>
            </a:r>
            <a:r>
              <a:rPr lang="ru-RU" sz="3200" b="1" dirty="0">
                <a:solidFill>
                  <a:srgbClr val="C00000"/>
                </a:solidFill>
              </a:rPr>
              <a:t>постулата современного урока: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674" y="1159053"/>
            <a:ext cx="7940997" cy="1684646"/>
            <a:chOff x="688" y="1556"/>
            <a:chExt cx="4053" cy="1080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>
              <a:off x="1241" y="1638"/>
              <a:ext cx="3500" cy="912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6350" algn="ctr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gray">
            <a:xfrm>
              <a:off x="1846" y="1976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8" name="Picture 7" descr="DO_circle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" y="1556"/>
              <a:ext cx="108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black">
            <a:xfrm>
              <a:off x="688" y="1978"/>
              <a:ext cx="1052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 b="1">
                  <a:latin typeface="Algerian" pitchFamily="82" charset="0"/>
                </a:rPr>
                <a:t>1</a:t>
              </a:r>
              <a:endParaRPr lang="en-US" sz="2000" b="1">
                <a:latin typeface="Algerian" pitchFamily="82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867705" y="1311648"/>
            <a:ext cx="62893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1.Урок </a:t>
            </a:r>
            <a:r>
              <a:rPr lang="ru-RU" sz="2400" b="1" dirty="0">
                <a:solidFill>
                  <a:srgbClr val="002060"/>
                </a:solidFill>
              </a:rPr>
              <a:t>есть открытие истины, поиск истины и осмысление истины в совместной деятельности детей и учителя.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92178" y="2915368"/>
            <a:ext cx="8922353" cy="1786389"/>
            <a:chOff x="691" y="2746"/>
            <a:chExt cx="4275" cy="1218"/>
          </a:xfrm>
        </p:grpSpPr>
        <p:sp>
          <p:nvSpPr>
            <p:cNvPr id="12" name="AutoShape 10"/>
            <p:cNvSpPr>
              <a:spLocks noChangeArrowheads="1"/>
            </p:cNvSpPr>
            <p:nvPr/>
          </p:nvSpPr>
          <p:spPr bwMode="gray">
            <a:xfrm>
              <a:off x="1466" y="2746"/>
              <a:ext cx="3500" cy="1218"/>
            </a:xfrm>
            <a:prstGeom prst="roundRect">
              <a:avLst>
                <a:gd name="adj" fmla="val 11505"/>
              </a:avLst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0" scaled="0"/>
              <a:tileRect/>
            </a:gradFill>
            <a:ln w="6350" algn="ctr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gray">
            <a:xfrm>
              <a:off x="1701" y="3193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5" name="Picture 13" descr="DP_circle0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" y="2811"/>
              <a:ext cx="1022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14"/>
            <p:cNvSpPr txBox="1">
              <a:spLocks noChangeArrowheads="1"/>
            </p:cNvSpPr>
            <p:nvPr/>
          </p:nvSpPr>
          <p:spPr bwMode="black">
            <a:xfrm>
              <a:off x="700" y="3193"/>
              <a:ext cx="105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 b="1">
                  <a:latin typeface="Algerian" pitchFamily="82" charset="0"/>
                </a:rPr>
                <a:t>2</a:t>
              </a:r>
              <a:endParaRPr lang="en-US" sz="2000" b="1">
                <a:latin typeface="Algerian" pitchFamily="82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2964196" y="2828100"/>
            <a:ext cx="61125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2. Урок есть часть жизни ребенка, и проживание этой жизни должно совершаться на уровне высокой общечеловеческой культуры.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109512" y="4701758"/>
            <a:ext cx="9144000" cy="1938384"/>
            <a:chOff x="684" y="1546"/>
            <a:chExt cx="4667" cy="1400"/>
          </a:xfrm>
        </p:grpSpPr>
        <p:sp>
          <p:nvSpPr>
            <p:cNvPr id="19" name="AutoShape 16"/>
            <p:cNvSpPr>
              <a:spLocks noChangeArrowheads="1"/>
            </p:cNvSpPr>
            <p:nvPr/>
          </p:nvSpPr>
          <p:spPr bwMode="gray">
            <a:xfrm>
              <a:off x="1241" y="1638"/>
              <a:ext cx="3500" cy="1308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6350" algn="ctr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black">
            <a:xfrm>
              <a:off x="2141" y="1730"/>
              <a:ext cx="3210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b="1"/>
                <a:t> </a:t>
              </a:r>
            </a:p>
          </p:txBody>
        </p:sp>
        <p:sp>
          <p:nvSpPr>
            <p:cNvPr id="21" name="AutoShape 18"/>
            <p:cNvSpPr>
              <a:spLocks noChangeArrowheads="1"/>
            </p:cNvSpPr>
            <p:nvPr/>
          </p:nvSpPr>
          <p:spPr bwMode="gray">
            <a:xfrm>
              <a:off x="1773" y="2019"/>
              <a:ext cx="319" cy="227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2" name="Picture 19" descr="DO_circle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" y="1546"/>
              <a:ext cx="1080" cy="1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20"/>
            <p:cNvSpPr txBox="1">
              <a:spLocks noChangeArrowheads="1"/>
            </p:cNvSpPr>
            <p:nvPr/>
          </p:nvSpPr>
          <p:spPr bwMode="black">
            <a:xfrm>
              <a:off x="688" y="1978"/>
              <a:ext cx="1052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 b="1">
                  <a:latin typeface="Algerian" pitchFamily="82" charset="0"/>
                </a:rPr>
                <a:t>3</a:t>
              </a:r>
              <a:endParaRPr lang="en-US" sz="2000" b="1">
                <a:latin typeface="Algerian" pitchFamily="82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2614165" y="4701758"/>
            <a:ext cx="64003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3. Человек в качестве субъекта осмысления истины и в качестве субъекта жизни на уроке всегда является наивысшей ценностью, выступая в роли цели и никогда не выступая в роли средства.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27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Система требований к современному уроку по </a:t>
            </a:r>
            <a:r>
              <a:rPr lang="ru-RU" sz="2800" b="1" dirty="0" err="1">
                <a:solidFill>
                  <a:srgbClr val="C00000"/>
                </a:solidFill>
              </a:rPr>
              <a:t>Ю.Б.Зотову</a:t>
            </a:r>
            <a:r>
              <a:rPr lang="ru-RU" sz="2800" b="1" dirty="0">
                <a:solidFill>
                  <a:srgbClr val="C00000"/>
                </a:solidFill>
              </a:rPr>
              <a:t>.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268760"/>
            <a:ext cx="5184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1.Требования </a:t>
            </a:r>
            <a:r>
              <a:rPr lang="ru-RU" sz="2400" b="1" dirty="0">
                <a:solidFill>
                  <a:srgbClr val="002060"/>
                </a:solidFill>
              </a:rPr>
              <a:t>к структуре урока.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2.Требования к подготовке и организации урока.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3.Требования к содержанию и процессу учения.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4.Требования к технике проведения урока.</a:t>
            </a:r>
          </a:p>
        </p:txBody>
      </p:sp>
      <p:pic>
        <p:nvPicPr>
          <p:cNvPr id="4" name="Picture 3" descr="school04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" t="5566" r="4260" b="8472"/>
          <a:stretch>
            <a:fillRect/>
          </a:stretch>
        </p:blipFill>
        <p:spPr bwMode="auto">
          <a:xfrm>
            <a:off x="6444208" y="2225070"/>
            <a:ext cx="1920629" cy="17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673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Правила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моделирования урока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12491"/>
            <a:ext cx="52565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Конкретно </a:t>
            </a:r>
            <a:r>
              <a:rPr lang="ru-RU" dirty="0"/>
              <a:t>определить тему, цели, тип урока и его место в развороте учебной программы.</a:t>
            </a:r>
          </a:p>
          <a:p>
            <a:pPr lvl="0"/>
            <a:r>
              <a:rPr lang="ru-RU" dirty="0"/>
              <a:t>Отобрать учебный материал (определить его содержание, объем, установить связь с ранее изученным, систему управлений, дополнительный материал для дифференцированной работы и домашнее задание).</a:t>
            </a:r>
          </a:p>
          <a:p>
            <a:pPr lvl="0"/>
            <a:r>
              <a:rPr lang="ru-RU" dirty="0"/>
              <a:t>Выбрать наиболее эффективные методы и приемы обучения в данном классе, разнообразные виды деятельности учащихся и учителя на всех этапах урока.</a:t>
            </a:r>
          </a:p>
          <a:p>
            <a:pPr lvl="0"/>
            <a:r>
              <a:rPr lang="ru-RU" dirty="0"/>
              <a:t>Определить формы контроля за учебной деятельностью школьников.</a:t>
            </a:r>
          </a:p>
          <a:p>
            <a:pPr lvl="0"/>
            <a:r>
              <a:rPr lang="ru-RU" dirty="0"/>
              <a:t>Продумать оптимальный темп урока, то есть рассчитать время на каждый его этап.</a:t>
            </a:r>
          </a:p>
          <a:p>
            <a:pPr lvl="0"/>
            <a:r>
              <a:rPr lang="ru-RU" dirty="0"/>
              <a:t>Продумать форму подведения итогов урока.</a:t>
            </a:r>
          </a:p>
          <a:p>
            <a:pPr lvl="0"/>
            <a:r>
              <a:rPr lang="ru-RU" dirty="0"/>
              <a:t>Продумать содержание, объем и форму домашнего задания.</a:t>
            </a:r>
          </a:p>
        </p:txBody>
      </p:sp>
      <p:pic>
        <p:nvPicPr>
          <p:cNvPr id="4" name="Picture 2" descr="http://cdn.ct.kz/uploads/blog-0893567001343721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24744"/>
            <a:ext cx="38100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436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5502" y="1043201"/>
            <a:ext cx="75958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Технологическая карта урока, соответствующая требованиям ФГОС</a:t>
            </a:r>
            <a:endParaRPr lang="ru-RU" sz="2800" dirty="0">
              <a:solidFill>
                <a:srgbClr val="C00000"/>
              </a:solidFill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0" y="0"/>
            <a:ext cx="8964613" cy="836613"/>
            <a:chOff x="0" y="0"/>
            <a:chExt cx="5647" cy="527"/>
          </a:xfrm>
        </p:grpSpPr>
        <p:pic>
          <p:nvPicPr>
            <p:cNvPr id="5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29" b="1527"/>
            <a:stretch>
              <a:fillRect/>
            </a:stretch>
          </p:blipFill>
          <p:spPr bwMode="auto">
            <a:xfrm>
              <a:off x="0" y="0"/>
              <a:ext cx="421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" name="Rectangle 24"/>
            <p:cNvSpPr>
              <a:spLocks noChangeArrowheads="1"/>
            </p:cNvSpPr>
            <p:nvPr/>
          </p:nvSpPr>
          <p:spPr bwMode="auto">
            <a:xfrm>
              <a:off x="884" y="164"/>
              <a:ext cx="46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ja-JP" b="1" i="1" dirty="0">
                  <a:solidFill>
                    <a:srgbClr val="FF3300"/>
                  </a:solidFill>
                </a:rPr>
                <a:t>Федеральный государственный образовательный стандарт</a:t>
              </a:r>
              <a:endParaRPr lang="ru-RU" b="1" i="1" dirty="0">
                <a:solidFill>
                  <a:srgbClr val="FF3300"/>
                </a:solidFill>
              </a:endParaRPr>
            </a:p>
          </p:txBody>
        </p: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385" y="482"/>
              <a:ext cx="5262" cy="45"/>
              <a:chOff x="385" y="482"/>
              <a:chExt cx="5262" cy="45"/>
            </a:xfrm>
          </p:grpSpPr>
          <p:pic>
            <p:nvPicPr>
              <p:cNvPr id="8" name="Picture 2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85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2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703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020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338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3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642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927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3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213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3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531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3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848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3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166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3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470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755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059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3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377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4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694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4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5012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4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5316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5" name="Прямоугольник 24"/>
          <p:cNvSpPr/>
          <p:nvPr/>
        </p:nvSpPr>
        <p:spPr>
          <a:xfrm>
            <a:off x="334169" y="1997308"/>
            <a:ext cx="810498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 Технологическая карта — это новый вид методической продукции, обеспечивающей эффективное и качественное преподавание учебных курсов в начальной школе и возможность достижения планируемых результатов освоения основных образовательных программ на ступени начального образования в соответствии с ФГОС второго поколения. 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     Обучение с использованием технологической карты позволяет организовать эффективный учебный процесс, обеспечить реализацию предметных, </a:t>
            </a:r>
            <a:r>
              <a:rPr lang="ru-RU" sz="2000" b="1" dirty="0" err="1">
                <a:solidFill>
                  <a:srgbClr val="002060"/>
                </a:solidFill>
              </a:rPr>
              <a:t>метапредметных</a:t>
            </a:r>
            <a:r>
              <a:rPr lang="ru-RU" sz="2000" b="1" dirty="0">
                <a:solidFill>
                  <a:srgbClr val="002060"/>
                </a:solidFill>
              </a:rPr>
              <a:t> и личностных умений (универсальных учебных действий), в соответствии с требованиями ФГОС второго поколения,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66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school08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7020272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11570" y="193752"/>
            <a:ext cx="5556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Структура технологической карты: 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99792" y="655417"/>
            <a:ext cx="594425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srgbClr val="002060"/>
                </a:solidFill>
              </a:rPr>
              <a:t>   - название </a:t>
            </a:r>
            <a:r>
              <a:rPr lang="ru-RU" sz="2400" i="1" dirty="0">
                <a:solidFill>
                  <a:srgbClr val="002060"/>
                </a:solidFill>
              </a:rPr>
              <a:t>темы с указанием часов, отведенных на ее изучение;</a:t>
            </a:r>
          </a:p>
          <a:p>
            <a:pPr lvl="0"/>
            <a:r>
              <a:rPr lang="ru-RU" sz="2400" i="1" dirty="0" smtClean="0">
                <a:solidFill>
                  <a:srgbClr val="002060"/>
                </a:solidFill>
              </a:rPr>
              <a:t>   - планируемые </a:t>
            </a:r>
            <a:r>
              <a:rPr lang="ru-RU" sz="2400" i="1" dirty="0">
                <a:solidFill>
                  <a:srgbClr val="002060"/>
                </a:solidFill>
              </a:rPr>
              <a:t>результаты (предметные, </a:t>
            </a:r>
            <a:r>
              <a:rPr lang="ru-RU" sz="2400" i="1" dirty="0" smtClean="0">
                <a:solidFill>
                  <a:srgbClr val="002060"/>
                </a:solidFill>
              </a:rPr>
              <a:t>личностные, </a:t>
            </a:r>
            <a:r>
              <a:rPr lang="ru-RU" sz="2400" i="1" dirty="0" err="1" smtClean="0">
                <a:solidFill>
                  <a:srgbClr val="002060"/>
                </a:solidFill>
              </a:rPr>
              <a:t>метапредметные</a:t>
            </a:r>
            <a:r>
              <a:rPr lang="ru-RU" sz="2400" i="1" dirty="0">
                <a:solidFill>
                  <a:srgbClr val="002060"/>
                </a:solidFill>
              </a:rPr>
              <a:t>);</a:t>
            </a:r>
          </a:p>
          <a:p>
            <a:pPr lvl="0"/>
            <a:r>
              <a:rPr lang="ru-RU" sz="2400" i="1" dirty="0" smtClean="0">
                <a:solidFill>
                  <a:srgbClr val="002060"/>
                </a:solidFill>
              </a:rPr>
              <a:t>  - </a:t>
            </a:r>
            <a:r>
              <a:rPr lang="ru-RU" sz="2400" i="1" dirty="0" err="1" smtClean="0">
                <a:solidFill>
                  <a:srgbClr val="002060"/>
                </a:solidFill>
              </a:rPr>
              <a:t>межпредметные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>
                <a:solidFill>
                  <a:srgbClr val="002060"/>
                </a:solidFill>
              </a:rPr>
              <a:t>связи и особенности организации пространства (формы работы и ресурсы);</a:t>
            </a:r>
          </a:p>
          <a:p>
            <a:pPr lvl="0"/>
            <a:r>
              <a:rPr lang="ru-RU" sz="2400" i="1" dirty="0" smtClean="0">
                <a:solidFill>
                  <a:srgbClr val="002060"/>
                </a:solidFill>
              </a:rPr>
              <a:t>   - этапы </a:t>
            </a:r>
            <a:r>
              <a:rPr lang="ru-RU" sz="2400" i="1" dirty="0">
                <a:solidFill>
                  <a:srgbClr val="002060"/>
                </a:solidFill>
              </a:rPr>
              <a:t>изучения темы (на каждом этапе работы определяется цель и </a:t>
            </a:r>
            <a:r>
              <a:rPr lang="ru-RU" sz="2400" i="1" dirty="0" smtClean="0">
                <a:solidFill>
                  <a:srgbClr val="002060"/>
                </a:solidFill>
              </a:rPr>
              <a:t>прогнозируемый </a:t>
            </a:r>
            <a:r>
              <a:rPr lang="ru-RU" sz="2400" i="1" dirty="0">
                <a:solidFill>
                  <a:srgbClr val="002060"/>
                </a:solidFill>
              </a:rPr>
              <a:t>результат, даются практические задания на отработку материала и диагностические задания </a:t>
            </a:r>
            <a:endParaRPr lang="ru-RU" sz="2400" i="1" dirty="0" smtClean="0">
              <a:solidFill>
                <a:srgbClr val="002060"/>
              </a:solidFill>
            </a:endParaRPr>
          </a:p>
          <a:p>
            <a:pPr lvl="0"/>
            <a:r>
              <a:rPr lang="ru-RU" sz="2400" i="1" dirty="0" smtClean="0">
                <a:solidFill>
                  <a:srgbClr val="002060"/>
                </a:solidFill>
              </a:rPr>
              <a:t>на </a:t>
            </a:r>
            <a:r>
              <a:rPr lang="ru-RU" sz="2400" i="1" dirty="0">
                <a:solidFill>
                  <a:srgbClr val="002060"/>
                </a:solidFill>
              </a:rPr>
              <a:t>проверку его понимания и усвоения);</a:t>
            </a:r>
          </a:p>
          <a:p>
            <a:pPr lvl="0"/>
            <a:r>
              <a:rPr lang="ru-RU" sz="2400" i="1" dirty="0" smtClean="0">
                <a:solidFill>
                  <a:srgbClr val="002060"/>
                </a:solidFill>
              </a:rPr>
              <a:t>    - контрольное </a:t>
            </a:r>
            <a:r>
              <a:rPr lang="ru-RU" sz="2400" i="1" dirty="0">
                <a:solidFill>
                  <a:srgbClr val="002060"/>
                </a:solidFill>
              </a:rPr>
              <a:t>задание на проверку достижения планируемых результатов</a:t>
            </a:r>
            <a:r>
              <a:rPr lang="ru-RU" sz="2400" i="1" dirty="0" smtClean="0">
                <a:solidFill>
                  <a:srgbClr val="002060"/>
                </a:solidFill>
              </a:rPr>
              <a:t>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25" name="Picture 4" descr="diplo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43" y="0"/>
            <a:ext cx="2843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840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1214" y="1268760"/>
            <a:ext cx="58143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</a:rPr>
              <a:t>Первый этап</a:t>
            </a:r>
            <a:r>
              <a:rPr lang="ru-RU" sz="2400" b="1" dirty="0">
                <a:solidFill>
                  <a:srgbClr val="002060"/>
                </a:solidFill>
              </a:rPr>
              <a:t> «Самоопределение в деятельности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2400" b="1" u="sng" dirty="0">
                <a:solidFill>
                  <a:srgbClr val="002060"/>
                </a:solidFill>
              </a:rPr>
              <a:t> </a:t>
            </a:r>
            <a:r>
              <a:rPr lang="ru-RU" sz="2400" b="1" u="sng" dirty="0" smtClean="0">
                <a:solidFill>
                  <a:srgbClr val="002060"/>
                </a:solidFill>
              </a:rPr>
              <a:t>Второй этап</a:t>
            </a:r>
            <a:r>
              <a:rPr lang="ru-RU" sz="2400" b="1" dirty="0">
                <a:solidFill>
                  <a:srgbClr val="002060"/>
                </a:solidFill>
              </a:rPr>
              <a:t> «</a:t>
            </a:r>
            <a:r>
              <a:rPr lang="ru-RU" sz="2400" b="1" dirty="0" smtClean="0">
                <a:solidFill>
                  <a:srgbClr val="002060"/>
                </a:solidFill>
              </a:rPr>
              <a:t>Учебно-познавательная деятельность»</a:t>
            </a:r>
            <a:r>
              <a:rPr lang="ru-RU" sz="2400" b="1" dirty="0">
                <a:solidFill>
                  <a:srgbClr val="002060"/>
                </a:solidFill>
              </a:rPr>
              <a:t> 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1 шаг —</a:t>
            </a:r>
            <a:r>
              <a:rPr lang="ru-RU" sz="2400" b="1" dirty="0">
                <a:solidFill>
                  <a:srgbClr val="002060"/>
                </a:solidFill>
              </a:rPr>
              <a:t> «знания» </a:t>
            </a:r>
            <a:r>
              <a:rPr lang="ru-RU" sz="2400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2 шаг— «понимание»;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3 шаг </a:t>
            </a:r>
            <a:r>
              <a:rPr lang="ru-RU" sz="2400" b="1" dirty="0">
                <a:solidFill>
                  <a:srgbClr val="002060"/>
                </a:solidFill>
              </a:rPr>
              <a:t>— </a:t>
            </a:r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>
                <a:solidFill>
                  <a:srgbClr val="002060"/>
                </a:solidFill>
              </a:rPr>
              <a:t>умения»;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4 шаге—результат освоения.</a:t>
            </a:r>
          </a:p>
          <a:p>
            <a:r>
              <a:rPr lang="ru-RU" sz="2400" b="1" u="sng" dirty="0" smtClean="0">
                <a:solidFill>
                  <a:srgbClr val="002060"/>
                </a:solidFill>
              </a:rPr>
              <a:t>Третий этап</a:t>
            </a:r>
            <a:r>
              <a:rPr lang="ru-RU" sz="2400" b="1" dirty="0">
                <a:solidFill>
                  <a:srgbClr val="002060"/>
                </a:solidFill>
              </a:rPr>
              <a:t> «</a:t>
            </a:r>
            <a:r>
              <a:rPr lang="ru-RU" sz="2400" b="1" dirty="0" smtClean="0">
                <a:solidFill>
                  <a:srgbClr val="002060"/>
                </a:solidFill>
              </a:rPr>
              <a:t>Интеллектуально-преобразовательная деятельность»</a:t>
            </a:r>
            <a:r>
              <a:rPr lang="ru-RU" sz="2400" b="1" dirty="0">
                <a:solidFill>
                  <a:srgbClr val="002060"/>
                </a:solidFill>
              </a:rPr>
              <a:t> </a:t>
            </a:r>
          </a:p>
          <a:p>
            <a:r>
              <a:rPr lang="ru-RU" sz="2400" b="1" u="sng" dirty="0" smtClean="0">
                <a:solidFill>
                  <a:srgbClr val="002060"/>
                </a:solidFill>
              </a:rPr>
              <a:t>Четвертый этап</a:t>
            </a:r>
            <a:r>
              <a:rPr lang="ru-RU" sz="2400" b="1" dirty="0">
                <a:solidFill>
                  <a:srgbClr val="002060"/>
                </a:solidFill>
              </a:rPr>
              <a:t> «</a:t>
            </a:r>
            <a:r>
              <a:rPr lang="ru-RU" sz="2400" b="1" dirty="0" smtClean="0">
                <a:solidFill>
                  <a:srgbClr val="002060"/>
                </a:solidFill>
              </a:rPr>
              <a:t>Рефлексивная деятельность»</a:t>
            </a:r>
            <a:r>
              <a:rPr lang="ru-RU" sz="2400" b="1" dirty="0">
                <a:solidFill>
                  <a:srgbClr val="002060"/>
                </a:solidFill>
              </a:rPr>
              <a:t> 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 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16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493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Образовательный процесс до 2010г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 flipH="1">
            <a:off x="3684585" y="1071546"/>
            <a:ext cx="2687637" cy="3527442"/>
            <a:chOff x="2049" y="930"/>
            <a:chExt cx="1693" cy="2461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9" y="930"/>
              <a:ext cx="1663" cy="2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424" y="2069"/>
              <a:ext cx="318" cy="7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424" y="1752"/>
              <a:ext cx="318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 flipH="1">
            <a:off x="2523411" y="1042971"/>
            <a:ext cx="2687637" cy="4103704"/>
            <a:chOff x="2049" y="930"/>
            <a:chExt cx="1693" cy="2461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2049" y="930"/>
              <a:ext cx="1663" cy="2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424" y="2069"/>
              <a:ext cx="318" cy="7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424" y="1752"/>
              <a:ext cx="318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 flipH="1">
            <a:off x="6276974" y="1071546"/>
            <a:ext cx="2867025" cy="3887804"/>
            <a:chOff x="2049" y="930"/>
            <a:chExt cx="1693" cy="2461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9" y="930"/>
              <a:ext cx="1663" cy="2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424" y="2069"/>
              <a:ext cx="318" cy="7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424" y="1752"/>
              <a:ext cx="318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 flipH="1">
            <a:off x="-1" y="1071546"/>
            <a:ext cx="2627313" cy="4032267"/>
            <a:chOff x="2049" y="930"/>
            <a:chExt cx="1693" cy="2461"/>
          </a:xfrm>
        </p:grpSpPr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2049" y="930"/>
              <a:ext cx="1663" cy="2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424" y="2069"/>
              <a:ext cx="318" cy="7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424" y="1752"/>
              <a:ext cx="318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9" name="Group 20"/>
          <p:cNvGrpSpPr>
            <a:grpSpLocks/>
          </p:cNvGrpSpPr>
          <p:nvPr/>
        </p:nvGrpSpPr>
        <p:grpSpPr bwMode="auto">
          <a:xfrm flipH="1">
            <a:off x="6443663" y="2762250"/>
            <a:ext cx="2687637" cy="3906838"/>
            <a:chOff x="2049" y="930"/>
            <a:chExt cx="1693" cy="2461"/>
          </a:xfrm>
        </p:grpSpPr>
        <p:pic>
          <p:nvPicPr>
            <p:cNvPr id="20" name="Picture 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9" y="930"/>
              <a:ext cx="1663" cy="2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3424" y="2069"/>
              <a:ext cx="318" cy="7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3424" y="1752"/>
              <a:ext cx="318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3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755" y="2513083"/>
            <a:ext cx="5314950" cy="392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24"/>
          <p:cNvSpPr txBox="1">
            <a:spLocks noChangeArrowheads="1"/>
          </p:cNvSpPr>
          <p:nvPr/>
        </p:nvSpPr>
        <p:spPr bwMode="auto">
          <a:xfrm rot="-1550313">
            <a:off x="6137158" y="2743264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B050"/>
                </a:solidFill>
              </a:rPr>
              <a:t>ИСТОРИК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 rot="-1900346">
            <a:off x="1670130" y="5154654"/>
            <a:ext cx="1801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6600"/>
                </a:solidFill>
              </a:rPr>
              <a:t>ФИЛОЛОГ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 rot="1699894">
            <a:off x="1663183" y="2749970"/>
            <a:ext cx="151288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299410"/>
                </a:solidFill>
              </a:rPr>
              <a:t>БИОЛОГ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 rot="-1709563">
            <a:off x="5466734" y="5391965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МАТЕМАТИК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 rot="1409213">
            <a:off x="3296866" y="2719331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accent2"/>
                </a:solidFill>
              </a:rPr>
              <a:t>ГЕОГРАФ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 rot="-3173436">
            <a:off x="4364457" y="1791945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folHlink"/>
                </a:solidFill>
              </a:rPr>
              <a:t>ХИМИК</a:t>
            </a: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 rot="753370">
            <a:off x="4015446" y="3733025"/>
            <a:ext cx="19224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C00000"/>
                </a:solidFill>
              </a:rPr>
              <a:t>ученик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7" name="Line 30"/>
          <p:cNvSpPr>
            <a:spLocks noChangeShapeType="1"/>
          </p:cNvSpPr>
          <p:nvPr/>
        </p:nvSpPr>
        <p:spPr bwMode="auto">
          <a:xfrm>
            <a:off x="2784474" y="3224419"/>
            <a:ext cx="1282701" cy="636382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 rot="-1159889">
            <a:off x="660680" y="1095731"/>
            <a:ext cx="17146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F3300"/>
                </a:solidFill>
              </a:rPr>
              <a:t>Методики</a:t>
            </a:r>
            <a:r>
              <a:rPr lang="ru-RU" sz="2000" b="1" dirty="0">
                <a:solidFill>
                  <a:srgbClr val="2B03F5"/>
                </a:solidFill>
              </a:rPr>
              <a:t> обучения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 rot="485026">
            <a:off x="6632818" y="927461"/>
            <a:ext cx="17290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F3300"/>
                </a:solidFill>
              </a:rPr>
              <a:t>Приемы</a:t>
            </a:r>
            <a:r>
              <a:rPr lang="ru-RU" sz="2000" b="1" dirty="0">
                <a:solidFill>
                  <a:srgbClr val="2B03F5"/>
                </a:solidFill>
              </a:rPr>
              <a:t> воспитания</a:t>
            </a: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3274046" y="655621"/>
            <a:ext cx="2717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3300"/>
                </a:solidFill>
              </a:rPr>
              <a:t>Р</a:t>
            </a:r>
            <a:r>
              <a:rPr lang="ru-RU" sz="2400" b="1" dirty="0">
                <a:solidFill>
                  <a:srgbClr val="FF0000"/>
                </a:solidFill>
              </a:rPr>
              <a:t>азн</a:t>
            </a:r>
            <a:r>
              <a:rPr lang="ru-RU" sz="2400" b="1" dirty="0">
                <a:solidFill>
                  <a:srgbClr val="299410"/>
                </a:solidFill>
              </a:rPr>
              <a:t>о</a:t>
            </a:r>
            <a:r>
              <a:rPr lang="ru-RU" sz="2400" b="1" dirty="0">
                <a:solidFill>
                  <a:srgbClr val="FF9900"/>
                </a:solidFill>
              </a:rPr>
              <a:t>стиль</a:t>
            </a:r>
            <a:r>
              <a:rPr lang="ru-RU" sz="2400" b="1" dirty="0">
                <a:solidFill>
                  <a:srgbClr val="2B03F5"/>
                </a:solidFill>
              </a:rPr>
              <a:t>ные учебники</a:t>
            </a:r>
          </a:p>
        </p:txBody>
      </p:sp>
    </p:spTree>
    <p:extLst>
      <p:ext uri="{BB962C8B-B14F-4D97-AF65-F5344CB8AC3E}">
        <p14:creationId xmlns:p14="http://schemas.microsoft.com/office/powerpoint/2010/main" val="2828462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«Ассоциация»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068759"/>
              </p:ext>
            </p:extLst>
          </p:nvPr>
        </p:nvGraphicFramePr>
        <p:xfrm>
          <a:off x="911007" y="2492896"/>
          <a:ext cx="6853555" cy="32332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3555"/>
              </a:tblGrid>
              <a:tr h="4618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К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98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О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98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М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98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effectLst/>
                        </a:rPr>
                        <a:t>Ф</a:t>
                      </a:r>
                      <a:endParaRPr lang="ru-RU" sz="2800" b="1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98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effectLst/>
                        </a:rPr>
                        <a:t>О</a:t>
                      </a:r>
                      <a:endParaRPr lang="ru-RU" sz="2800" b="1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98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effectLst/>
                        </a:rPr>
                        <a:t>Р</a:t>
                      </a:r>
                      <a:endParaRPr lang="ru-RU" sz="2800" b="1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98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Т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4" name="Picture 3" descr="school04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" t="5566" r="4260" b="8472"/>
          <a:stretch>
            <a:fillRect/>
          </a:stretch>
        </p:blipFill>
        <p:spPr bwMode="auto">
          <a:xfrm>
            <a:off x="6804248" y="594492"/>
            <a:ext cx="1920629" cy="17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539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атьяна\Desktop\педсовет по ФГОС дек 2012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42"/>
          <a:stretch/>
        </p:blipFill>
        <p:spPr bwMode="auto">
          <a:xfrm rot="19650884">
            <a:off x="4787955" y="76763"/>
            <a:ext cx="426503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4" y="2332"/>
            <a:ext cx="8507288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Ч</a:t>
            </a:r>
            <a:r>
              <a:rPr lang="ru-RU" b="1" dirty="0" smtClean="0">
                <a:solidFill>
                  <a:srgbClr val="C00000"/>
                </a:solidFill>
              </a:rPr>
              <a:t>то для</a:t>
            </a:r>
            <a:r>
              <a:rPr lang="ru-RU" b="1" dirty="0">
                <a:solidFill>
                  <a:srgbClr val="C00000"/>
                </a:solidFill>
              </a:rPr>
              <a:t>  нас современный </a:t>
            </a:r>
            <a:r>
              <a:rPr lang="ru-RU" b="1" dirty="0" smtClean="0">
                <a:solidFill>
                  <a:srgbClr val="C00000"/>
                </a:solidFill>
              </a:rPr>
              <a:t>урок?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461" y="1106159"/>
            <a:ext cx="54307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6600"/>
                </a:solidFill>
              </a:rPr>
              <a:t>Что главное в уроке? </a:t>
            </a:r>
            <a:endParaRPr lang="ru-RU" sz="4400" dirty="0">
              <a:solidFill>
                <a:srgbClr val="00660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2818654"/>
            <a:ext cx="756084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 листе бумаги обведите свою ладошку.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Каждый палец – это какая то позиция, по которой необходимо высказать свое мнение.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большой – для меня это важно и интересно …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указательный - я получил конкретные рекомендации…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средний - мне было трудно ( не понравилось)…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безымянный – моя оценка психологической атмосферы…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мизинец - для меня было недостаточно…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871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2"/>
          <p:cNvSpPr>
            <a:spLocks noChangeArrowheads="1"/>
          </p:cNvSpPr>
          <p:nvPr/>
        </p:nvSpPr>
        <p:spPr bwMode="auto">
          <a:xfrm>
            <a:off x="428596" y="1571612"/>
            <a:ext cx="7848600" cy="671532"/>
          </a:xfrm>
          <a:prstGeom prst="roundRect">
            <a:avLst>
              <a:gd name="adj" fmla="val 16667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3200">
              <a:latin typeface="Times New Roman" pitchFamily="18" charset="0"/>
            </a:endParaRP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611188" y="3446925"/>
            <a:ext cx="82804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ОБРАЗОВАТЕЛЬНЫЕ </a:t>
            </a:r>
            <a:r>
              <a:rPr lang="ru-RU" sz="2400" b="1" dirty="0" smtClean="0">
                <a:solidFill>
                  <a:srgbClr val="002060"/>
                </a:solidFill>
              </a:rPr>
              <a:t>РЕЗУЛЬТАТЫ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295006" y="4590630"/>
            <a:ext cx="27717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u="sng" dirty="0">
                <a:solidFill>
                  <a:srgbClr val="C00000"/>
                </a:solidFill>
              </a:rPr>
              <a:t>Предметные</a:t>
            </a:r>
            <a:r>
              <a:rPr lang="ru-RU" sz="2000" b="1" u="sng" dirty="0">
                <a:solidFill>
                  <a:srgbClr val="000A10"/>
                </a:solidFill>
              </a:rPr>
              <a:t> </a:t>
            </a:r>
            <a:r>
              <a:rPr lang="ru-RU" sz="2000" i="1" dirty="0">
                <a:solidFill>
                  <a:srgbClr val="000A10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ru-RU" sz="2000" dirty="0"/>
              <a:t>опыт</a:t>
            </a:r>
          </a:p>
          <a:p>
            <a:r>
              <a:rPr lang="ru-RU" sz="2000" b="1" dirty="0"/>
              <a:t>получения, преобразования </a:t>
            </a:r>
            <a:r>
              <a:rPr lang="ru-RU" sz="2000" dirty="0"/>
              <a:t>и </a:t>
            </a:r>
            <a:r>
              <a:rPr lang="ru-RU" sz="2000" b="1" dirty="0"/>
              <a:t>применения</a:t>
            </a:r>
            <a:r>
              <a:rPr lang="ru-RU" sz="2000" dirty="0"/>
              <a:t> системы </a:t>
            </a:r>
            <a:r>
              <a:rPr lang="ru-RU" sz="2000" dirty="0" smtClean="0"/>
              <a:t>предметных </a:t>
            </a:r>
            <a:r>
              <a:rPr lang="ru-RU" sz="2000" dirty="0"/>
              <a:t>знаний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080658" y="4559852"/>
            <a:ext cx="3097213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C00000"/>
                </a:solidFill>
              </a:rPr>
              <a:t>Метапредметные</a:t>
            </a:r>
          </a:p>
          <a:p>
            <a:pPr>
              <a:buFontTx/>
              <a:buChar char="•"/>
            </a:pPr>
            <a:r>
              <a:rPr lang="ru-RU" sz="2000" dirty="0"/>
              <a:t>универсальные учебные</a:t>
            </a:r>
            <a:r>
              <a:rPr lang="ru-RU" sz="2000" b="1" dirty="0"/>
              <a:t> действия</a:t>
            </a:r>
            <a:r>
              <a:rPr lang="ru-RU" sz="2000" dirty="0"/>
              <a:t> (</a:t>
            </a:r>
            <a:r>
              <a:rPr lang="ru-RU" sz="2000" b="1" dirty="0">
                <a:solidFill>
                  <a:srgbClr val="2B03F5"/>
                </a:solidFill>
              </a:rPr>
              <a:t>познавательные</a:t>
            </a:r>
            <a:r>
              <a:rPr lang="ru-RU" sz="2000" b="1" dirty="0"/>
              <a:t>,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регулятивные </a:t>
            </a:r>
            <a:r>
              <a:rPr lang="ru-RU" sz="2000" dirty="0"/>
              <a:t>и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299410"/>
                </a:solidFill>
              </a:rPr>
              <a:t>коммуникативные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4524380"/>
            <a:ext cx="33131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u="sng" dirty="0">
                <a:solidFill>
                  <a:srgbClr val="FF3300"/>
                </a:solidFill>
              </a:rPr>
              <a:t>Личностные</a:t>
            </a:r>
            <a:r>
              <a:rPr lang="ru-RU" sz="2000" b="1" u="sng" dirty="0">
                <a:solidFill>
                  <a:srgbClr val="000A10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ru-RU" sz="2000" b="1" dirty="0"/>
              <a:t>ценностно-смысловые установки</a:t>
            </a:r>
            <a:r>
              <a:rPr lang="ru-RU" sz="2000" b="1" dirty="0">
                <a:solidFill>
                  <a:srgbClr val="2B03F5"/>
                </a:solidFill>
              </a:rPr>
              <a:t> </a:t>
            </a:r>
            <a:r>
              <a:rPr lang="ru-RU" sz="2000" dirty="0"/>
              <a:t>личностной позиции,</a:t>
            </a:r>
          </a:p>
          <a:p>
            <a:pPr>
              <a:buFontTx/>
              <a:buChar char="•"/>
            </a:pPr>
            <a:r>
              <a:rPr lang="ru-RU" sz="2000" dirty="0"/>
              <a:t>основы гражданской идентичности.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513138" y="1776419"/>
            <a:ext cx="2209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002060"/>
                </a:solidFill>
              </a:rPr>
              <a:t>СТРУКТУРЕ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41973" y="1687505"/>
            <a:ext cx="312420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002060"/>
                </a:solidFill>
              </a:rPr>
              <a:t>РЕЗУЛЬТАТАМ</a:t>
            </a:r>
            <a:r>
              <a:rPr lang="ru-RU">
                <a:solidFill>
                  <a:srgbClr val="002060"/>
                </a:solidFill>
              </a:rPr>
              <a:t> освоения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054072" y="2517782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002060"/>
                </a:solidFill>
              </a:rPr>
              <a:t>основной образовательной программы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019800" y="1776419"/>
            <a:ext cx="312420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002060"/>
                </a:solidFill>
              </a:rPr>
              <a:t>УСЛОВИЯМ</a:t>
            </a:r>
            <a:r>
              <a:rPr lang="ru-RU">
                <a:solidFill>
                  <a:srgbClr val="002060"/>
                </a:solidFill>
              </a:rPr>
              <a:t> реализации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010560" y="2762246"/>
            <a:ext cx="2895600" cy="695325"/>
            <a:chOff x="1008" y="1194"/>
            <a:chExt cx="1824" cy="438"/>
          </a:xfrm>
        </p:grpSpPr>
        <p:sp>
          <p:nvSpPr>
            <p:cNvPr id="9236" name="Line 8"/>
            <p:cNvSpPr>
              <a:spLocks noChangeShapeType="1"/>
            </p:cNvSpPr>
            <p:nvPr/>
          </p:nvSpPr>
          <p:spPr bwMode="auto">
            <a:xfrm>
              <a:off x="2832" y="1392"/>
              <a:ext cx="0" cy="24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7" name="Line 19"/>
            <p:cNvSpPr>
              <a:spLocks noChangeShapeType="1"/>
            </p:cNvSpPr>
            <p:nvPr/>
          </p:nvSpPr>
          <p:spPr bwMode="auto">
            <a:xfrm flipH="1">
              <a:off x="1008" y="1392"/>
              <a:ext cx="1824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38" name="Line 20"/>
            <p:cNvSpPr>
              <a:spLocks noChangeShapeType="1"/>
            </p:cNvSpPr>
            <p:nvPr/>
          </p:nvSpPr>
          <p:spPr bwMode="auto">
            <a:xfrm flipH="1">
              <a:off x="1008" y="1194"/>
              <a:ext cx="29" cy="198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4572000" y="3908590"/>
            <a:ext cx="0" cy="61579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1804073" y="3989554"/>
            <a:ext cx="746125" cy="31432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6765926" y="3934383"/>
            <a:ext cx="685800" cy="381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37102" y="848337"/>
            <a:ext cx="82153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4400" b="1" kern="0" dirty="0" smtClean="0">
                <a:solidFill>
                  <a:srgbClr val="002060"/>
                </a:solidFill>
                <a:latin typeface="Calibri"/>
                <a:ea typeface="+mj-ea"/>
                <a:cs typeface="+mj-cs"/>
              </a:rPr>
              <a:t>ФГОС – это требования к </a:t>
            </a:r>
            <a:r>
              <a:rPr lang="ru-RU" sz="4400" b="1" kern="0" dirty="0" smtClean="0">
                <a:solidFill>
                  <a:srgbClr val="002060"/>
                </a:solidFill>
                <a:latin typeface="Calibri"/>
                <a:ea typeface="+mj-ea"/>
                <a:cs typeface="+mj-cs"/>
              </a:rPr>
              <a:t>…</a:t>
            </a:r>
            <a:endParaRPr lang="ru-RU" sz="4400" b="1" kern="0" dirty="0">
              <a:solidFill>
                <a:srgbClr val="002060"/>
              </a:solidFill>
              <a:latin typeface="Calibri"/>
              <a:ea typeface="+mj-ea"/>
              <a:cs typeface="+mj-cs"/>
            </a:endParaRPr>
          </a:p>
        </p:txBody>
      </p:sp>
      <p:grpSp>
        <p:nvGrpSpPr>
          <p:cNvPr id="20" name="Group 22"/>
          <p:cNvGrpSpPr>
            <a:grpSpLocks/>
          </p:cNvGrpSpPr>
          <p:nvPr/>
        </p:nvGrpSpPr>
        <p:grpSpPr bwMode="auto">
          <a:xfrm>
            <a:off x="0" y="0"/>
            <a:ext cx="8964613" cy="765175"/>
            <a:chOff x="0" y="0"/>
            <a:chExt cx="5647" cy="527"/>
          </a:xfrm>
        </p:grpSpPr>
        <p:pic>
          <p:nvPicPr>
            <p:cNvPr id="21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29" b="1527"/>
            <a:stretch>
              <a:fillRect/>
            </a:stretch>
          </p:blipFill>
          <p:spPr bwMode="auto">
            <a:xfrm>
              <a:off x="0" y="0"/>
              <a:ext cx="421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884" y="164"/>
              <a:ext cx="46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ja-JP" b="1" i="1">
                  <a:solidFill>
                    <a:srgbClr val="FF3300"/>
                  </a:solidFill>
                </a:rPr>
                <a:t>Федеральный государственный образовательный стандарт</a:t>
              </a:r>
              <a:endParaRPr lang="ru-RU" b="1" i="1">
                <a:solidFill>
                  <a:srgbClr val="FF3300"/>
                </a:solidFill>
              </a:endParaRPr>
            </a:p>
          </p:txBody>
        </p:sp>
        <p:grpSp>
          <p:nvGrpSpPr>
            <p:cNvPr id="23" name="Group 25"/>
            <p:cNvGrpSpPr>
              <a:grpSpLocks/>
            </p:cNvGrpSpPr>
            <p:nvPr/>
          </p:nvGrpSpPr>
          <p:grpSpPr bwMode="auto">
            <a:xfrm>
              <a:off x="385" y="482"/>
              <a:ext cx="5262" cy="45"/>
              <a:chOff x="385" y="482"/>
              <a:chExt cx="5262" cy="45"/>
            </a:xfrm>
          </p:grpSpPr>
          <p:pic>
            <p:nvPicPr>
              <p:cNvPr id="25" name="Picture 2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85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703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020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338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3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642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3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927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3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213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3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531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3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848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3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166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3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470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3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755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3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059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3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377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4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694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4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5012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4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5316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18050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1" grpId="0" animBg="1"/>
      <p:bldP spid="17414" grpId="0" animBg="1"/>
      <p:bldP spid="17415" grpId="0" animBg="1"/>
      <p:bldP spid="17416" grpId="0"/>
      <p:bldP spid="17417" grpId="0" animBg="1"/>
      <p:bldP spid="10247" grpId="0" animBg="1"/>
      <p:bldP spid="10248" grpId="0" animBg="1"/>
      <p:bldP spid="102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CD3F5EF5-BF94-4806-B783-CF9A8A80DA0A}" type="slidenum">
              <a:rPr lang="ru-RU" sz="1200">
                <a:solidFill>
                  <a:schemeClr val="accent1">
                    <a:shade val="75000"/>
                  </a:schemeClr>
                </a:solidFill>
                <a:latin typeface="Bookman Old Style" pitchFamily="18" charset="0"/>
              </a:rPr>
              <a:pPr algn="r">
                <a:defRPr/>
              </a:pPr>
              <a:t>5</a:t>
            </a:fld>
            <a:endParaRPr lang="ru-RU" sz="1200">
              <a:solidFill>
                <a:schemeClr val="accent1">
                  <a:shade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algn="ctr">
              <a:buFontTx/>
              <a:buNone/>
            </a:pPr>
            <a:endParaRPr lang="ru-RU"/>
          </a:p>
          <a:p>
            <a:endParaRPr lang="ru-RU"/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179388" y="1341438"/>
            <a:ext cx="2663825" cy="68421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ЛИЧНОСТНЫЕ</a:t>
            </a:r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3205163" y="1341438"/>
            <a:ext cx="2519362" cy="68421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МЕТАПРЕДМЕТНЫЕ</a:t>
            </a: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6194425" y="1341438"/>
            <a:ext cx="2698750" cy="68421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ПРЕДМЕТНЫЕ</a:t>
            </a:r>
          </a:p>
        </p:txBody>
      </p:sp>
      <p:sp>
        <p:nvSpPr>
          <p:cNvPr id="84999" name="AutoShape 8"/>
          <p:cNvSpPr>
            <a:spLocks noChangeArrowheads="1"/>
          </p:cNvSpPr>
          <p:nvPr/>
        </p:nvSpPr>
        <p:spPr bwMode="auto">
          <a:xfrm>
            <a:off x="179388" y="2276475"/>
            <a:ext cx="2663825" cy="1081088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31750">
            <a:solidFill>
              <a:srgbClr val="33CC33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b="1" u="sng"/>
              <a:t>Самоопределение:</a:t>
            </a:r>
          </a:p>
          <a:p>
            <a:pPr algn="ctr" eaLnBrk="0" hangingPunct="0"/>
            <a:r>
              <a:rPr lang="ru-RU" sz="1200" b="1"/>
              <a:t>внутренняя позиция школьника;</a:t>
            </a:r>
          </a:p>
          <a:p>
            <a:pPr algn="ctr" eaLnBrk="0" hangingPunct="0"/>
            <a:r>
              <a:rPr lang="ru-RU" sz="1200" b="1"/>
              <a:t>Самоидентификация;</a:t>
            </a:r>
          </a:p>
          <a:p>
            <a:pPr algn="ctr" eaLnBrk="0" hangingPunct="0"/>
            <a:r>
              <a:rPr lang="ru-RU" sz="1200" b="1"/>
              <a:t>самоуважение и самооценка</a:t>
            </a:r>
          </a:p>
        </p:txBody>
      </p:sp>
      <p:sp>
        <p:nvSpPr>
          <p:cNvPr id="85000" name="AutoShape 9"/>
          <p:cNvSpPr>
            <a:spLocks noChangeArrowheads="1"/>
          </p:cNvSpPr>
          <p:nvPr/>
        </p:nvSpPr>
        <p:spPr bwMode="auto">
          <a:xfrm>
            <a:off x="179388" y="3573463"/>
            <a:ext cx="2663825" cy="1009650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b="1" u="sng"/>
              <a:t>Смыслообразование:</a:t>
            </a:r>
          </a:p>
          <a:p>
            <a:pPr algn="ctr" eaLnBrk="0" hangingPunct="0"/>
            <a:r>
              <a:rPr lang="ru-RU" sz="1200" b="1"/>
              <a:t>мотивация (учебная, </a:t>
            </a:r>
          </a:p>
          <a:p>
            <a:pPr algn="ctr" eaLnBrk="0" hangingPunct="0"/>
            <a:r>
              <a:rPr lang="ru-RU" sz="1200" b="1"/>
              <a:t>социальная); границы </a:t>
            </a:r>
          </a:p>
          <a:p>
            <a:pPr algn="ctr" eaLnBrk="0" hangingPunct="0"/>
            <a:r>
              <a:rPr lang="ru-RU" sz="1200" b="1"/>
              <a:t>собственного</a:t>
            </a:r>
          </a:p>
          <a:p>
            <a:pPr algn="ctr" eaLnBrk="0" hangingPunct="0"/>
            <a:r>
              <a:rPr lang="ru-RU" sz="1200" b="1"/>
              <a:t>знания и «незнания»</a:t>
            </a:r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179388" y="4797425"/>
            <a:ext cx="2663825" cy="1871663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b="1" u="sng">
                <a:latin typeface="Arial" pitchFamily="34" charset="0"/>
              </a:rPr>
              <a:t>Ценностная и </a:t>
            </a:r>
          </a:p>
          <a:p>
            <a:pPr algn="ctr" eaLnBrk="0" hangingPunct="0">
              <a:defRPr/>
            </a:pPr>
            <a:r>
              <a:rPr lang="ru-RU" b="1" u="sng">
                <a:latin typeface="Arial" pitchFamily="34" charset="0"/>
              </a:rPr>
              <a:t>морально-этическая</a:t>
            </a:r>
          </a:p>
          <a:p>
            <a:pPr algn="ctr" eaLnBrk="0" hangingPunct="0">
              <a:defRPr/>
            </a:pPr>
            <a:r>
              <a:rPr lang="ru-RU" b="1" u="sng">
                <a:latin typeface="Arial" pitchFamily="34" charset="0"/>
              </a:rPr>
              <a:t>ориентация:</a:t>
            </a:r>
          </a:p>
          <a:p>
            <a:pPr algn="ctr" eaLnBrk="0" hangingPunct="0">
              <a:defRPr/>
            </a:pPr>
            <a:r>
              <a:rPr lang="ru-RU" sz="1200" b="1">
                <a:latin typeface="Arial" pitchFamily="34" charset="0"/>
              </a:rPr>
              <a:t>ориентация на выполнение</a:t>
            </a:r>
          </a:p>
          <a:p>
            <a:pPr algn="ctr" eaLnBrk="0" hangingPunct="0">
              <a:defRPr/>
            </a:pPr>
            <a:r>
              <a:rPr lang="ru-RU" sz="1200" b="1">
                <a:latin typeface="Arial" pitchFamily="34" charset="0"/>
              </a:rPr>
              <a:t>морально-нравственных норм;</a:t>
            </a:r>
          </a:p>
          <a:p>
            <a:pPr algn="ctr" eaLnBrk="0" hangingPunct="0">
              <a:defRPr/>
            </a:pPr>
            <a:r>
              <a:rPr lang="ru-RU" sz="1200" b="1">
                <a:latin typeface="Arial" pitchFamily="34" charset="0"/>
              </a:rPr>
              <a:t>способность к решению моральных</a:t>
            </a:r>
          </a:p>
          <a:p>
            <a:pPr algn="ctr" eaLnBrk="0" hangingPunct="0">
              <a:defRPr/>
            </a:pPr>
            <a:r>
              <a:rPr lang="ru-RU" sz="1200" b="1">
                <a:latin typeface="Arial" pitchFamily="34" charset="0"/>
              </a:rPr>
              <a:t>проблем на основе децентрации;</a:t>
            </a:r>
          </a:p>
          <a:p>
            <a:pPr algn="ctr" eaLnBrk="0" hangingPunct="0">
              <a:defRPr/>
            </a:pPr>
            <a:r>
              <a:rPr lang="ru-RU" sz="1200" b="1">
                <a:latin typeface="Arial" pitchFamily="34" charset="0"/>
              </a:rPr>
              <a:t>оценка своих поступков</a:t>
            </a:r>
            <a:r>
              <a:rPr lang="ru-RU" sz="1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</a:p>
        </p:txBody>
      </p:sp>
      <p:sp>
        <p:nvSpPr>
          <p:cNvPr id="85002" name="AutoShape 11"/>
          <p:cNvSpPr>
            <a:spLocks noChangeArrowheads="1"/>
          </p:cNvSpPr>
          <p:nvPr/>
        </p:nvSpPr>
        <p:spPr bwMode="auto">
          <a:xfrm>
            <a:off x="3203575" y="2276475"/>
            <a:ext cx="2663825" cy="12969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b="1" u="sng" dirty="0"/>
              <a:t>Регулятивные:</a:t>
            </a:r>
          </a:p>
          <a:p>
            <a:pPr algn="ctr" eaLnBrk="0" hangingPunct="0"/>
            <a:r>
              <a:rPr lang="ru-RU" sz="1200" b="1" dirty="0"/>
              <a:t>управление своей </a:t>
            </a:r>
          </a:p>
          <a:p>
            <a:pPr algn="ctr" eaLnBrk="0" hangingPunct="0"/>
            <a:r>
              <a:rPr lang="ru-RU" sz="1200" b="1" dirty="0"/>
              <a:t>деятельностью;</a:t>
            </a:r>
          </a:p>
          <a:p>
            <a:pPr algn="ctr" eaLnBrk="0" hangingPunct="0"/>
            <a:r>
              <a:rPr lang="ru-RU" sz="1200" b="1" dirty="0"/>
              <a:t>контроль и коррекция;</a:t>
            </a:r>
          </a:p>
          <a:p>
            <a:pPr algn="ctr" eaLnBrk="0" hangingPunct="0"/>
            <a:r>
              <a:rPr lang="ru-RU" sz="1200" b="1" dirty="0"/>
              <a:t>инициативность и </a:t>
            </a:r>
          </a:p>
          <a:p>
            <a:pPr algn="ctr" eaLnBrk="0" hangingPunct="0"/>
            <a:r>
              <a:rPr lang="ru-RU" sz="1200" b="1" dirty="0"/>
              <a:t>самостоятельность</a:t>
            </a:r>
          </a:p>
        </p:txBody>
      </p:sp>
      <p:sp>
        <p:nvSpPr>
          <p:cNvPr id="85003" name="AutoShape 12"/>
          <p:cNvSpPr>
            <a:spLocks noChangeArrowheads="1"/>
          </p:cNvSpPr>
          <p:nvPr/>
        </p:nvSpPr>
        <p:spPr bwMode="auto">
          <a:xfrm>
            <a:off x="3203575" y="3716338"/>
            <a:ext cx="2663825" cy="8636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b="1" u="sng"/>
              <a:t>Коммуникативные:</a:t>
            </a:r>
          </a:p>
          <a:p>
            <a:pPr algn="ctr" eaLnBrk="0" hangingPunct="0"/>
            <a:r>
              <a:rPr lang="ru-RU" sz="1200" b="1"/>
              <a:t>речевая деятельность;</a:t>
            </a:r>
          </a:p>
          <a:p>
            <a:pPr algn="ctr" eaLnBrk="0" hangingPunct="0"/>
            <a:r>
              <a:rPr lang="ru-RU" sz="1200" b="1"/>
              <a:t>навыки сотрудничества</a:t>
            </a:r>
          </a:p>
        </p:txBody>
      </p:sp>
      <p:sp>
        <p:nvSpPr>
          <p:cNvPr id="85004" name="AutoShape 13"/>
          <p:cNvSpPr>
            <a:spLocks noChangeArrowheads="1"/>
          </p:cNvSpPr>
          <p:nvPr/>
        </p:nvSpPr>
        <p:spPr bwMode="auto">
          <a:xfrm>
            <a:off x="3130550" y="4724400"/>
            <a:ext cx="2809875" cy="21336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b="1" u="sng"/>
              <a:t>Познавательные:</a:t>
            </a:r>
          </a:p>
          <a:p>
            <a:pPr algn="ctr" eaLnBrk="0" hangingPunct="0"/>
            <a:r>
              <a:rPr lang="ru-RU" sz="1200" b="1"/>
              <a:t>работа с информацией;</a:t>
            </a:r>
          </a:p>
          <a:p>
            <a:pPr algn="ctr" eaLnBrk="0" hangingPunct="0"/>
            <a:r>
              <a:rPr lang="ru-RU" sz="1200" b="1"/>
              <a:t>работа с учебными моделями;</a:t>
            </a:r>
          </a:p>
          <a:p>
            <a:pPr algn="ctr" eaLnBrk="0" hangingPunct="0"/>
            <a:r>
              <a:rPr lang="ru-RU" sz="1200" b="1"/>
              <a:t>использование знако-</a:t>
            </a:r>
          </a:p>
          <a:p>
            <a:pPr algn="ctr" eaLnBrk="0" hangingPunct="0"/>
            <a:r>
              <a:rPr lang="ru-RU" sz="1200" b="1"/>
              <a:t>символических средств, </a:t>
            </a:r>
          </a:p>
          <a:p>
            <a:pPr algn="ctr" eaLnBrk="0" hangingPunct="0"/>
            <a:r>
              <a:rPr lang="ru-RU" sz="1200" b="1"/>
              <a:t>общих схем решения;</a:t>
            </a:r>
          </a:p>
          <a:p>
            <a:pPr algn="ctr" eaLnBrk="0" hangingPunct="0"/>
            <a:r>
              <a:rPr lang="ru-RU" sz="1200" b="1"/>
              <a:t>выполнение логических </a:t>
            </a:r>
          </a:p>
          <a:p>
            <a:pPr algn="ctr" eaLnBrk="0" hangingPunct="0"/>
            <a:r>
              <a:rPr lang="ru-RU" sz="1200" b="1"/>
              <a:t>операций сравнения,  анализа, </a:t>
            </a:r>
          </a:p>
          <a:p>
            <a:pPr algn="ctr" eaLnBrk="0" hangingPunct="0"/>
            <a:r>
              <a:rPr lang="ru-RU" sz="1200" b="1"/>
              <a:t>обобщения, классификации, </a:t>
            </a:r>
          </a:p>
          <a:p>
            <a:pPr algn="ctr" eaLnBrk="0" hangingPunct="0"/>
            <a:r>
              <a:rPr lang="ru-RU" sz="1200" b="1"/>
              <a:t>Установления аналогий, </a:t>
            </a:r>
          </a:p>
          <a:p>
            <a:pPr algn="ctr" eaLnBrk="0" hangingPunct="0"/>
            <a:r>
              <a:rPr lang="ru-RU" sz="1200" b="1"/>
              <a:t>подведения под понятие</a:t>
            </a:r>
          </a:p>
        </p:txBody>
      </p:sp>
      <p:sp>
        <p:nvSpPr>
          <p:cNvPr id="85005" name="AutoShape 13"/>
          <p:cNvSpPr>
            <a:spLocks noChangeArrowheads="1"/>
          </p:cNvSpPr>
          <p:nvPr/>
        </p:nvSpPr>
        <p:spPr bwMode="auto">
          <a:xfrm>
            <a:off x="6516688" y="2276475"/>
            <a:ext cx="2143125" cy="785813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/>
              <a:t>Основы системы</a:t>
            </a:r>
          </a:p>
          <a:p>
            <a:pPr algn="ctr" eaLnBrk="0" hangingPunct="0"/>
            <a:r>
              <a:rPr lang="ru-RU"/>
              <a:t>научных знаний</a:t>
            </a:r>
          </a:p>
        </p:txBody>
      </p:sp>
      <p:sp>
        <p:nvSpPr>
          <p:cNvPr id="85006" name="AutoShape 16"/>
          <p:cNvSpPr>
            <a:spLocks noChangeArrowheads="1"/>
          </p:cNvSpPr>
          <p:nvPr/>
        </p:nvSpPr>
        <p:spPr bwMode="auto">
          <a:xfrm>
            <a:off x="6516688" y="3714750"/>
            <a:ext cx="2143125" cy="1370013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/>
            <a:r>
              <a:rPr lang="ru-RU" sz="1400"/>
              <a:t>Опыт «предметной» </a:t>
            </a:r>
          </a:p>
          <a:p>
            <a:pPr algn="ctr"/>
            <a:r>
              <a:rPr lang="ru-RU" sz="1400"/>
              <a:t>деятельности по </a:t>
            </a:r>
          </a:p>
          <a:p>
            <a:pPr algn="ctr"/>
            <a:r>
              <a:rPr lang="ru-RU" sz="1400"/>
              <a:t>получению,</a:t>
            </a:r>
          </a:p>
          <a:p>
            <a:pPr algn="ctr"/>
            <a:r>
              <a:rPr lang="ru-RU" sz="1400"/>
              <a:t>преобразованию</a:t>
            </a:r>
          </a:p>
          <a:p>
            <a:pPr algn="ctr"/>
            <a:r>
              <a:rPr lang="ru-RU" sz="1400"/>
              <a:t>и применению</a:t>
            </a:r>
          </a:p>
          <a:p>
            <a:pPr algn="ctr"/>
            <a:r>
              <a:rPr lang="ru-RU" sz="1400"/>
              <a:t>нового знания</a:t>
            </a:r>
          </a:p>
        </p:txBody>
      </p:sp>
      <p:sp>
        <p:nvSpPr>
          <p:cNvPr id="85007" name="Text Box 37"/>
          <p:cNvSpPr txBox="1">
            <a:spLocks noChangeArrowheads="1"/>
          </p:cNvSpPr>
          <p:nvPr/>
        </p:nvSpPr>
        <p:spPr bwMode="auto">
          <a:xfrm>
            <a:off x="6535738" y="5786438"/>
            <a:ext cx="2124075" cy="942975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ru-RU" sz="1400"/>
              <a:t>Предметные и метапредметные действия с учебным материалом</a:t>
            </a:r>
            <a:r>
              <a:rPr lang="ru-RU" sz="1400" b="1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6180" name="AutoShape 36"/>
          <p:cNvSpPr>
            <a:spLocks noChangeArrowheads="1"/>
          </p:cNvSpPr>
          <p:nvPr/>
        </p:nvSpPr>
        <p:spPr bwMode="auto">
          <a:xfrm>
            <a:off x="6588125" y="5786438"/>
            <a:ext cx="2071688" cy="10715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sz="1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5009" name="AutoShape 27"/>
          <p:cNvSpPr>
            <a:spLocks noChangeArrowheads="1"/>
          </p:cNvSpPr>
          <p:nvPr/>
        </p:nvSpPr>
        <p:spPr bwMode="auto">
          <a:xfrm rot="5400000">
            <a:off x="7200107" y="3104356"/>
            <a:ext cx="647700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5010" name="AutoShape 27"/>
          <p:cNvSpPr>
            <a:spLocks noChangeArrowheads="1"/>
          </p:cNvSpPr>
          <p:nvPr/>
        </p:nvSpPr>
        <p:spPr bwMode="auto">
          <a:xfrm rot="5400000">
            <a:off x="7273926" y="5119687"/>
            <a:ext cx="646112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273036" y="264220"/>
            <a:ext cx="86423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Требования к результатам освоения </a:t>
            </a:r>
            <a:r>
              <a:rPr lang="ru-RU" sz="32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ООП.</a:t>
            </a:r>
          </a:p>
          <a:p>
            <a:pPr>
              <a:defRPr/>
            </a:pPr>
            <a:r>
              <a:rPr lang="ru-RU" sz="32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Планируемые результаты.</a:t>
            </a:r>
            <a:endParaRPr lang="ru-RU" sz="32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5062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628800"/>
            <a:ext cx="8147845" cy="4320480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Личностным</a:t>
            </a:r>
            <a:r>
              <a:rPr lang="ru-RU" sz="2400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включающим готовность и способность обучающихся к саморазвитию,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мотивации к обучению и познанию, ценностно-смысловые установки обучающихся, отражающие их индивидуально-личностные позиции, социальные компетенции, личностные качества;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основ гражданской идентичности.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Личностные результаты -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амоопределение: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внутренняя позиция школьника; самоуважение и самооценка.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готовность и способность к саморазвитию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мотивация к обучению и познанию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ценностно-смысловые установки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социальные компетенции, личностные качества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61119" y="443706"/>
            <a:ext cx="8964613" cy="836613"/>
            <a:chOff x="0" y="0"/>
            <a:chExt cx="5647" cy="527"/>
          </a:xfrm>
        </p:grpSpPr>
        <p:pic>
          <p:nvPicPr>
            <p:cNvPr id="4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29" b="1527"/>
            <a:stretch>
              <a:fillRect/>
            </a:stretch>
          </p:blipFill>
          <p:spPr bwMode="auto">
            <a:xfrm>
              <a:off x="0" y="0"/>
              <a:ext cx="421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5" name="Rectangle 24"/>
            <p:cNvSpPr>
              <a:spLocks noChangeArrowheads="1"/>
            </p:cNvSpPr>
            <p:nvPr/>
          </p:nvSpPr>
          <p:spPr bwMode="auto">
            <a:xfrm>
              <a:off x="884" y="164"/>
              <a:ext cx="46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ja-JP" b="1" i="1" dirty="0">
                  <a:solidFill>
                    <a:srgbClr val="FF3300"/>
                  </a:solidFill>
                </a:rPr>
                <a:t>Федеральный государственный образовательный стандарт</a:t>
              </a:r>
              <a:endParaRPr lang="ru-RU" b="1" i="1" dirty="0">
                <a:solidFill>
                  <a:srgbClr val="FF3300"/>
                </a:solidFill>
              </a:endParaRPr>
            </a:p>
          </p:txBody>
        </p: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385" y="482"/>
              <a:ext cx="5262" cy="45"/>
              <a:chOff x="385" y="482"/>
              <a:chExt cx="5262" cy="45"/>
            </a:xfrm>
          </p:grpSpPr>
          <p:pic>
            <p:nvPicPr>
              <p:cNvPr id="7" name="Picture 2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85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2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703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2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020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338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642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3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927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213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3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531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3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848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3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166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3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470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3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755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059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377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4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694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4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5012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4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5316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76330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5606" y="1268760"/>
            <a:ext cx="8296276" cy="5112568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u="sng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Метапредметным</a:t>
            </a:r>
            <a:r>
              <a:rPr lang="ru-RU" sz="2400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включающим освоенные обучающимися универсальные учебные действия (познавательные, регулятивные и коммуникативные), обеспечивающие овладение ключевыми компетенциями, составляющими основу умения учиться, и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межпредметными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понятиями.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результаты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универсальные  учебные действия,  обеспечивающие  основу  умения учиться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универсальные учебные действия: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познавательные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регулятивные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коммуникативные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0" y="0"/>
            <a:ext cx="8964613" cy="836613"/>
            <a:chOff x="0" y="0"/>
            <a:chExt cx="5647" cy="527"/>
          </a:xfrm>
        </p:grpSpPr>
        <p:pic>
          <p:nvPicPr>
            <p:cNvPr id="4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29" b="1527"/>
            <a:stretch>
              <a:fillRect/>
            </a:stretch>
          </p:blipFill>
          <p:spPr bwMode="auto">
            <a:xfrm>
              <a:off x="0" y="0"/>
              <a:ext cx="421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5" name="Rectangle 24"/>
            <p:cNvSpPr>
              <a:spLocks noChangeArrowheads="1"/>
            </p:cNvSpPr>
            <p:nvPr/>
          </p:nvSpPr>
          <p:spPr bwMode="auto">
            <a:xfrm>
              <a:off x="884" y="164"/>
              <a:ext cx="46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ja-JP" b="1" i="1" dirty="0">
                  <a:solidFill>
                    <a:srgbClr val="FF3300"/>
                  </a:solidFill>
                </a:rPr>
                <a:t>Федеральный государственный образовательный стандарт</a:t>
              </a:r>
              <a:endParaRPr lang="ru-RU" b="1" i="1" dirty="0">
                <a:solidFill>
                  <a:srgbClr val="FF3300"/>
                </a:solidFill>
              </a:endParaRPr>
            </a:p>
          </p:txBody>
        </p: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385" y="482"/>
              <a:ext cx="5262" cy="45"/>
              <a:chOff x="385" y="482"/>
              <a:chExt cx="5262" cy="45"/>
            </a:xfrm>
          </p:grpSpPr>
          <p:pic>
            <p:nvPicPr>
              <p:cNvPr id="7" name="Picture 2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85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2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703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2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020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338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642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3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927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213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3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531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3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848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3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166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3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470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3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755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059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377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4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694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4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5012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4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5316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731502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340768"/>
            <a:ext cx="7529512" cy="5165179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Предметным</a:t>
            </a:r>
            <a:r>
              <a:rPr lang="ru-RU" sz="28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включающим освоенный обучающимися в ходе изучения учебного предмета опыт специфической для данной предметной области  деятельности по получению нового знания, его преобразованию и применению, а также систему основополагающих элементов научного знания, лежащих в основе современной научной картины мира.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Предметные результаты  -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основы системы научных знаний </a:t>
            </a:r>
          </a:p>
          <a:p>
            <a:pPr>
              <a:lnSpc>
                <a:spcPct val="80000"/>
              </a:lnSpc>
            </a:pP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деятельности специфической для данной предметной области 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основополагающих элементов научного знания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61119" y="260350"/>
            <a:ext cx="8964613" cy="836613"/>
            <a:chOff x="0" y="0"/>
            <a:chExt cx="5647" cy="527"/>
          </a:xfrm>
        </p:grpSpPr>
        <p:pic>
          <p:nvPicPr>
            <p:cNvPr id="4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29" b="1527"/>
            <a:stretch>
              <a:fillRect/>
            </a:stretch>
          </p:blipFill>
          <p:spPr bwMode="auto">
            <a:xfrm>
              <a:off x="0" y="0"/>
              <a:ext cx="421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5" name="Rectangle 24"/>
            <p:cNvSpPr>
              <a:spLocks noChangeArrowheads="1"/>
            </p:cNvSpPr>
            <p:nvPr/>
          </p:nvSpPr>
          <p:spPr bwMode="auto">
            <a:xfrm>
              <a:off x="884" y="164"/>
              <a:ext cx="46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ja-JP" b="1" i="1" dirty="0">
                  <a:solidFill>
                    <a:srgbClr val="FF3300"/>
                  </a:solidFill>
                </a:rPr>
                <a:t>Федеральный государственный образовательный стандарт</a:t>
              </a:r>
              <a:endParaRPr lang="ru-RU" b="1" i="1" dirty="0">
                <a:solidFill>
                  <a:srgbClr val="FF3300"/>
                </a:solidFill>
              </a:endParaRPr>
            </a:p>
          </p:txBody>
        </p: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385" y="482"/>
              <a:ext cx="5262" cy="45"/>
              <a:chOff x="385" y="482"/>
              <a:chExt cx="5262" cy="45"/>
            </a:xfrm>
          </p:grpSpPr>
          <p:pic>
            <p:nvPicPr>
              <p:cNvPr id="7" name="Picture 2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85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2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703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2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020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338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642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3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927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213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3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531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3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848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3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166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3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470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3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755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059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377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4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694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4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5012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4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5316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437385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4" y="836614"/>
            <a:ext cx="8229600" cy="10025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 </a:t>
            </a:r>
            <a:r>
              <a:rPr lang="ru-RU" sz="2400" b="1" dirty="0">
                <a:solidFill>
                  <a:srgbClr val="002060"/>
                </a:solidFill>
              </a:rPr>
              <a:t>ФГОС </a:t>
            </a:r>
            <a:r>
              <a:rPr lang="ru-RU" sz="2400" b="1" dirty="0" smtClean="0">
                <a:solidFill>
                  <a:srgbClr val="002060"/>
                </a:solidFill>
              </a:rPr>
              <a:t>прописано</a:t>
            </a:r>
            <a:r>
              <a:rPr lang="ru-RU" sz="2400" b="1" dirty="0">
                <a:solidFill>
                  <a:srgbClr val="002060"/>
                </a:solidFill>
              </a:rPr>
              <a:t>, что системно-</a:t>
            </a:r>
            <a:r>
              <a:rPr lang="ru-RU" sz="2400" b="1" dirty="0" err="1">
                <a:solidFill>
                  <a:srgbClr val="002060"/>
                </a:solidFill>
              </a:rPr>
              <a:t>деятельностный</a:t>
            </a:r>
            <a:r>
              <a:rPr lang="ru-RU" sz="2400" b="1" dirty="0">
                <a:solidFill>
                  <a:srgbClr val="002060"/>
                </a:solidFill>
              </a:rPr>
              <a:t> подход обеспечивает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1800" b="1" dirty="0" smtClean="0">
              <a:solidFill>
                <a:srgbClr val="002060"/>
              </a:solidFill>
            </a:endParaRPr>
          </a:p>
        </p:txBody>
      </p:sp>
      <p:grpSp>
        <p:nvGrpSpPr>
          <p:cNvPr id="8195" name="Group 4"/>
          <p:cNvGrpSpPr>
            <a:grpSpLocks/>
          </p:cNvGrpSpPr>
          <p:nvPr/>
        </p:nvGrpSpPr>
        <p:grpSpPr bwMode="auto">
          <a:xfrm>
            <a:off x="179388" y="6597650"/>
            <a:ext cx="8353425" cy="71438"/>
            <a:chOff x="385" y="482"/>
            <a:chExt cx="5262" cy="45"/>
          </a:xfrm>
        </p:grpSpPr>
        <p:pic>
          <p:nvPicPr>
            <p:cNvPr id="821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385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19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703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0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1020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1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1338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2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1642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3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1927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4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2213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5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2531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6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2848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7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3166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8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3470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29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3755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30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4059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31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4377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32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4694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33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5012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34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90063" r="78629" b="1527"/>
            <a:stretch>
              <a:fillRect/>
            </a:stretch>
          </p:blipFill>
          <p:spPr bwMode="auto">
            <a:xfrm>
              <a:off x="5316" y="482"/>
              <a:ext cx="33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8196" name="Group 22"/>
          <p:cNvGrpSpPr>
            <a:grpSpLocks/>
          </p:cNvGrpSpPr>
          <p:nvPr/>
        </p:nvGrpSpPr>
        <p:grpSpPr bwMode="auto">
          <a:xfrm>
            <a:off x="0" y="0"/>
            <a:ext cx="8964613" cy="836613"/>
            <a:chOff x="0" y="0"/>
            <a:chExt cx="5647" cy="527"/>
          </a:xfrm>
        </p:grpSpPr>
        <p:pic>
          <p:nvPicPr>
            <p:cNvPr id="8198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29" b="1527"/>
            <a:stretch>
              <a:fillRect/>
            </a:stretch>
          </p:blipFill>
          <p:spPr bwMode="auto">
            <a:xfrm>
              <a:off x="0" y="0"/>
              <a:ext cx="421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199" name="Rectangle 24"/>
            <p:cNvSpPr>
              <a:spLocks noChangeArrowheads="1"/>
            </p:cNvSpPr>
            <p:nvPr/>
          </p:nvSpPr>
          <p:spPr bwMode="auto">
            <a:xfrm>
              <a:off x="884" y="164"/>
              <a:ext cx="46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ja-JP" b="1" i="1">
                  <a:solidFill>
                    <a:srgbClr val="FF3300"/>
                  </a:solidFill>
                </a:rPr>
                <a:t>Федеральный государственный образовательный стандарт</a:t>
              </a:r>
              <a:endParaRPr lang="ru-RU" b="1" i="1">
                <a:solidFill>
                  <a:srgbClr val="FF3300"/>
                </a:solidFill>
              </a:endParaRPr>
            </a:p>
          </p:txBody>
        </p:sp>
        <p:grpSp>
          <p:nvGrpSpPr>
            <p:cNvPr id="8200" name="Group 25"/>
            <p:cNvGrpSpPr>
              <a:grpSpLocks/>
            </p:cNvGrpSpPr>
            <p:nvPr/>
          </p:nvGrpSpPr>
          <p:grpSpPr bwMode="auto">
            <a:xfrm>
              <a:off x="385" y="482"/>
              <a:ext cx="5262" cy="45"/>
              <a:chOff x="385" y="482"/>
              <a:chExt cx="5262" cy="45"/>
            </a:xfrm>
          </p:grpSpPr>
          <p:pic>
            <p:nvPicPr>
              <p:cNvPr id="8201" name="Picture 2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85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2" name="Picture 2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703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3" name="Picture 2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020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4" name="Picture 2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338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5" name="Picture 3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642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6" name="Picture 3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1927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7" name="Picture 3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213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8" name="Picture 3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531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09" name="Picture 3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2848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0" name="Picture 3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166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1" name="Picture 3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470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2" name="Picture 3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3755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3" name="Picture 3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059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4" name="Picture 3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377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5" name="Picture 4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4694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6" name="Picture 4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5012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217" name="Picture 4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68" t="90063" r="78629" b="1527"/>
              <a:stretch>
                <a:fillRect/>
              </a:stretch>
            </p:blipFill>
            <p:spPr bwMode="auto">
              <a:xfrm>
                <a:off x="5316" y="482"/>
                <a:ext cx="331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Прямоугольник 1"/>
          <p:cNvSpPr/>
          <p:nvPr/>
        </p:nvSpPr>
        <p:spPr>
          <a:xfrm>
            <a:off x="442119" y="1748925"/>
            <a:ext cx="83906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-формирование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готовности к саморазвитию и непрерывному образованию; </a:t>
            </a:r>
          </a:p>
          <a:p>
            <a:pPr lvl="0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проектирование и конструирование социальной среды развития обучающихся в системе образования; </a:t>
            </a:r>
          </a:p>
          <a:p>
            <a:pPr lvl="0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 - активную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учебно-познавательную деятельность обучающихся;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  -построение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образовательного процесса с учётом индивидуальных возрастных, психологических и физиологических особенностей обучающихся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1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1976</Words>
  <Application>Microsoft Office PowerPoint</Application>
  <PresentationFormat>Экран (4:3)</PresentationFormat>
  <Paragraphs>356</Paragraphs>
  <Slides>31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Цель образования:</vt:lpstr>
      <vt:lpstr>Образовательный процесс до 2010г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ФГОС прописано, что системно-деятельностный подход обеспечивает: </vt:lpstr>
      <vt:lpstr>Презентация PowerPoint</vt:lpstr>
      <vt:lpstr> Современный урок</vt:lpstr>
      <vt:lpstr> </vt:lpstr>
      <vt:lpstr>Суть изменений, связанных с проведением урока современного типа</vt:lpstr>
      <vt:lpstr>Презентация PowerPoint</vt:lpstr>
      <vt:lpstr>Презентация PowerPoint</vt:lpstr>
      <vt:lpstr>    </vt:lpstr>
      <vt:lpstr>Технология СДП предполагает следующую последовательность шагов на уроке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Модели современного урока</vt:lpstr>
      <vt:lpstr>Презентация PowerPoint</vt:lpstr>
      <vt:lpstr>Презентация PowerPoint</vt:lpstr>
      <vt:lpstr>Система требований к современному уроку по Ю.Б.Зотову. </vt:lpstr>
      <vt:lpstr>Правила моделирования урока </vt:lpstr>
      <vt:lpstr>Презентация PowerPoint</vt:lpstr>
      <vt:lpstr>Презентация PowerPoint</vt:lpstr>
      <vt:lpstr>Презентация PowerPoint</vt:lpstr>
      <vt:lpstr>«Ассоциация»</vt:lpstr>
      <vt:lpstr>Что для  нас современный урок?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24</cp:revision>
  <dcterms:created xsi:type="dcterms:W3CDTF">2013-01-05T12:31:38Z</dcterms:created>
  <dcterms:modified xsi:type="dcterms:W3CDTF">2013-01-05T16:40:23Z</dcterms:modified>
</cp:coreProperties>
</file>