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1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1BA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86E21EA-9B5E-4E6F-B9EC-BB1E61DCD00E}" type="datetimeFigureOut">
              <a:rPr lang="ru-RU"/>
              <a:pPr>
                <a:defRPr/>
              </a:pPr>
              <a:t>07.07.2014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9DA9262-3D0B-484B-A099-A1164DC5BE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2EED29-E6AF-459E-A927-F7BCC34FE0D4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81016A1-EFF4-4021-B939-508209633AB1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F1C16B5-7BCB-4FA2-8C90-40E9AF52E7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59ACE-6E51-4AB8-8319-1CFFB4B524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1BFCD-670D-45EC-AAB7-443196305A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92631-CB61-4C1A-A429-7F8D8D0CCF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AFAFE-DAB3-4C32-987D-637E322C83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4EC2E-F3A5-413D-B950-E96FF4B9FE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17ED6-2D28-40B3-AB6A-2CB4E6891C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01336-DEE1-4B22-9443-A7F150AC17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2B646-ECED-4017-A147-B22224819D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Скругленный прямоугольник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40CD2-55C1-44F4-95D3-8CD6025717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5D943-875F-42DE-8B71-E3219B05FE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F1352D05-5E04-483A-958C-A46E8ACF01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6" r:id="rId2"/>
    <p:sldLayoutId id="2147483714" r:id="rId3"/>
    <p:sldLayoutId id="2147483707" r:id="rId4"/>
    <p:sldLayoutId id="2147483708" r:id="rId5"/>
    <p:sldLayoutId id="2147483709" r:id="rId6"/>
    <p:sldLayoutId id="2147483710" r:id="rId7"/>
    <p:sldLayoutId id="2147483715" r:id="rId8"/>
    <p:sldLayoutId id="2147483716" r:id="rId9"/>
    <p:sldLayoutId id="2147483711" r:id="rId10"/>
    <p:sldLayoutId id="214748371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71500" y="4929206"/>
            <a:ext cx="8286750" cy="1143000"/>
          </a:xfrm>
        </p:spPr>
        <p:txBody>
          <a:bodyPr/>
          <a:lstStyle/>
          <a:p>
            <a:pPr algn="r" eaLnBrk="1" hangingPunct="1"/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Презентация подготовлена</a:t>
            </a:r>
          </a:p>
          <a:p>
            <a:pPr algn="r" eaLnBrk="1" hangingPunct="1"/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преподавателем </a:t>
            </a:r>
            <a:r>
              <a:rPr lang="ru-RU" sz="2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Клеменчук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С.В.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813" y="1643063"/>
            <a:ext cx="7558087" cy="1223962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ХАРАКТЕРИСТИКА </a:t>
            </a:r>
            <a:r>
              <a:rPr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ru-RU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РЕЧЕВЫХ </a:t>
            </a:r>
            <a:br>
              <a:rPr lang="ru-RU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ru-RU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ОШИБОК </a:t>
            </a:r>
            <a:r>
              <a:rPr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ru-RU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И</a:t>
            </a:r>
            <a:r>
              <a:rPr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ru-RU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ИХ</a:t>
            </a:r>
            <a:r>
              <a:rPr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ru-RU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ПРЕДУПРЕЖДЕНИЕ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Выноска со стрелкой вниз 11"/>
          <p:cNvSpPr/>
          <p:nvPr/>
        </p:nvSpPr>
        <p:spPr>
          <a:xfrm>
            <a:off x="357188" y="1643063"/>
            <a:ext cx="3500437" cy="1500187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1785938"/>
            <a:ext cx="3929063" cy="78581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МОРФОЛОГИЧЕСКИЕ  ОШИБКИ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071938" y="428625"/>
            <a:ext cx="5072062" cy="6357938"/>
          </a:xfrm>
        </p:spPr>
        <p:txBody>
          <a:bodyPr/>
          <a:lstStyle/>
          <a:p>
            <a:pPr eaLnBrk="1" hangingPunct="1">
              <a:buClr>
                <a:srgbClr val="0070C0"/>
              </a:buClr>
            </a:pPr>
            <a:r>
              <a:rPr lang="ru-RU" sz="1700" b="1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Ошибки в роде имен существительных:</a:t>
            </a:r>
            <a:br>
              <a:rPr lang="ru-RU" sz="1700" b="1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</a:br>
            <a:r>
              <a:rPr lang="ru-RU" sz="1700" smtClean="0">
                <a:latin typeface="Tahoma" pitchFamily="34" charset="0"/>
                <a:cs typeface="Tahoma" pitchFamily="34" charset="0"/>
              </a:rPr>
              <a:t>«Сандаль (сандалия) был на ноге.»</a:t>
            </a:r>
          </a:p>
          <a:p>
            <a:pPr eaLnBrk="1" hangingPunct="1">
              <a:buClr>
                <a:srgbClr val="0070C0"/>
              </a:buClr>
              <a:buFont typeface="Wingdings 2" pitchFamily="18" charset="2"/>
              <a:buNone/>
            </a:pPr>
            <a:r>
              <a:rPr lang="ru-RU" sz="500" smtClean="0">
                <a:latin typeface="Tahoma" pitchFamily="34" charset="0"/>
                <a:cs typeface="Tahoma" pitchFamily="34" charset="0"/>
              </a:rPr>
              <a:t> </a:t>
            </a:r>
            <a:endParaRPr lang="ru-RU" sz="500" b="1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rgbClr val="0070C0"/>
              </a:buClr>
            </a:pPr>
            <a:r>
              <a:rPr lang="ru-RU" sz="1700" b="1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Ошибки в употреблении числа существительных:</a:t>
            </a:r>
            <a:br>
              <a:rPr lang="ru-RU" sz="1700" b="1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</a:br>
            <a:r>
              <a:rPr lang="ru-RU" sz="1700" smtClean="0">
                <a:latin typeface="Tahoma" pitchFamily="34" charset="0"/>
                <a:cs typeface="Tahoma" pitchFamily="34" charset="0"/>
              </a:rPr>
              <a:t>«По асфальтам побежали ручьи.»</a:t>
            </a:r>
          </a:p>
          <a:p>
            <a:pPr eaLnBrk="1" hangingPunct="1">
              <a:buClr>
                <a:srgbClr val="0070C0"/>
              </a:buClr>
            </a:pPr>
            <a:endParaRPr lang="ru-RU" sz="500" b="1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rgbClr val="0070C0"/>
              </a:buClr>
            </a:pPr>
            <a:r>
              <a:rPr lang="ru-RU" sz="1700" b="1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Ошибки в употреблении падежных форм: </a:t>
            </a:r>
            <a:r>
              <a:rPr lang="ru-RU" sz="1700" smtClean="0">
                <a:latin typeface="Tahoma" pitchFamily="34" charset="0"/>
                <a:cs typeface="Tahoma" pitchFamily="34" charset="0"/>
              </a:rPr>
              <a:t>«У нас нет время (времени).»</a:t>
            </a:r>
          </a:p>
          <a:p>
            <a:pPr eaLnBrk="1" hangingPunct="1">
              <a:buClr>
                <a:srgbClr val="0070C0"/>
              </a:buClr>
            </a:pPr>
            <a:endParaRPr lang="ru-RU" sz="50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rgbClr val="0070C0"/>
              </a:buClr>
            </a:pPr>
            <a:r>
              <a:rPr lang="ru-RU" sz="1700" b="1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Ошибки в образовании форм прилагательных:</a:t>
            </a:r>
            <a:r>
              <a:rPr lang="ru-RU" sz="1700" smtClean="0">
                <a:latin typeface="Tahoma" pitchFamily="34" charset="0"/>
                <a:cs typeface="Tahoma" pitchFamily="34" charset="0"/>
              </a:rPr>
              <a:t> </a:t>
            </a:r>
            <a:br>
              <a:rPr lang="ru-RU" sz="1700" smtClean="0">
                <a:latin typeface="Tahoma" pitchFamily="34" charset="0"/>
                <a:cs typeface="Tahoma" pitchFamily="34" charset="0"/>
              </a:rPr>
            </a:br>
            <a:r>
              <a:rPr lang="ru-RU" sz="1700" smtClean="0">
                <a:latin typeface="Tahoma" pitchFamily="34" charset="0"/>
                <a:cs typeface="Tahoma" pitchFamily="34" charset="0"/>
              </a:rPr>
              <a:t>«Эта книга более интереснее.»</a:t>
            </a:r>
          </a:p>
          <a:p>
            <a:pPr eaLnBrk="1" hangingPunct="1">
              <a:buClr>
                <a:srgbClr val="0070C0"/>
              </a:buClr>
            </a:pPr>
            <a:endParaRPr lang="ru-RU" sz="50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rgbClr val="0070C0"/>
              </a:buClr>
            </a:pPr>
            <a:r>
              <a:rPr lang="ru-RU" sz="1700" b="1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Ошибки в употреблении местоимений:</a:t>
            </a:r>
            <a:r>
              <a:rPr lang="ru-RU" sz="1700" b="1" smtClean="0">
                <a:latin typeface="Tahoma" pitchFamily="34" charset="0"/>
                <a:cs typeface="Tahoma" pitchFamily="34" charset="0"/>
              </a:rPr>
              <a:t/>
            </a:r>
            <a:br>
              <a:rPr lang="ru-RU" sz="1700" b="1" smtClean="0">
                <a:latin typeface="Tahoma" pitchFamily="34" charset="0"/>
                <a:cs typeface="Tahoma" pitchFamily="34" charset="0"/>
              </a:rPr>
            </a:br>
            <a:r>
              <a:rPr lang="ru-RU" sz="1700" smtClean="0">
                <a:latin typeface="Tahoma" pitchFamily="34" charset="0"/>
                <a:cs typeface="Tahoma" pitchFamily="34" charset="0"/>
              </a:rPr>
              <a:t>«В ихнем селе не было садов.»</a:t>
            </a:r>
          </a:p>
          <a:p>
            <a:pPr eaLnBrk="1" hangingPunct="1">
              <a:buClr>
                <a:srgbClr val="0070C0"/>
              </a:buClr>
            </a:pPr>
            <a:endParaRPr lang="ru-RU" sz="50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rgbClr val="0070C0"/>
              </a:buClr>
            </a:pPr>
            <a:r>
              <a:rPr lang="ru-RU" sz="1700" b="1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Ошибки в употреблении форм имен числительных: </a:t>
            </a:r>
            <a:r>
              <a:rPr lang="ru-RU" sz="1700" smtClean="0">
                <a:latin typeface="Tahoma" pitchFamily="34" charset="0"/>
                <a:cs typeface="Tahoma" pitchFamily="34" charset="0"/>
              </a:rPr>
              <a:t>«С двести рублями; по  обоим  сторонам  дороги.»</a:t>
            </a:r>
          </a:p>
          <a:p>
            <a:pPr eaLnBrk="1" hangingPunct="1">
              <a:buClr>
                <a:srgbClr val="0070C0"/>
              </a:buClr>
            </a:pPr>
            <a:endParaRPr lang="ru-RU" sz="500" b="1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rgbClr val="0070C0"/>
              </a:buClr>
            </a:pPr>
            <a:r>
              <a:rPr lang="ru-RU" sz="1700" b="1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Ошибки в употреблении форм глагола:</a:t>
            </a:r>
            <a:br>
              <a:rPr lang="ru-RU" sz="1700" b="1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</a:br>
            <a:r>
              <a:rPr lang="ru-RU" sz="1700" smtClean="0">
                <a:latin typeface="Tahoma" pitchFamily="34" charset="0"/>
                <a:cs typeface="Tahoma" pitchFamily="34" charset="0"/>
              </a:rPr>
              <a:t>«Мы игрались в саду.»</a:t>
            </a:r>
          </a:p>
        </p:txBody>
      </p:sp>
      <p:sp>
        <p:nvSpPr>
          <p:cNvPr id="15365" name="Rectangle 3"/>
          <p:cNvSpPr txBox="1">
            <a:spLocks noChangeArrowheads="1"/>
          </p:cNvSpPr>
          <p:nvPr/>
        </p:nvSpPr>
        <p:spPr bwMode="auto">
          <a:xfrm>
            <a:off x="142875" y="3143250"/>
            <a:ext cx="4000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ctr">
              <a:lnSpc>
                <a:spcPct val="80000"/>
              </a:lnSpc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ru-RU" sz="2000">
                <a:latin typeface="Tahoma" pitchFamily="34" charset="0"/>
                <a:cs typeface="Tahoma" pitchFamily="34" charset="0"/>
              </a:rPr>
              <a:t>это всякого рода отступления</a:t>
            </a:r>
          </a:p>
          <a:p>
            <a:pPr marL="273050" indent="-273050" algn="ctr">
              <a:lnSpc>
                <a:spcPct val="80000"/>
              </a:lnSpc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ru-RU" sz="2000">
                <a:latin typeface="Tahoma" pitchFamily="34" charset="0"/>
                <a:cs typeface="Tahoma" pitchFamily="34" charset="0"/>
              </a:rPr>
              <a:t>от норм образования и</a:t>
            </a:r>
          </a:p>
          <a:p>
            <a:pPr marL="273050" indent="-273050" algn="ctr">
              <a:lnSpc>
                <a:spcPct val="80000"/>
              </a:lnSpc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ru-RU" sz="2000">
                <a:latin typeface="Tahoma" pitchFamily="34" charset="0"/>
                <a:cs typeface="Tahoma" pitchFamily="34" charset="0"/>
              </a:rPr>
              <a:t>употребления форм слов.</a:t>
            </a:r>
          </a:p>
          <a:p>
            <a:pPr marL="273050" indent="-273050" algn="ctr">
              <a:lnSpc>
                <a:spcPct val="80000"/>
              </a:lnSpc>
              <a:spcBef>
                <a:spcPts val="575"/>
              </a:spcBef>
              <a:buClr>
                <a:schemeClr val="accent1"/>
              </a:buClr>
              <a:buSzPct val="85000"/>
            </a:pPr>
            <a:endParaRPr lang="ru-RU" sz="2000" b="1" i="1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357188"/>
            <a:ext cx="8229600" cy="706437"/>
          </a:xfrm>
        </p:spPr>
        <p:txBody>
          <a:bodyPr/>
          <a:lstStyle/>
          <a:p>
            <a:pPr eaLnBrk="1" hangingPunct="1"/>
            <a:r>
              <a:rPr lang="ru-RU" sz="2400" b="1" u="sng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ОШИБКИ  В  ПОСТРОЕНИИ  ПРЕДЛОЖЕНИЙ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14313" y="1357313"/>
            <a:ext cx="8643937" cy="5357812"/>
          </a:xfrm>
        </p:spPr>
        <p:txBody>
          <a:bodyPr>
            <a:noAutofit/>
          </a:bodyPr>
          <a:lstStyle/>
          <a:p>
            <a:pPr marL="609600" indent="-60960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Необоснованный пропуск членов предложения:</a:t>
            </a:r>
          </a:p>
          <a:p>
            <a:pPr marL="609600" indent="-60960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2200" dirty="0" smtClean="0">
                <a:latin typeface="Tahoma" pitchFamily="34" charset="0"/>
                <a:cs typeface="Tahoma" pitchFamily="34" charset="0"/>
              </a:rPr>
              <a:t>       «Олег Кошевой одним из талантливых организаторов.»</a:t>
            </a:r>
          </a:p>
          <a:p>
            <a:pPr marL="609600" indent="-60960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ru-RU" sz="2200" b="1" dirty="0" smtClean="0">
              <a:latin typeface="Tahoma" pitchFamily="34" charset="0"/>
              <a:cs typeface="Tahoma" pitchFamily="34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Нарушение согласования между членами предложения:</a:t>
            </a:r>
          </a:p>
          <a:p>
            <a:pPr marL="609600" indent="-60960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2200" dirty="0" smtClean="0">
                <a:latin typeface="Tahoma" pitchFamily="34" charset="0"/>
                <a:cs typeface="Tahoma" pitchFamily="34" charset="0"/>
              </a:rPr>
              <a:t>      «В произведении описано ряд эпизодов из солдатской жизни.». «Вишневый сад, имение Раневских, должно пойти с молотка.»</a:t>
            </a:r>
          </a:p>
          <a:p>
            <a:pPr marL="609600" indent="-60960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ru-RU" sz="2200" b="1" dirty="0" smtClean="0">
              <a:latin typeface="Tahoma" pitchFamily="34" charset="0"/>
              <a:cs typeface="Tahoma" pitchFamily="34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Неправильное употребление предлогов:</a:t>
            </a:r>
            <a:endParaRPr lang="ru-RU" sz="2200" u="sng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2200" dirty="0" smtClean="0">
                <a:latin typeface="Tahoma" pitchFamily="34" charset="0"/>
                <a:cs typeface="Tahoma" pitchFamily="34" charset="0"/>
              </a:rPr>
              <a:t>       «</a:t>
            </a:r>
            <a:r>
              <a:rPr lang="ru-RU" sz="2200" u="sng" dirty="0" smtClean="0">
                <a:latin typeface="Tahoma" pitchFamily="34" charset="0"/>
                <a:cs typeface="Tahoma" pitchFamily="34" charset="0"/>
              </a:rPr>
              <a:t>Через </a:t>
            </a:r>
            <a:r>
              <a:rPr lang="ru-RU" sz="2200" dirty="0" smtClean="0">
                <a:latin typeface="Tahoma" pitchFamily="34" charset="0"/>
                <a:cs typeface="Tahoma" pitchFamily="34" charset="0"/>
              </a:rPr>
              <a:t>шум мотора не было слышно крика.»</a:t>
            </a:r>
          </a:p>
          <a:p>
            <a:pPr marL="609600" indent="-60960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2200" dirty="0" smtClean="0">
                <a:latin typeface="Tahoma" pitchFamily="34" charset="0"/>
                <a:cs typeface="Tahoma" pitchFamily="34" charset="0"/>
              </a:rPr>
              <a:t>       «Он порвал </a:t>
            </a:r>
            <a:r>
              <a:rPr lang="ru-RU" sz="2200" u="sng" dirty="0" smtClean="0">
                <a:latin typeface="Tahoma" pitchFamily="34" charset="0"/>
                <a:cs typeface="Tahoma" pitchFamily="34" charset="0"/>
              </a:rPr>
              <a:t>об</a:t>
            </a:r>
            <a:r>
              <a:rPr lang="ru-RU" sz="2200" dirty="0" smtClean="0">
                <a:latin typeface="Tahoma" pitchFamily="34" charset="0"/>
                <a:cs typeface="Tahoma" pitchFamily="34" charset="0"/>
              </a:rPr>
              <a:t> борт машины новую рубашку.»</a:t>
            </a:r>
            <a:endParaRPr lang="ru-RU" sz="2200" b="1" dirty="0" smtClean="0">
              <a:latin typeface="Tahoma" pitchFamily="34" charset="0"/>
              <a:cs typeface="Tahoma" pitchFamily="34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ru-RU" sz="2200" b="1" dirty="0" smtClean="0">
              <a:latin typeface="Tahoma" pitchFamily="34" charset="0"/>
              <a:cs typeface="Tahoma" pitchFamily="34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Неверное управление слов:</a:t>
            </a:r>
          </a:p>
          <a:p>
            <a:pPr marL="609600" indent="-60960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2200" dirty="0" smtClean="0">
                <a:latin typeface="Tahoma" pitchFamily="34" charset="0"/>
                <a:cs typeface="Tahoma" pitchFamily="34" charset="0"/>
              </a:rPr>
              <a:t>      «Гоголь описывает о похождениях Чичикова.»</a:t>
            </a:r>
          </a:p>
          <a:p>
            <a:pPr marL="609600" indent="-60960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2200" dirty="0" smtClean="0">
                <a:latin typeface="Tahoma" pitchFamily="34" charset="0"/>
                <a:cs typeface="Tahoma" pitchFamily="34" charset="0"/>
              </a:rPr>
              <a:t>      «Согласно приказа.»</a:t>
            </a:r>
            <a:endParaRPr lang="ru-RU" sz="22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7889875" cy="1143000"/>
          </a:xfrm>
        </p:spPr>
        <p:txBody>
          <a:bodyPr/>
          <a:lstStyle/>
          <a:p>
            <a:pPr algn="ctr" eaLnBrk="1" hangingPunct="1"/>
            <a:r>
              <a:rPr lang="ru-RU" sz="2400" b="1" u="sng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ОШИБКИ,  СВЯЗАННЫЕ  С  НАРУШЕНИЕМ ПОРЯДКА  СЛОВ  В  ПРЕДЛОЖЕНИИ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42875" y="1643063"/>
            <a:ext cx="8286750" cy="428625"/>
          </a:xfrm>
          <a:prstGeom prst="rect">
            <a:avLst/>
          </a:prstGeom>
        </p:spPr>
        <p:txBody>
          <a:bodyPr bIns="91440" anchor="b"/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>
                <a:solidFill>
                  <a:srgbClr val="0070C0"/>
                </a:solidFill>
                <a:latin typeface="Tahoma" pitchFamily="34" charset="0"/>
                <a:ea typeface="+mj-ea"/>
                <a:cs typeface="Tahoma" pitchFamily="34" charset="0"/>
              </a:rPr>
              <a:t> Подлежащее или дополнение занимают не своё место: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625" y="2071688"/>
            <a:ext cx="7786688" cy="428625"/>
          </a:xfrm>
          <a:prstGeom prst="rect">
            <a:avLst/>
          </a:prstGeom>
        </p:spPr>
        <p:txBody>
          <a:bodyPr bIns="91440" anchor="b">
            <a:normAutofit fontScale="92500" lnSpcReduction="1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2200" dirty="0">
                <a:latin typeface="Tahoma" pitchFamily="34" charset="0"/>
                <a:ea typeface="+mj-ea"/>
                <a:cs typeface="Tahoma" pitchFamily="34" charset="0"/>
              </a:rPr>
              <a:t>«Негодование народа всё усиливалось против поработителей».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42875" y="2786063"/>
            <a:ext cx="7500938" cy="428625"/>
          </a:xfrm>
          <a:prstGeom prst="rect">
            <a:avLst/>
          </a:prstGeom>
        </p:spPr>
        <p:txBody>
          <a:bodyPr bIns="91440" anchor="b"/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>
                <a:solidFill>
                  <a:srgbClr val="0070C0"/>
                </a:solidFill>
                <a:latin typeface="Tahoma" pitchFamily="34" charset="0"/>
                <a:ea typeface="+mj-ea"/>
                <a:cs typeface="Tahoma" pitchFamily="34" charset="0"/>
              </a:rPr>
              <a:t> Определение занимает не свойственное ему место: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00063" y="3143250"/>
            <a:ext cx="8643937" cy="500063"/>
          </a:xfrm>
          <a:prstGeom prst="rect">
            <a:avLst/>
          </a:prstGeom>
        </p:spPr>
        <p:txBody>
          <a:bodyPr bIns="91440" anchor="b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200" dirty="0">
                <a:latin typeface="Tahoma" pitchFamily="34" charset="0"/>
                <a:ea typeface="+mj-ea"/>
                <a:cs typeface="Tahoma" pitchFamily="34" charset="0"/>
              </a:rPr>
              <a:t>«Большие и красивые в центре города здания быстро вырастали».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42875" y="4000500"/>
            <a:ext cx="8286750" cy="428625"/>
          </a:xfrm>
          <a:prstGeom prst="rect">
            <a:avLst/>
          </a:prstGeom>
        </p:spPr>
        <p:txBody>
          <a:bodyPr bIns="91440" anchor="b"/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>
                <a:solidFill>
                  <a:srgbClr val="0070C0"/>
                </a:solidFill>
                <a:latin typeface="Tahoma" pitchFamily="34" charset="0"/>
                <a:ea typeface="+mj-ea"/>
                <a:cs typeface="Tahoma" pitchFamily="34" charset="0"/>
              </a:rPr>
              <a:t> Обстоятельство занимает не свойственное ему место: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500063" y="4357688"/>
            <a:ext cx="8643937" cy="500062"/>
          </a:xfrm>
          <a:prstGeom prst="rect">
            <a:avLst/>
          </a:prstGeom>
        </p:spPr>
        <p:txBody>
          <a:bodyPr bIns="9144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200" dirty="0">
                <a:latin typeface="Tahoma" pitchFamily="34" charset="0"/>
                <a:ea typeface="+mj-ea"/>
                <a:cs typeface="Tahoma" pitchFamily="34" charset="0"/>
              </a:rPr>
              <a:t>«</a:t>
            </a:r>
            <a:r>
              <a:rPr lang="ru-RU" sz="2000" dirty="0">
                <a:latin typeface="Tahoma" pitchFamily="34" charset="0"/>
                <a:ea typeface="+mj-ea"/>
                <a:cs typeface="Tahoma" pitchFamily="34" charset="0"/>
              </a:rPr>
              <a:t>Всем классом ходили мы в лес за цветами весной».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42875" y="5072063"/>
            <a:ext cx="7500938" cy="428625"/>
          </a:xfrm>
          <a:prstGeom prst="rect">
            <a:avLst/>
          </a:prstGeom>
        </p:spPr>
        <p:txBody>
          <a:bodyPr bIns="91440" anchor="b"/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>
                <a:solidFill>
                  <a:srgbClr val="0070C0"/>
                </a:solidFill>
                <a:latin typeface="Tahoma" pitchFamily="34" charset="0"/>
                <a:ea typeface="+mj-ea"/>
                <a:cs typeface="Tahoma" pitchFamily="34" charset="0"/>
              </a:rPr>
              <a:t> Неправильная расстановка частей составного союза: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500063" y="5286375"/>
            <a:ext cx="8643937" cy="928688"/>
          </a:xfrm>
          <a:prstGeom prst="rect">
            <a:avLst/>
          </a:prstGeom>
        </p:spPr>
        <p:txBody>
          <a:bodyPr bIns="9144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200" dirty="0">
                <a:latin typeface="Tahoma" pitchFamily="34" charset="0"/>
                <a:ea typeface="+mj-ea"/>
                <a:cs typeface="Tahoma" pitchFamily="34" charset="0"/>
              </a:rPr>
              <a:t>«</a:t>
            </a:r>
            <a:r>
              <a:rPr lang="ru-RU" sz="2000" dirty="0">
                <a:latin typeface="Tahoma" pitchFamily="34" charset="0"/>
                <a:ea typeface="+mj-ea"/>
                <a:cs typeface="Tahoma" pitchFamily="34" charset="0"/>
              </a:rPr>
              <a:t>Разведчик поджег не только немецкий штаб, но и спас раненого офицера».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428625"/>
            <a:ext cx="7258050" cy="668338"/>
          </a:xfrm>
        </p:spPr>
        <p:txBody>
          <a:bodyPr/>
          <a:lstStyle/>
          <a:p>
            <a:pPr eaLnBrk="1" hangingPunct="1"/>
            <a:r>
              <a:rPr lang="ru-RU" sz="2400" b="1" u="sng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ОШИБКИ  В  ПОСТРОЕНИИ  ПРЕДЛОЖЕНИЙ</a:t>
            </a:r>
            <a:r>
              <a:rPr lang="ru-RU" sz="2400" u="sng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0825" y="1268413"/>
            <a:ext cx="8642350" cy="5446712"/>
          </a:xfrm>
        </p:spPr>
        <p:txBody>
          <a:bodyPr>
            <a:normAutofit lnSpcReduction="10000"/>
          </a:bodyPr>
          <a:lstStyle/>
          <a:p>
            <a:pPr marL="609600" indent="-60960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2000" b="1" dirty="0" smtClean="0">
                <a:latin typeface="Tahoma" pitchFamily="34" charset="0"/>
                <a:cs typeface="Tahoma" pitchFamily="34" charset="0"/>
              </a:rPr>
              <a:t>Ошибки в построениях предложений с однородными членами:</a:t>
            </a:r>
          </a:p>
          <a:p>
            <a:pPr marL="609600" indent="-60960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ru-RU" sz="2000" b="1" dirty="0" smtClean="0">
              <a:latin typeface="Tahoma" pitchFamily="34" charset="0"/>
              <a:cs typeface="Tahoma" pitchFamily="34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а)</a:t>
            </a:r>
            <a:r>
              <a:rPr lang="ru-RU" sz="2000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ошибки в однородных составных сказуемых</a:t>
            </a:r>
            <a:r>
              <a:rPr lang="ru-RU" sz="2000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609600" indent="-60960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2000" dirty="0" smtClean="0">
                <a:latin typeface="Tahoma" pitchFamily="34" charset="0"/>
                <a:cs typeface="Tahoma" pitchFamily="34" charset="0"/>
              </a:rPr>
              <a:t>    </a:t>
            </a:r>
            <a:r>
              <a:rPr lang="ru-RU" sz="2000" dirty="0" smtClean="0">
                <a:latin typeface="Tahoma" pitchFamily="34" charset="0"/>
                <a:cs typeface="Tahoma" pitchFamily="34" charset="0"/>
              </a:rPr>
              <a:t>«Гринев был честным, правдивым, но иногда доверчивый.»</a:t>
            </a:r>
            <a:endParaRPr lang="ru-RU" sz="2000" b="1" dirty="0" smtClean="0">
              <a:latin typeface="Tahoma" pitchFamily="34" charset="0"/>
              <a:cs typeface="Tahoma" pitchFamily="34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ru-RU" sz="2000" b="1" dirty="0" smtClean="0">
              <a:latin typeface="Tahoma" pitchFamily="34" charset="0"/>
              <a:cs typeface="Tahoma" pitchFamily="34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б)</a:t>
            </a:r>
            <a:r>
              <a:rPr lang="ru-RU" sz="2000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нарушение </a:t>
            </a:r>
            <a:r>
              <a:rPr lang="ru-RU" sz="2000" b="1" dirty="0" err="1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видо-временной</a:t>
            </a:r>
            <a:r>
              <a:rPr lang="ru-RU" sz="20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соотнесённости </a:t>
            </a:r>
          </a:p>
          <a:p>
            <a:pPr marL="609600" indent="-60960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    глагольных форм</a:t>
            </a:r>
            <a:endParaRPr lang="ru-RU" sz="2000" dirty="0" smtClean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2000" dirty="0" smtClean="0">
                <a:latin typeface="Tahoma" pitchFamily="34" charset="0"/>
                <a:cs typeface="Tahoma" pitchFamily="34" charset="0"/>
              </a:rPr>
              <a:t>    «Произведения глубоко вскрывали общественные противоречия, </a:t>
            </a:r>
          </a:p>
          <a:p>
            <a:pPr marL="609600" indent="-60960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2000" dirty="0" smtClean="0">
                <a:latin typeface="Tahoma" pitchFamily="34" charset="0"/>
                <a:cs typeface="Tahoma" pitchFamily="34" charset="0"/>
              </a:rPr>
              <a:t>    дышат ненавистью к существующему строю.»</a:t>
            </a:r>
            <a:endParaRPr lang="ru-RU" sz="2000" b="1" dirty="0" smtClean="0">
              <a:latin typeface="Tahoma" pitchFamily="34" charset="0"/>
              <a:cs typeface="Tahoma" pitchFamily="34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ru-RU" sz="2000" b="1" dirty="0" smtClean="0">
              <a:latin typeface="Tahoma" pitchFamily="34" charset="0"/>
              <a:cs typeface="Tahoma" pitchFamily="34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в)</a:t>
            </a:r>
            <a:r>
              <a:rPr lang="ru-RU" sz="2000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неправильное употребление союза И, показывающего</a:t>
            </a:r>
          </a:p>
          <a:p>
            <a:pPr marL="609600" indent="-60960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    законченность перечисления</a:t>
            </a:r>
            <a:endParaRPr lang="ru-RU" sz="2000" dirty="0" smtClean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2000" dirty="0" smtClean="0">
                <a:latin typeface="Tahoma" pitchFamily="34" charset="0"/>
                <a:cs typeface="Tahoma" pitchFamily="34" charset="0"/>
              </a:rPr>
              <a:t>    «Шофер быстро вышел из машины, и бросился в  одежде в воду,</a:t>
            </a:r>
          </a:p>
          <a:p>
            <a:pPr marL="609600" indent="-60960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2000" dirty="0" smtClean="0">
                <a:latin typeface="Tahoma" pitchFamily="34" charset="0"/>
                <a:cs typeface="Tahoma" pitchFamily="34" charset="0"/>
              </a:rPr>
              <a:t>    спас ребенка.»</a:t>
            </a:r>
            <a:endParaRPr lang="ru-RU" sz="2000" b="1" dirty="0" smtClean="0">
              <a:latin typeface="Tahoma" pitchFamily="34" charset="0"/>
              <a:cs typeface="Tahoma" pitchFamily="34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ru-RU" sz="2000" b="1" dirty="0" smtClean="0">
              <a:latin typeface="Tahoma" pitchFamily="34" charset="0"/>
              <a:cs typeface="Tahoma" pitchFamily="34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г) разрыв простого предложения с однородными сказуемыми</a:t>
            </a:r>
            <a:endParaRPr lang="ru-RU" sz="2000" dirty="0" smtClean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2000" dirty="0" smtClean="0">
                <a:latin typeface="Tahoma" pitchFamily="34" charset="0"/>
                <a:cs typeface="Tahoma" pitchFamily="34" charset="0"/>
              </a:rPr>
              <a:t>    «Поэт очень любит русскую природу. И описывает ее в своих</a:t>
            </a:r>
          </a:p>
          <a:p>
            <a:pPr marL="609600" indent="-60960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2000" dirty="0" smtClean="0">
                <a:latin typeface="Tahoma" pitchFamily="34" charset="0"/>
                <a:cs typeface="Tahoma" pitchFamily="34" charset="0"/>
              </a:rPr>
              <a:t>    картинах.»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720725"/>
          </a:xfrm>
        </p:spPr>
        <p:txBody>
          <a:bodyPr/>
          <a:lstStyle/>
          <a:p>
            <a:pPr eaLnBrk="1" hangingPunct="1"/>
            <a:r>
              <a:rPr lang="ru-RU" sz="2400" b="1" u="sng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ОШИБКИ  В  ПОСТРОЕНИИ  ПРЕДЛОЖЕНИЙ</a:t>
            </a:r>
            <a:r>
              <a:rPr lang="ru-RU" sz="2400" u="sng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14313" y="1325563"/>
            <a:ext cx="8786812" cy="5389562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2200" dirty="0" smtClean="0">
                <a:latin typeface="Tahoma" pitchFamily="34" charset="0"/>
                <a:cs typeface="Tahoma" pitchFamily="34" charset="0"/>
              </a:rPr>
              <a:t>Ошибки  в  построении  сложносочиненных предложений:</a:t>
            </a:r>
          </a:p>
          <a:p>
            <a:pPr marL="274320" indent="-27432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ru-RU" sz="2200" dirty="0" smtClean="0">
              <a:latin typeface="Tahoma" pitchFamily="34" charset="0"/>
              <a:cs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2200" b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а) при  неудачном  соединении  разнородных простых  предложений</a:t>
            </a:r>
          </a:p>
          <a:p>
            <a:pPr marL="274320" indent="-27432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2200" dirty="0" smtClean="0">
                <a:latin typeface="Tahoma" pitchFamily="34" charset="0"/>
                <a:cs typeface="Tahoma" pitchFamily="34" charset="0"/>
              </a:rPr>
              <a:t>   «Базаров – лекарь, но он сильная и волевая натура.»</a:t>
            </a:r>
          </a:p>
          <a:p>
            <a:pPr marL="274320" indent="-27432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ru-RU" sz="2200" dirty="0" smtClean="0">
              <a:latin typeface="Tahoma" pitchFamily="34" charset="0"/>
              <a:cs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2200" b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б) в употреблении противительных союзов вместо соединительного союза И</a:t>
            </a:r>
            <a:endParaRPr lang="ru-RU" sz="2200" dirty="0" smtClean="0">
              <a:solidFill>
                <a:srgbClr val="00B050"/>
              </a:solidFill>
              <a:latin typeface="Tahoma" pitchFamily="34" charset="0"/>
              <a:cs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2200" dirty="0" smtClean="0">
                <a:latin typeface="Tahoma" pitchFamily="34" charset="0"/>
                <a:cs typeface="Tahoma" pitchFamily="34" charset="0"/>
              </a:rPr>
              <a:t>   «Наступила зима, но мы стали ходить на лыжах.»</a:t>
            </a:r>
          </a:p>
          <a:p>
            <a:pPr marL="274320" indent="-27432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ru-RU" sz="2200" dirty="0" smtClean="0">
              <a:latin typeface="Tahoma" pitchFamily="34" charset="0"/>
              <a:cs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2200" b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в) при тавтологическом употреблении сочинительных союзов</a:t>
            </a:r>
          </a:p>
          <a:p>
            <a:pPr marL="274320" indent="-27432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2200" dirty="0" smtClean="0">
                <a:latin typeface="Tahoma" pitchFamily="34" charset="0"/>
                <a:cs typeface="Tahoma" pitchFamily="34" charset="0"/>
              </a:rPr>
              <a:t>   «Мы пошли без разрешения в лес, и мама очень расстроилась, и она нас за это сильно ругала.»</a:t>
            </a:r>
          </a:p>
          <a:p>
            <a:pPr marL="274320" indent="-27432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2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214313"/>
            <a:ext cx="8401050" cy="884237"/>
          </a:xfrm>
        </p:spPr>
        <p:txBody>
          <a:bodyPr/>
          <a:lstStyle/>
          <a:p>
            <a:pPr algn="ctr" eaLnBrk="1" hangingPunct="1"/>
            <a:r>
              <a:rPr lang="ru-RU" sz="22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ОШИБКИ  В  ПОСТРОЕНИИ</a:t>
            </a:r>
            <a:r>
              <a:rPr lang="en-US" sz="22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sz="22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СЛОЖНОПОДЧИНЕННОГО  ПРЕДЛОЖЕНИЯ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85720" y="1214422"/>
            <a:ext cx="8715436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а) одновременно 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употребляются 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подчинительный 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и сочинительный 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союзы 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в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предложении:</a:t>
            </a:r>
            <a:endParaRPr lang="ru-RU" sz="2000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ahoma" pitchFamily="34" charset="0"/>
                <a:cs typeface="Tahoma" pitchFamily="34" charset="0"/>
              </a:rPr>
              <a:t>   «Когда ночь была спокойна, но люди не спали.»</a:t>
            </a:r>
            <a:endParaRPr lang="ru-RU" sz="2000" b="1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b="1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б) употребляется 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лишний 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союз:</a:t>
            </a:r>
            <a:endParaRPr lang="ru-RU" sz="2000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ahoma" pitchFamily="34" charset="0"/>
                <a:cs typeface="Tahoma" pitchFamily="34" charset="0"/>
              </a:rPr>
              <a:t>   «У меня одно желание, чтобы вырасти быстрее.»</a:t>
            </a:r>
            <a:endParaRPr lang="ru-RU" sz="2000" b="1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b="1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в) </a:t>
            </a:r>
            <a:r>
              <a:rPr lang="ru-RU" sz="2000" b="1" dirty="0" err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в</a:t>
            </a:r>
            <a:r>
              <a:rPr lang="ru-RU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главном 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предложении 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отсутствует 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указательное 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слово:</a:t>
            </a:r>
            <a:endParaRPr lang="ru-RU" sz="2000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ahoma" pitchFamily="34" charset="0"/>
                <a:cs typeface="Tahoma" pitchFamily="34" charset="0"/>
              </a:rPr>
              <a:t>   «Я люблю свою Родину, что мы живем под мирным небом.»</a:t>
            </a:r>
            <a:endParaRPr lang="ru-RU" sz="2000" b="1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b="1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г) неправильно 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употребляется 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союз 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и 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союзное 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слово:</a:t>
            </a:r>
            <a:endParaRPr lang="ru-RU" sz="2000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ahoma" pitchFamily="34" charset="0"/>
                <a:cs typeface="Tahoma" pitchFamily="34" charset="0"/>
              </a:rPr>
              <a:t>   «Мы пошли в ту сторону, где доносились звуки.»</a:t>
            </a:r>
            <a:endParaRPr lang="ru-RU" sz="2000" b="1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b="1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dirty="0" err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д</a:t>
            </a:r>
            <a:r>
              <a:rPr lang="ru-RU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) соединяется 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в 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одном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предложении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придаточное определительное 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и 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причастный 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оборот:</a:t>
            </a:r>
            <a:endParaRPr lang="ru-RU" sz="2000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ahoma" pitchFamily="34" charset="0"/>
                <a:cs typeface="Tahoma" pitchFamily="34" charset="0"/>
              </a:rPr>
              <a:t>   «Плюшкин жил в доме, имеющем запущенный вид и у которого  все окна  были  закрыты ставнями.»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357188" y="3071813"/>
            <a:ext cx="10072688" cy="4786312"/>
          </a:xfrm>
        </p:spPr>
        <p:txBody>
          <a:bodyPr/>
          <a:lstStyle/>
          <a:p>
            <a:pPr algn="just" eaLnBrk="1" hangingPunct="1"/>
            <a:r>
              <a:rPr lang="ru-RU" smtClean="0"/>
              <a:t>	</a:t>
            </a:r>
            <a:r>
              <a:rPr lang="ru-RU" sz="2400" b="1" i="1" smtClean="0">
                <a:latin typeface="Tahoma" pitchFamily="34" charset="0"/>
                <a:cs typeface="Tahoma" pitchFamily="34" charset="0"/>
              </a:rPr>
              <a:t>Выделяют 5 типов ошибок</a:t>
            </a:r>
            <a:r>
              <a:rPr lang="ru-RU" sz="2400" b="1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 lvl="2" algn="l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200" smtClean="0">
                <a:latin typeface="Tahoma" pitchFamily="34" charset="0"/>
                <a:cs typeface="Tahoma" pitchFamily="34" charset="0"/>
              </a:rPr>
              <a:t>ошибки в содержании изложения, сочинения, высказывания;</a:t>
            </a:r>
          </a:p>
          <a:p>
            <a:pPr lvl="2" algn="l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200" smtClean="0">
                <a:latin typeface="Tahoma" pitchFamily="34" charset="0"/>
                <a:cs typeface="Tahoma" pitchFamily="34" charset="0"/>
              </a:rPr>
              <a:t>речевые ошибки;</a:t>
            </a:r>
          </a:p>
          <a:p>
            <a:pPr lvl="2" algn="l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200" smtClean="0">
                <a:latin typeface="Tahoma" pitchFamily="34" charset="0"/>
                <a:cs typeface="Tahoma" pitchFamily="34" charset="0"/>
              </a:rPr>
              <a:t>грамматические ошибки;</a:t>
            </a:r>
          </a:p>
          <a:p>
            <a:pPr lvl="2" algn="l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200" smtClean="0">
                <a:latin typeface="Tahoma" pitchFamily="34" charset="0"/>
                <a:cs typeface="Tahoma" pitchFamily="34" charset="0"/>
              </a:rPr>
              <a:t>орфографические;</a:t>
            </a:r>
          </a:p>
          <a:p>
            <a:pPr lvl="2" algn="l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200" smtClean="0">
                <a:latin typeface="Tahoma" pitchFamily="34" charset="0"/>
                <a:cs typeface="Tahoma" pitchFamily="34" charset="0"/>
              </a:rPr>
              <a:t>пунктуационные.</a:t>
            </a:r>
          </a:p>
          <a:p>
            <a:pPr algn="r" eaLnBrk="1" hangingPunct="1"/>
            <a:r>
              <a:rPr lang="ru-RU" sz="2400" smtClean="0"/>
              <a:t>              </a:t>
            </a:r>
            <a:endParaRPr lang="ru-RU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75" y="214313"/>
            <a:ext cx="7558088" cy="1223962"/>
          </a:xfrm>
        </p:spPr>
        <p:txBody>
          <a:bodyPr/>
          <a:lstStyle/>
          <a:p>
            <a:pPr eaLnBrk="1" hangingPunct="1"/>
            <a:r>
              <a:rPr lang="ru-RU" sz="2600" b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ХАРАКТЕРИСТИКА  РЕЧЕВЫХ </a:t>
            </a:r>
            <a:br>
              <a:rPr lang="ru-RU" sz="2600" b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600" b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ОШИБОК  И  ИХ  ПРЕДУПРЕЖДЕНИЕ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7188" y="1643063"/>
            <a:ext cx="8429625" cy="1223962"/>
          </a:xfrm>
          <a:prstGeom prst="rect">
            <a:avLst/>
          </a:prstGeom>
        </p:spPr>
        <p:txBody>
          <a:bodyPr bIns="91440" anchor="ctr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    </a:t>
            </a:r>
            <a:r>
              <a:rPr lang="ru-RU" sz="2400" dirty="0">
                <a:solidFill>
                  <a:schemeClr val="bg1"/>
                </a:solidFill>
                <a:latin typeface="Tahoma" pitchFamily="34" charset="0"/>
                <a:ea typeface="+mj-ea"/>
                <a:cs typeface="Tahoma" pitchFamily="34" charset="0"/>
              </a:rPr>
              <a:t>Нарушения тех или иных литературных норм квалифицируются как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речевые ошибки.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428625"/>
            <a:ext cx="7772400" cy="631825"/>
          </a:xfrm>
        </p:spPr>
        <p:txBody>
          <a:bodyPr/>
          <a:lstStyle/>
          <a:p>
            <a:pPr algn="ctr" eaLnBrk="1" hangingPunct="1"/>
            <a:r>
              <a:rPr lang="ru-RU" sz="2600" b="1" u="sng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ОШИБКИ В СОДЕРЖАНИИ ВЫСКАЗЫВАНИЯ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0825" y="1412875"/>
            <a:ext cx="8750300" cy="49974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400" b="1" dirty="0" smtClean="0">
                <a:latin typeface="Tahoma" pitchFamily="34" charset="0"/>
                <a:cs typeface="Tahoma" pitchFamily="34" charset="0"/>
              </a:rPr>
              <a:t>Несоответствие высказывания теме. </a:t>
            </a:r>
            <a:endParaRPr lang="ru-RU" sz="2400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FontTx/>
              <a:buNone/>
            </a:pPr>
            <a:r>
              <a:rPr lang="ru-RU" sz="2400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Как предупредить эти ошибки?</a:t>
            </a:r>
          </a:p>
          <a:p>
            <a:pPr eaLnBrk="1" hangingPunct="1">
              <a:buFontTx/>
              <a:buNone/>
            </a:pPr>
            <a:endParaRPr lang="ru-RU" sz="2400" dirty="0" smtClean="0">
              <a:latin typeface="Tahoma" pitchFamily="34" charset="0"/>
              <a:cs typeface="Tahoma" pitchFamily="34" charset="0"/>
            </a:endParaRPr>
          </a:p>
          <a:p>
            <a:pPr eaLnBrk="1" hangingPunct="1"/>
            <a:r>
              <a:rPr lang="ru-RU" sz="2200" dirty="0" smtClean="0">
                <a:latin typeface="Tahoma" pitchFamily="34" charset="0"/>
                <a:cs typeface="Tahoma" pitchFamily="34" charset="0"/>
              </a:rPr>
              <a:t>Вначале необходимо сформулировать основную мысль высказывания и доказывать именно эту мысль.</a:t>
            </a:r>
          </a:p>
          <a:p>
            <a:pPr eaLnBrk="1" hangingPunct="1"/>
            <a:endParaRPr lang="ru-RU" sz="2200" dirty="0" smtClean="0">
              <a:latin typeface="Tahoma" pitchFamily="34" charset="0"/>
              <a:cs typeface="Tahoma" pitchFamily="34" charset="0"/>
            </a:endParaRPr>
          </a:p>
          <a:p>
            <a:pPr eaLnBrk="1" hangingPunct="1"/>
            <a:r>
              <a:rPr lang="ru-RU" sz="2200" dirty="0" smtClean="0">
                <a:latin typeface="Tahoma" pitchFamily="34" charset="0"/>
                <a:cs typeface="Tahoma" pitchFamily="34" charset="0"/>
              </a:rPr>
              <a:t>Следует продумать круг вопросов, которые следует затронуть, чтобы  раскрыть тему.</a:t>
            </a:r>
          </a:p>
          <a:p>
            <a:pPr eaLnBrk="1" hangingPunct="1"/>
            <a:endParaRPr lang="ru-RU" sz="2200" dirty="0" smtClean="0">
              <a:latin typeface="Tahoma" pitchFamily="34" charset="0"/>
              <a:cs typeface="Tahoma" pitchFamily="34" charset="0"/>
            </a:endParaRPr>
          </a:p>
          <a:p>
            <a:pPr eaLnBrk="1" hangingPunct="1"/>
            <a:r>
              <a:rPr lang="ru-RU" sz="2200" dirty="0" smtClean="0">
                <a:latin typeface="Tahoma" pitchFamily="34" charset="0"/>
                <a:cs typeface="Tahoma" pitchFamily="34" charset="0"/>
              </a:rPr>
              <a:t>Не следует привлекать материал, не связанный непосредственно </a:t>
            </a:r>
            <a:r>
              <a:rPr lang="ru-RU" sz="2200" smtClean="0">
                <a:latin typeface="Tahoma" pitchFamily="34" charset="0"/>
                <a:cs typeface="Tahoma" pitchFamily="34" charset="0"/>
              </a:rPr>
              <a:t>с темой. </a:t>
            </a:r>
            <a:endParaRPr lang="ru-RU" sz="22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Выноска со стрелкой вправо 5"/>
          <p:cNvSpPr/>
          <p:nvPr/>
        </p:nvSpPr>
        <p:spPr>
          <a:xfrm>
            <a:off x="214313" y="714375"/>
            <a:ext cx="3643312" cy="2071688"/>
          </a:xfrm>
          <a:prstGeom prst="rightArrowCallou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857250"/>
            <a:ext cx="3429000" cy="141763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Виды фактических</a:t>
            </a:r>
            <a:b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ошибок:</a:t>
            </a:r>
            <a:r>
              <a:rPr lang="ru-RU" sz="2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29063" y="4143375"/>
            <a:ext cx="5072062" cy="1857375"/>
          </a:xfrm>
        </p:spPr>
        <p:txBody>
          <a:bodyPr/>
          <a:lstStyle/>
          <a:p>
            <a:pPr marL="609600" indent="-609600" eaLnBrk="1" hangingPunct="1">
              <a:buClrTx/>
              <a:buFont typeface="Franklin Gothic Book" pitchFamily="34" charset="0"/>
              <a:buAutoNum type="arabicPeriod"/>
            </a:pPr>
            <a:r>
              <a:rPr lang="ru-RU" sz="2200" smtClean="0">
                <a:latin typeface="Tahoma" pitchFamily="34" charset="0"/>
                <a:cs typeface="Tahoma" pitchFamily="34" charset="0"/>
              </a:rPr>
              <a:t>отсутствие логической связи между предложениями;</a:t>
            </a:r>
          </a:p>
          <a:p>
            <a:pPr marL="609600" indent="-609600" eaLnBrk="1" hangingPunct="1">
              <a:buClrTx/>
              <a:buFont typeface="Franklin Gothic Book" pitchFamily="34" charset="0"/>
              <a:buAutoNum type="arabicPeriod"/>
            </a:pPr>
            <a:r>
              <a:rPr lang="ru-RU" sz="2200" smtClean="0">
                <a:latin typeface="Tahoma" pitchFamily="34" charset="0"/>
                <a:cs typeface="Tahoma" pitchFamily="34" charset="0"/>
              </a:rPr>
              <a:t>противоречие и двусмыслица; </a:t>
            </a:r>
          </a:p>
          <a:p>
            <a:pPr marL="609600" indent="-609600" eaLnBrk="1" hangingPunct="1">
              <a:buClrTx/>
              <a:buFont typeface="Franklin Gothic Book" pitchFamily="34" charset="0"/>
              <a:buAutoNum type="arabicPeriod"/>
            </a:pPr>
            <a:r>
              <a:rPr lang="ru-RU" sz="2200" smtClean="0">
                <a:latin typeface="Tahoma" pitchFamily="34" charset="0"/>
                <a:cs typeface="Tahoma" pitchFamily="34" charset="0"/>
              </a:rPr>
              <a:t>бездоказательность суждений.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857625" y="714375"/>
            <a:ext cx="5286375" cy="2286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609600" indent="-609600" fontAlgn="auto">
              <a:spcBef>
                <a:spcPts val="580"/>
              </a:spcBef>
              <a:spcAft>
                <a:spcPts val="0"/>
              </a:spcAft>
              <a:buSzPct val="85000"/>
              <a:buFont typeface="+mj-lt"/>
              <a:buAutoNum type="arabicPeriod"/>
              <a:defRPr/>
            </a:pPr>
            <a:r>
              <a:rPr lang="ru-RU" sz="2200" dirty="0">
                <a:latin typeface="Tahoma" pitchFamily="34" charset="0"/>
                <a:cs typeface="Tahoma" pitchFamily="34" charset="0"/>
              </a:rPr>
              <a:t>ошибки в датах;</a:t>
            </a:r>
          </a:p>
          <a:p>
            <a:pPr marL="609600" indent="-609600" fontAlgn="auto">
              <a:spcBef>
                <a:spcPts val="580"/>
              </a:spcBef>
              <a:spcAft>
                <a:spcPts val="0"/>
              </a:spcAft>
              <a:buSzPct val="85000"/>
              <a:buFont typeface="+mj-lt"/>
              <a:buAutoNum type="arabicPeriod"/>
              <a:defRPr/>
            </a:pPr>
            <a:r>
              <a:rPr lang="ru-RU" sz="2200" dirty="0">
                <a:latin typeface="Tahoma" pitchFamily="34" charset="0"/>
                <a:cs typeface="Tahoma" pitchFamily="34" charset="0"/>
              </a:rPr>
              <a:t>смешение эпох, авторов, названий произведений;</a:t>
            </a:r>
          </a:p>
          <a:p>
            <a:pPr marL="609600" indent="-609600" fontAlgn="auto">
              <a:spcBef>
                <a:spcPts val="580"/>
              </a:spcBef>
              <a:spcAft>
                <a:spcPts val="0"/>
              </a:spcAft>
              <a:buSzPct val="85000"/>
              <a:buFont typeface="+mj-lt"/>
              <a:buAutoNum type="arabicPeriod"/>
              <a:defRPr/>
            </a:pPr>
            <a:r>
              <a:rPr lang="ru-RU" sz="2200" dirty="0">
                <a:latin typeface="Tahoma" pitchFamily="34" charset="0"/>
                <a:cs typeface="Tahoma" pitchFamily="34" charset="0"/>
              </a:rPr>
              <a:t>искажение в цитировании;</a:t>
            </a:r>
          </a:p>
          <a:p>
            <a:pPr marL="609600" indent="-609600" fontAlgn="auto">
              <a:spcBef>
                <a:spcPts val="580"/>
              </a:spcBef>
              <a:spcAft>
                <a:spcPts val="0"/>
              </a:spcAft>
              <a:buSzPct val="85000"/>
              <a:buFont typeface="+mj-lt"/>
              <a:buAutoNum type="arabicPeriod"/>
              <a:defRPr/>
            </a:pPr>
            <a:r>
              <a:rPr lang="ru-RU" sz="2200" dirty="0">
                <a:latin typeface="Tahoma" pitchFamily="34" charset="0"/>
                <a:cs typeface="Tahoma" pitchFamily="34" charset="0"/>
              </a:rPr>
              <a:t>искажение фактов, описанных в произведениях.</a:t>
            </a:r>
          </a:p>
          <a:p>
            <a:pPr marL="609600" indent="-60960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endParaRPr lang="ru-RU" sz="2400" dirty="0">
              <a:latin typeface="+mn-lt"/>
            </a:endParaRPr>
          </a:p>
          <a:p>
            <a:pPr marL="609600" indent="-60960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endParaRPr lang="ru-RU" sz="2400" b="1" dirty="0">
              <a:latin typeface="+mn-lt"/>
            </a:endParaRPr>
          </a:p>
        </p:txBody>
      </p:sp>
      <p:sp>
        <p:nvSpPr>
          <p:cNvPr id="8" name="Выноска со стрелкой вправо 7"/>
          <p:cNvSpPr/>
          <p:nvPr/>
        </p:nvSpPr>
        <p:spPr>
          <a:xfrm>
            <a:off x="214313" y="3786188"/>
            <a:ext cx="3714750" cy="2071687"/>
          </a:xfrm>
          <a:prstGeom prst="rightArrowCallou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14313" y="4071938"/>
            <a:ext cx="3357562" cy="1285875"/>
          </a:xfrm>
          <a:prstGeom prst="rect">
            <a:avLst/>
          </a:prstGeom>
        </p:spPr>
        <p:txBody>
          <a:bodyPr bIns="91440" anchor="b"/>
          <a:lstStyle/>
          <a:p>
            <a:pPr fontAlgn="auto"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Нарушение</a:t>
            </a:r>
            <a:b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</a:b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последовательности</a:t>
            </a:r>
            <a:b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</a:b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высказывания:</a:t>
            </a: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357188"/>
            <a:ext cx="5143500" cy="571500"/>
          </a:xfrm>
        </p:spPr>
        <p:txBody>
          <a:bodyPr/>
          <a:lstStyle/>
          <a:p>
            <a:pPr eaLnBrk="1" hangingPunct="1"/>
            <a:r>
              <a:rPr lang="ru-RU" sz="2600" b="1" u="sng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РЕЧЕВЫЕ  НЕДОЧЕТЫ</a:t>
            </a:r>
            <a:endParaRPr lang="ru-RU" sz="2600" u="sng" smtClean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42875" y="1357313"/>
            <a:ext cx="8786813" cy="3429000"/>
          </a:xfrm>
        </p:spPr>
        <p:txBody>
          <a:bodyPr>
            <a:normAutofit fontScale="85000" lnSpcReduction="10000"/>
          </a:bodyPr>
          <a:lstStyle/>
          <a:p>
            <a:pPr marL="457200" indent="-45720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Под речевым недочетом понимают: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ru-RU" dirty="0" smtClean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  <a:p>
            <a:pPr marL="457200" indent="-457200" eaLnBrk="1" fontAlgn="auto" hangingPunct="1">
              <a:spcBef>
                <a:spcPts val="580"/>
              </a:spcBef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неточно употребленное слово или устойчивое выражение;</a:t>
            </a:r>
          </a:p>
          <a:p>
            <a:pPr marL="457200" indent="-457200" eaLnBrk="1" fontAlgn="auto" hangingPunct="1">
              <a:spcBef>
                <a:spcPts val="580"/>
              </a:spcBef>
              <a:spcAft>
                <a:spcPts val="0"/>
              </a:spcAft>
              <a:buClrTx/>
              <a:buFont typeface="+mj-lt"/>
              <a:buAutoNum type="arabicPeriod"/>
              <a:defRPr/>
            </a:pPr>
            <a:endParaRPr lang="ru-RU" dirty="0" smtClean="0">
              <a:latin typeface="Tahoma" pitchFamily="34" charset="0"/>
              <a:cs typeface="Tahoma" pitchFamily="34" charset="0"/>
            </a:endParaRPr>
          </a:p>
          <a:p>
            <a:pPr marL="457200" indent="-457200" eaLnBrk="1" fontAlgn="auto" hangingPunct="1">
              <a:spcBef>
                <a:spcPts val="580"/>
              </a:spcBef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слово или предложение, нарушающее стилевое единство и выразительность текста;</a:t>
            </a:r>
          </a:p>
          <a:p>
            <a:pPr marL="457200" indent="-457200" eaLnBrk="1" fontAlgn="auto" hangingPunct="1">
              <a:spcBef>
                <a:spcPts val="580"/>
              </a:spcBef>
              <a:spcAft>
                <a:spcPts val="0"/>
              </a:spcAft>
              <a:buClrTx/>
              <a:buFont typeface="+mj-lt"/>
              <a:buAutoNum type="arabicPeriod"/>
              <a:defRPr/>
            </a:pPr>
            <a:endParaRPr lang="ru-RU" dirty="0" smtClean="0">
              <a:latin typeface="Tahoma" pitchFamily="34" charset="0"/>
              <a:cs typeface="Tahoma" pitchFamily="34" charset="0"/>
            </a:endParaRPr>
          </a:p>
          <a:p>
            <a:pPr marL="457200" indent="-457200" eaLnBrk="1" fontAlgn="auto" hangingPunct="1">
              <a:spcBef>
                <a:spcPts val="580"/>
              </a:spcBef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однообразие словаря.</a:t>
            </a:r>
          </a:p>
          <a:p>
            <a:pPr marL="457200" indent="-457200" eaLnBrk="1" fontAlgn="auto" hangingPunct="1">
              <a:spcBef>
                <a:spcPts val="580"/>
              </a:spcBef>
              <a:spcAft>
                <a:spcPts val="0"/>
              </a:spcAft>
              <a:buClrTx/>
              <a:buFont typeface="Wingdings 2"/>
              <a:buNone/>
              <a:defRPr/>
            </a:pPr>
            <a:r>
              <a:rPr lang="ru-RU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________________________________________________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ru-RU" sz="2400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14313" y="4714875"/>
            <a:ext cx="8429625" cy="167163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endParaRPr lang="ru-RU" sz="2400" dirty="0">
              <a:latin typeface="+mn-lt"/>
            </a:endParaRPr>
          </a:p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sz="2600" dirty="0">
                <a:latin typeface="Tahoma" pitchFamily="34" charset="0"/>
                <a:cs typeface="Tahoma" pitchFamily="34" charset="0"/>
              </a:rPr>
              <a:t>Речевые недочеты подразделяют на </a:t>
            </a:r>
          </a:p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sz="2600" b="1" i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лексические</a:t>
            </a:r>
            <a:r>
              <a:rPr lang="ru-RU" sz="2600" i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; </a:t>
            </a:r>
            <a:r>
              <a:rPr lang="ru-RU" sz="2600" b="1" i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морфологические;</a:t>
            </a:r>
            <a:endParaRPr lang="ru-RU" sz="2600" i="1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sz="2600" b="1" i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и синтаксические</a:t>
            </a:r>
            <a:r>
              <a:rPr lang="ru-RU" sz="2600" i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285750"/>
            <a:ext cx="8572500" cy="5826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u="sng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Характеристика  типичных  лексических  ошибок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14313" y="1000125"/>
            <a:ext cx="9215437" cy="57150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b="1" smtClean="0">
                <a:latin typeface="Tahoma" pitchFamily="34" charset="0"/>
                <a:cs typeface="Tahoma" pitchFamily="34" charset="0"/>
              </a:rPr>
              <a:t>1.  Употребление слова в не свойственном ему значении:</a:t>
            </a:r>
          </a:p>
          <a:p>
            <a:pPr marL="609600" indent="-6096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smtClean="0">
                <a:latin typeface="Tahoma" pitchFamily="34" charset="0"/>
                <a:cs typeface="Tahoma" pitchFamily="34" charset="0"/>
              </a:rPr>
              <a:t>«Чацкий  не  одинок:  у  него  много  сообщников». </a:t>
            </a:r>
          </a:p>
          <a:p>
            <a:pPr marL="609600" indent="-609600"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000" smtClean="0"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b="1" smtClean="0">
                <a:latin typeface="Tahoma" pitchFamily="34" charset="0"/>
                <a:cs typeface="Tahoma" pitchFamily="34" charset="0"/>
              </a:rPr>
              <a:t>2.  Смешение слов-паронимов:</a:t>
            </a:r>
          </a:p>
          <a:p>
            <a:pPr marL="609600" indent="-6096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smtClean="0">
                <a:latin typeface="Tahoma" pitchFamily="34" charset="0"/>
                <a:cs typeface="Tahoma" pitchFamily="34" charset="0"/>
              </a:rPr>
              <a:t>«Онегин ведет праздничный образ жизни».</a:t>
            </a:r>
          </a:p>
          <a:p>
            <a:pPr marL="609600" indent="-609600"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000" smtClean="0"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b="1" smtClean="0">
                <a:latin typeface="Tahoma" pitchFamily="34" charset="0"/>
                <a:cs typeface="Tahoma" pitchFamily="34" charset="0"/>
              </a:rPr>
              <a:t>3.  Употребление лишних слов (плеоназмы): </a:t>
            </a:r>
          </a:p>
          <a:p>
            <a:pPr marL="609600" indent="-6096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smtClean="0">
                <a:latin typeface="Tahoma" pitchFamily="34" charset="0"/>
                <a:cs typeface="Tahoma" pitchFamily="34" charset="0"/>
              </a:rPr>
              <a:t>«Наступил темный мрак». </a:t>
            </a:r>
          </a:p>
          <a:p>
            <a:pPr marL="609600" indent="-609600"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000" smtClean="0"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b="1" smtClean="0">
                <a:latin typeface="Tahoma" pitchFamily="34" charset="0"/>
                <a:cs typeface="Tahoma" pitchFamily="34" charset="0"/>
              </a:rPr>
              <a:t>4.  Лексические анахронизмы </a:t>
            </a:r>
          </a:p>
          <a:p>
            <a:pPr marL="609600" indent="-6096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b="1" smtClean="0">
                <a:latin typeface="Tahoma" pitchFamily="34" charset="0"/>
                <a:cs typeface="Tahoma" pitchFamily="34" charset="0"/>
              </a:rPr>
              <a:t>(употребление слова или выражения, не соответствующего</a:t>
            </a:r>
          </a:p>
          <a:p>
            <a:pPr marL="609600" indent="-6096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b="1" smtClean="0">
                <a:latin typeface="Tahoma" pitchFamily="34" charset="0"/>
                <a:cs typeface="Tahoma" pitchFamily="34" charset="0"/>
              </a:rPr>
              <a:t>лексическим, фразеологическим и т.п. нормам данной эпохи):</a:t>
            </a:r>
          </a:p>
          <a:p>
            <a:pPr marL="609600" indent="-6096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smtClean="0">
                <a:latin typeface="Tahoma" pitchFamily="34" charset="0"/>
                <a:cs typeface="Tahoma" pitchFamily="34" charset="0"/>
              </a:rPr>
              <a:t>«Чацкий поехал в командировку  за границу». </a:t>
            </a:r>
          </a:p>
          <a:p>
            <a:pPr marL="609600" indent="-609600"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000" smtClean="0"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b="1" smtClean="0">
                <a:latin typeface="Tahoma" pitchFamily="34" charset="0"/>
                <a:cs typeface="Tahoma" pitchFamily="34" charset="0"/>
              </a:rPr>
              <a:t>5.  Двусмысленность из-за использования омонимов и</a:t>
            </a:r>
          </a:p>
          <a:p>
            <a:pPr marL="609600" indent="-6096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b="1" smtClean="0">
                <a:latin typeface="Tahoma" pitchFamily="34" charset="0"/>
                <a:cs typeface="Tahoma" pitchFamily="34" charset="0"/>
              </a:rPr>
              <a:t>многозначных слов:</a:t>
            </a:r>
          </a:p>
          <a:p>
            <a:pPr marL="609600" indent="-6096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smtClean="0">
                <a:latin typeface="Tahoma" pitchFamily="34" charset="0"/>
                <a:cs typeface="Tahoma" pitchFamily="34" charset="0"/>
              </a:rPr>
              <a:t>«Готовясь к экзаменам, я </a:t>
            </a:r>
            <a:r>
              <a:rPr lang="ru-RU" sz="2000" u="sng" smtClean="0">
                <a:latin typeface="Tahoma" pitchFamily="34" charset="0"/>
                <a:cs typeface="Tahoma" pitchFamily="34" charset="0"/>
              </a:rPr>
              <a:t>перечитала</a:t>
            </a:r>
            <a:r>
              <a:rPr lang="ru-RU" sz="2000" smtClean="0">
                <a:latin typeface="Tahoma" pitchFamily="34" charset="0"/>
                <a:cs typeface="Tahoma" pitchFamily="34" charset="0"/>
              </a:rPr>
              <a:t> все книги».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285750"/>
            <a:ext cx="8229600" cy="792163"/>
          </a:xfrm>
        </p:spPr>
        <p:txBody>
          <a:bodyPr/>
          <a:lstStyle/>
          <a:p>
            <a:pPr eaLnBrk="1" hangingPunct="1"/>
            <a:r>
              <a:rPr lang="ru-RU" sz="2600" b="1" u="sng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НАРУШЕНИЕ  СОЧЕТАЕМОСТИ  СЛОВ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85750" y="1285875"/>
            <a:ext cx="8686800" cy="53054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2400" dirty="0" smtClean="0">
                <a:latin typeface="Tahoma" pitchFamily="34" charset="0"/>
                <a:cs typeface="Tahoma" pitchFamily="34" charset="0"/>
              </a:rPr>
              <a:t>Различают три типа сочетаемости: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2400" b="1" i="1" u="sng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лексическая</a:t>
            </a:r>
            <a:r>
              <a:rPr lang="ru-RU" sz="2400" b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,  </a:t>
            </a:r>
            <a:r>
              <a:rPr lang="ru-RU" sz="2400" b="1" i="1" u="sng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грамматическая</a:t>
            </a:r>
            <a:r>
              <a:rPr lang="ru-RU" sz="2400" b="1" i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  и</a:t>
            </a:r>
            <a:r>
              <a:rPr lang="ru-RU" sz="2400" b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   </a:t>
            </a:r>
            <a:r>
              <a:rPr lang="ru-RU" sz="2400" b="1" i="1" u="sng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стилистическая</a:t>
            </a:r>
            <a:r>
              <a:rPr lang="ru-RU" sz="2400" b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ru-RU" sz="1000" dirty="0" smtClean="0">
              <a:latin typeface="Tahoma" pitchFamily="34" charset="0"/>
              <a:cs typeface="Tahoma" pitchFamily="34" charset="0"/>
            </a:endParaRPr>
          </a:p>
          <a:p>
            <a:pPr marL="274320" indent="-274320" eaLnBrk="1" fontAlgn="auto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2400" dirty="0" smtClean="0">
                <a:latin typeface="Tahoma" pitchFamily="34" charset="0"/>
                <a:cs typeface="Tahoma" pitchFamily="34" charset="0"/>
              </a:rPr>
              <a:t>Соединение слов бывает невозможно из-за:</a:t>
            </a:r>
          </a:p>
          <a:p>
            <a:pPr marL="274320" indent="-274320" eaLnBrk="1" fontAlgn="auto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ru-RU" sz="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ClrTx/>
              <a:buFont typeface="+mj-lt"/>
              <a:buAutoNum type="romanUcPeriod"/>
              <a:defRPr/>
            </a:pPr>
            <a:r>
              <a:rPr lang="ru-RU" sz="2200" dirty="0" smtClean="0">
                <a:latin typeface="Tahoma" pitchFamily="34" charset="0"/>
                <a:cs typeface="Tahoma" pitchFamily="34" charset="0"/>
              </a:rPr>
              <a:t>смысловой несовместимости (обедать потолок);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ClrTx/>
              <a:buFont typeface="+mj-lt"/>
              <a:buAutoNum type="romanUcPeriod"/>
              <a:defRPr/>
            </a:pPr>
            <a:endParaRPr lang="ru-RU" sz="22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ClrTx/>
              <a:buFont typeface="+mj-lt"/>
              <a:buAutoNum type="romanUcPeriod"/>
              <a:defRPr/>
            </a:pPr>
            <a:r>
              <a:rPr lang="ru-RU" sz="2200" dirty="0" smtClean="0">
                <a:latin typeface="Tahoma" pitchFamily="34" charset="0"/>
                <a:cs typeface="Tahoma" pitchFamily="34" charset="0"/>
              </a:rPr>
              <a:t>грамматической природы слов (прилагательные не вступают в связь с глаголами или наречиями);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ClrTx/>
              <a:buFont typeface="+mj-lt"/>
              <a:buAutoNum type="romanUcPeriod"/>
              <a:defRPr/>
            </a:pPr>
            <a:endParaRPr lang="ru-RU" sz="22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ClrTx/>
              <a:buFont typeface="+mj-lt"/>
              <a:buAutoNum type="romanUcPeriod"/>
              <a:defRPr/>
            </a:pPr>
            <a:r>
              <a:rPr lang="ru-RU" sz="2200" dirty="0" smtClean="0">
                <a:latin typeface="Tahoma" pitchFamily="34" charset="0"/>
                <a:cs typeface="Tahoma" pitchFamily="34" charset="0"/>
              </a:rPr>
              <a:t>ограничений, регулируемых стилистическими законами (не сочетаются слова книжного характера с разговорно-просторечными).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214313"/>
            <a:ext cx="8229600" cy="579437"/>
          </a:xfrm>
        </p:spPr>
        <p:txBody>
          <a:bodyPr/>
          <a:lstStyle/>
          <a:p>
            <a:pPr eaLnBrk="1" hangingPunct="1"/>
            <a:r>
              <a:rPr lang="ru-RU" sz="2600" b="1" u="sng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ОРФОГРАФИЧЕСКИЕ  ОШИБКИ</a:t>
            </a:r>
            <a:r>
              <a:rPr lang="ru-RU" sz="2600" u="sng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57188" y="1000125"/>
            <a:ext cx="8229600" cy="57150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b="1" i="1" dirty="0" smtClean="0">
                <a:latin typeface="Tahoma" pitchFamily="34" charset="0"/>
                <a:cs typeface="Tahoma" pitchFamily="34" charset="0"/>
              </a:rPr>
              <a:t>Типичные орфографические ошибки: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ru-RU" sz="2400" dirty="0" smtClean="0">
              <a:latin typeface="Tahoma" pitchFamily="34" charset="0"/>
              <a:cs typeface="Tahoma" pitchFamily="34" charset="0"/>
            </a:endParaRPr>
          </a:p>
          <a:p>
            <a:pPr marL="274320" indent="-274320" algn="just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300" dirty="0" smtClean="0">
                <a:latin typeface="Tahoma" pitchFamily="34" charset="0"/>
                <a:cs typeface="Tahoma" pitchFamily="34" charset="0"/>
              </a:rPr>
              <a:t>ошибки на правописание безударных гласных (как проверяемых, так и непроверяемых) в корнях слов, в приставках, в суффиксах;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sz="2300" dirty="0" smtClean="0">
              <a:latin typeface="Tahoma" pitchFamily="34" charset="0"/>
              <a:cs typeface="Tahoma" pitchFamily="34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300" dirty="0" smtClean="0">
                <a:latin typeface="Tahoma" pitchFamily="34" charset="0"/>
                <a:cs typeface="Tahoma" pitchFamily="34" charset="0"/>
              </a:rPr>
              <a:t>пропуск на письме непроизносимых согласных;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sz="2300" dirty="0" smtClean="0">
              <a:latin typeface="Tahoma" pitchFamily="34" charset="0"/>
              <a:cs typeface="Tahoma" pitchFamily="34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300" dirty="0" smtClean="0">
                <a:latin typeface="Tahoma" pitchFamily="34" charset="0"/>
                <a:cs typeface="Tahoma" pitchFamily="34" charset="0"/>
              </a:rPr>
              <a:t>ложное удвоение согласных;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sz="2300" dirty="0" smtClean="0">
              <a:latin typeface="Tahoma" pitchFamily="34" charset="0"/>
              <a:cs typeface="Tahoma" pitchFamily="34" charset="0"/>
            </a:endParaRPr>
          </a:p>
          <a:p>
            <a:pPr marL="274320" indent="-274320" algn="just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300" dirty="0" smtClean="0">
                <a:latin typeface="Tahoma" pitchFamily="34" charset="0"/>
                <a:cs typeface="Tahoma" pitchFamily="34" charset="0"/>
              </a:rPr>
              <a:t>пропуск Ъ и Ь, их смешение в употреблении, ненужное употребление  Ъ или Ь;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sz="2300" dirty="0" smtClean="0">
              <a:latin typeface="Tahoma" pitchFamily="34" charset="0"/>
              <a:cs typeface="Tahoma" pitchFamily="34" charset="0"/>
            </a:endParaRPr>
          </a:p>
          <a:p>
            <a:pPr marL="274320" indent="-274320" algn="just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300" dirty="0" smtClean="0">
                <a:latin typeface="Tahoma" pitchFamily="34" charset="0"/>
                <a:cs typeface="Tahoma" pitchFamily="34" charset="0"/>
              </a:rPr>
              <a:t>ошибки в написании окончаний различных частей речи;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sz="2300" dirty="0" smtClean="0">
              <a:latin typeface="Tahoma" pitchFamily="34" charset="0"/>
              <a:cs typeface="Tahoma" pitchFamily="34" charset="0"/>
            </a:endParaRPr>
          </a:p>
          <a:p>
            <a:pPr marL="274320" indent="-274320" algn="just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300" dirty="0" smtClean="0">
                <a:latin typeface="Tahoma" pitchFamily="34" charset="0"/>
                <a:cs typeface="Tahoma" pitchFamily="34" charset="0"/>
              </a:rPr>
              <a:t>ошибки на слитное, дефисное и раздельное написание слов;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sz="2300" dirty="0" smtClean="0">
              <a:latin typeface="Tahoma" pitchFamily="34" charset="0"/>
              <a:cs typeface="Tahoma" pitchFamily="34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300" dirty="0" smtClean="0">
                <a:latin typeface="Tahoma" pitchFamily="34" charset="0"/>
                <a:cs typeface="Tahoma" pitchFamily="34" charset="0"/>
              </a:rPr>
              <a:t>ошибки в переносе слов.</a:t>
            </a:r>
            <a:endParaRPr lang="ru-RU" sz="23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1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1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357188"/>
            <a:ext cx="8229600" cy="577850"/>
          </a:xfrm>
        </p:spPr>
        <p:txBody>
          <a:bodyPr/>
          <a:lstStyle/>
          <a:p>
            <a:pPr eaLnBrk="1" hangingPunct="1"/>
            <a:r>
              <a:rPr lang="ru-RU" sz="2600" b="1" u="sng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Типичные пунктуационные ошибки: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0825" y="1052513"/>
            <a:ext cx="9250363" cy="5073650"/>
          </a:xfrm>
        </p:spPr>
        <p:txBody>
          <a:bodyPr/>
          <a:lstStyle/>
          <a:p>
            <a:pPr marL="609600" indent="-609600" eaLnBrk="1" hangingPunct="1">
              <a:buClrTx/>
            </a:pPr>
            <a:r>
              <a:rPr lang="ru-RU" sz="2200" dirty="0" smtClean="0">
                <a:latin typeface="Tahoma" pitchFamily="34" charset="0"/>
                <a:cs typeface="Tahoma" pitchFamily="34" charset="0"/>
              </a:rPr>
              <a:t>Пропуск запятой.</a:t>
            </a:r>
            <a:endParaRPr lang="ru-RU" sz="2200" i="1" dirty="0" smtClean="0"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buFont typeface="Wingdings 2" pitchFamily="18" charset="2"/>
              <a:buNone/>
            </a:pP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        </a:t>
            </a:r>
            <a:r>
              <a:rPr lang="ru-RU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Быть всегда </a:t>
            </a:r>
            <a:r>
              <a:rPr lang="en-US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там __  где труднее всего. </a:t>
            </a:r>
          </a:p>
          <a:p>
            <a:pPr marL="609600" indent="-609600" eaLnBrk="1" hangingPunct="1">
              <a:buFont typeface="Wingdings 2" pitchFamily="18" charset="2"/>
              <a:buNone/>
            </a:pPr>
            <a:r>
              <a:rPr lang="en-US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Будущее прекрасно __  оно принадлежит молодым.  </a:t>
            </a:r>
          </a:p>
          <a:p>
            <a:pPr marL="609600" indent="-609600" eaLnBrk="1" hangingPunct="1">
              <a:buFont typeface="Wingdings 2" pitchFamily="18" charset="2"/>
              <a:buNone/>
            </a:pPr>
            <a:r>
              <a:rPr lang="en-US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 политика была временной __  и надо было налаживать</a:t>
            </a:r>
          </a:p>
          <a:p>
            <a:pPr marL="609600" indent="-609600" eaLnBrk="1" hangingPunct="1">
              <a:buFont typeface="Wingdings 2" pitchFamily="18" charset="2"/>
              <a:buNone/>
            </a:pPr>
            <a:r>
              <a:rPr lang="en-US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обеспечение города. </a:t>
            </a:r>
          </a:p>
          <a:p>
            <a:pPr marL="609600" indent="-609600" eaLnBrk="1" hangingPunct="1">
              <a:buFontTx/>
              <a:buNone/>
            </a:pPr>
            <a:endParaRPr lang="ru-RU" sz="2200" u="sng" dirty="0" smtClean="0"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buClrTx/>
            </a:pPr>
            <a:r>
              <a:rPr lang="ru-RU" sz="2200" dirty="0" smtClean="0">
                <a:latin typeface="Tahoma" pitchFamily="34" charset="0"/>
                <a:cs typeface="Tahoma" pitchFamily="34" charset="0"/>
              </a:rPr>
              <a:t>Пропуск знака для выделения причастных и деепричастных оборотов, обращения, вводных слов и конструкций, прямой речи.</a:t>
            </a:r>
          </a:p>
          <a:p>
            <a:pPr marL="609600" indent="-609600" eaLnBrk="1" hangingPunct="1">
              <a:buClrTx/>
            </a:pPr>
            <a:endParaRPr lang="ru-RU" sz="2200" b="1" dirty="0" smtClean="0"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buClrTx/>
            </a:pPr>
            <a:r>
              <a:rPr lang="ru-RU" sz="2200" dirty="0" smtClean="0">
                <a:latin typeface="Tahoma" pitchFamily="34" charset="0"/>
                <a:cs typeface="Tahoma" pitchFamily="34" charset="0"/>
              </a:rPr>
              <a:t>Употребление лишнего знака.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</TotalTime>
  <Words>946</Words>
  <Application>Microsoft Office PowerPoint</Application>
  <PresentationFormat>Экран (4:3)</PresentationFormat>
  <Paragraphs>187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Справедливость</vt:lpstr>
      <vt:lpstr>ХАРАКТЕРИСТИКА  РЕЧЕВЫХ  ОШИБОК  И  ИХ  ПРЕДУПРЕЖДЕНИЕ</vt:lpstr>
      <vt:lpstr>ХАРАКТЕРИСТИКА  РЕЧЕВЫХ  ОШИБОК  И  ИХ  ПРЕДУПРЕЖДЕНИЕ</vt:lpstr>
      <vt:lpstr>ОШИБКИ В СОДЕРЖАНИИ ВЫСКАЗЫВАНИЯ</vt:lpstr>
      <vt:lpstr>Виды фактических ошибок: </vt:lpstr>
      <vt:lpstr>РЕЧЕВЫЕ  НЕДОЧЕТЫ</vt:lpstr>
      <vt:lpstr>Характеристика  типичных  лексических  ошибок</vt:lpstr>
      <vt:lpstr>НАРУШЕНИЕ  СОЧЕТАЕМОСТИ  СЛОВ</vt:lpstr>
      <vt:lpstr>ОРФОГРАФИЧЕСКИЕ  ОШИБКИ </vt:lpstr>
      <vt:lpstr>Типичные пунктуационные ошибки: </vt:lpstr>
      <vt:lpstr>МОРФОЛОГИЧЕСКИЕ  ОШИБКИ </vt:lpstr>
      <vt:lpstr>ОШИБКИ  В  ПОСТРОЕНИИ  ПРЕДЛОЖЕНИЙ</vt:lpstr>
      <vt:lpstr>ОШИБКИ,  СВЯЗАННЫЕ  С  НАРУШЕНИЕМ ПОРЯДКА  СЛОВ  В  ПРЕДЛОЖЕНИИ </vt:lpstr>
      <vt:lpstr>ОШИБКИ  В  ПОСТРОЕНИИ  ПРЕДЛОЖЕНИЙ </vt:lpstr>
      <vt:lpstr>ОШИБКИ  В  ПОСТРОЕНИИ  ПРЕДЛОЖЕНИЙ </vt:lpstr>
      <vt:lpstr>ОШИБКИ  В  ПОСТРОЕНИИ СЛОЖНОПОДЧИНЕННОГО  ПРЕДЛОЖЕНИЯ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ХАРАКТЕРИСТИКА РЕЧЕВЫХ  ОШИБОК И ИХ ПРЕДУПРЕЖДЕНИЕ</dc:title>
  <dc:creator>Пользователь</dc:creator>
  <cp:lastModifiedBy>user</cp:lastModifiedBy>
  <cp:revision>50</cp:revision>
  <dcterms:created xsi:type="dcterms:W3CDTF">2010-12-04T08:53:08Z</dcterms:created>
  <dcterms:modified xsi:type="dcterms:W3CDTF">2014-07-07T01:42:30Z</dcterms:modified>
</cp:coreProperties>
</file>