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2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E5BB4-EA50-40E4-BD09-37615F922A38}" type="datetimeFigureOut">
              <a:rPr lang="ru-RU" smtClean="0"/>
              <a:t>03.10.2010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3539-2196-4850-A26F-5609982582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929222"/>
          </a:xfrm>
        </p:spPr>
        <p:txBody>
          <a:bodyPr>
            <a:noAutofit/>
          </a:bodyPr>
          <a:lstStyle/>
          <a:p>
            <a:r>
              <a:rPr lang="ru-RU" sz="7200" dirty="0" smtClean="0">
                <a:cs typeface="Raavi" pitchFamily="2"/>
              </a:rPr>
              <a:t>Трудные случаи пунктуации в сложносочиненном предложении</a:t>
            </a:r>
            <a:endParaRPr lang="ru-RU" sz="7200" dirty="0">
              <a:cs typeface="Raavi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143512"/>
            <a:ext cx="357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357166"/>
            <a:ext cx="5500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Следует разграничивать сложносочиненные предложения и простые предложения с однородными членами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714348" y="714356"/>
            <a:ext cx="1643074" cy="185738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ятно 2 3"/>
          <p:cNvSpPr/>
          <p:nvPr/>
        </p:nvSpPr>
        <p:spPr>
          <a:xfrm>
            <a:off x="214282" y="2928934"/>
            <a:ext cx="8929718" cy="3929066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Однородные сказуемые,  соединенные  одиночным союзом,  в простом предложении запятой не разделяются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357166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785926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Ветер    дул с моря и городок обдавал запахом водорослей.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214282" y="2786058"/>
            <a:ext cx="2714644" cy="285752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2428860" y="2285992"/>
            <a:ext cx="1357322" cy="285752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Минус 6"/>
          <p:cNvSpPr/>
          <p:nvPr/>
        </p:nvSpPr>
        <p:spPr>
          <a:xfrm>
            <a:off x="428596" y="2214554"/>
            <a:ext cx="2143140" cy="285752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-облако 9"/>
          <p:cNvSpPr/>
          <p:nvPr/>
        </p:nvSpPr>
        <p:spPr>
          <a:xfrm>
            <a:off x="5286380" y="321468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</a:t>
            </a:r>
            <a:r>
              <a:rPr lang="ru-RU" b="1" dirty="0" smtClean="0">
                <a:solidFill>
                  <a:schemeClr val="tx1"/>
                </a:solidFill>
              </a:rPr>
              <a:t>:  прямое дополнение ГОРОДОК можно принять за подлежащее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3929066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Вывод:</a:t>
            </a:r>
            <a:r>
              <a:rPr lang="ru-RU" sz="2400" b="1" dirty="0" smtClean="0"/>
              <a:t> предложение простое, так одна грамматическая основа. Два сказуемых являются однородными</a:t>
            </a:r>
            <a:r>
              <a:rPr lang="ru-RU" sz="2400" b="1" dirty="0" smtClean="0">
                <a:solidFill>
                  <a:srgbClr val="FF0000"/>
                </a:solidFill>
              </a:rPr>
              <a:t>. Запятая не нужна.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уча знаний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2000250"/>
            <a:ext cx="2352675" cy="349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85786" y="642918"/>
            <a:ext cx="75009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Закрепим полученные знания !!!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4736E-6 C 0.00209 0.08395 0.00903 0.14384 0.01598 0.14384 C 0.02292 0.14384 0.029 0.08395 0.03108 4.84736E-6 C 0.03403 0.08395 0.03994 0.14384 0.04705 0.14384 C 0.054 0.14384 0.06007 0.08395 0.06198 4.84736E-6 C 0.06494 0.08395 0.07101 0.14384 0.07796 0.14384 C 0.08507 0.14384 0.09202 0.08395 0.09393 4.84736E-6 C 0.09601 0.08395 0.10209 0.14384 0.11007 0.14384 C 0.11598 0.14384 0.12292 0.08395 0.125 4.84736E-6 C 0.12709 0.08395 0.13403 0.14384 0.14098 0.14384 C 0.14792 0.14384 0.154 0.08395 0.15608 4.84736E-6 C 0.15903 0.08395 0.16494 0.14384 0.17205 0.14384 C 0.179 0.14384 0.18507 0.08395 0.18803 4.84736E-6 C 0.18994 0.08395 0.19601 0.14384 0.20296 0.14384 C 0.21007 0.14384 0.21702 0.08395 0.21893 4.84736E-6 C 0.22101 0.08395 0.22709 0.14384 0.23507 0.14384 C 0.24202 0.14384 0.24792 0.08395 0.25 4.84736E-6 " pathEditMode="relative" rAng="0" ptsTypes="fffffffff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7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73821E-6 C 0.25295 -0.02521 0.25694 -0.04926 0.26493 -0.04926 C 0.27396 -0.04926 0.27708 -0.02521 0.28003 -2.73821E-6 C 0.28403 0.02799 0.28698 0.05597 0.29705 0.05597 C 0.30608 0.05597 0.30903 0.02799 0.31302 -2.73821E-6 C 0.31493 -0.02521 0.31892 -0.04926 0.32795 -0.04926 C 0.33594 -0.04926 0.33993 -0.02521 0.34305 -2.73821E-6 C 0.34601 0.02799 0.35 0.05597 0.35903 0.05597 C 0.36805 0.05597 0.375 -2.73821E-6 0.375 0.00023 C 0.37795 -0.02521 0.38108 -0.04926 0.38993 -0.04926 C 0.39896 -0.04926 0.40208 -0.02521 0.40503 -2.73821E-6 C 0.40903 0.02799 0.41198 0.05597 0.42205 0.05597 C 0.43108 0.05597 0.43403 0.02799 0.43698 -2.73821E-6 C 0.44097 -0.02521 0.44392 -0.04926 0.45295 -0.04926 C 0.46094 -0.04926 0.46493 -0.02521 0.46805 -2.73821E-6 C 0.47101 0.02799 0.475 0.05597 0.48403 0.05597 C 0.49305 0.05597 0.49601 0.02799 0.5 -2.73821E-6 " pathEditMode="relative" rAng="0" ptsTypes="fffffffffffffffff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8604"/>
            <a:ext cx="8358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Укажите номера сложносочиненных предложений, расставьте знаки препинания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357299"/>
            <a:ext cx="750099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Пахло разнотравьем и было душно.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Начните работать и вы почувствуете радость труда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Извозчик неутомимо погонял лошадей и во все горло распевал песни.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Сегодня впервые мы почувствовали пробуждение природы и это будто окрылило нас.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Человеческое мышление формируется с помощью языка и оказывается с ним прочно связанным.</a:t>
            </a:r>
          </a:p>
          <a:p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площади открыли киоск и теперь там продают газеты.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8604"/>
            <a:ext cx="8358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Проверьте себя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071546"/>
            <a:ext cx="750099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Пахло разнотравьем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было душно.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Начните работать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вы почувствуете радость труда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Извозчик неутомимо погонял лошадей и во все горло распевал песни.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Сегодня впервые мы почувствовали пробуждение природы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это будто окрылило нас.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Человеческое мышление формируется с помощью языка и оказывается с ним прочно связанным.</a:t>
            </a:r>
          </a:p>
          <a:p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площади открыли киоск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теперь там продают газеты.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8001024" y="1142984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8001024" y="2071678"/>
            <a:ext cx="78581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8143900" y="3357562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858148" y="6000768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929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Укажите сложносочиненные предложения с общим второстепенным членом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071546"/>
            <a:ext cx="72866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него выступил пот на лбу и глаза  странно расширились.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 Ялте кончилась весна и начиналось лето. 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Изредка вспорхнет вспугнутая нами птица или зацокает белка.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даль, тем больше лес был завален колодником и тропа не приспособлена для передвижения.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Сквозь серый камень вода сочилась и было душно в ущелье темном.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вечеру ураганный ветер стал стихать и работа в порту оживилась.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929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Проверьте себя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071546"/>
            <a:ext cx="72866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него выступил пот на лбу и глаза  странно расширились.</a:t>
            </a:r>
          </a:p>
          <a:p>
            <a:pPr marL="342900" indent="-3429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 Ялте кончилась весна и начиналось лето. </a:t>
            </a:r>
          </a:p>
          <a:p>
            <a:pPr marL="342900" indent="-3429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Изредка вспорхнет вспугнутая нами птица или зацокает белка.</a:t>
            </a:r>
          </a:p>
          <a:p>
            <a:pPr marL="342900" indent="-3429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даль, тем больше лес был завален колодником и тропа не приспособлена для передвижения.</a:t>
            </a:r>
          </a:p>
          <a:p>
            <a:pPr marL="342900" indent="-3429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Сквозь серый камень вода сочилась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было душно в ущелье темном.</a:t>
            </a:r>
          </a:p>
          <a:p>
            <a:pPr marL="342900" indent="-3429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вечеру ураганный ветер стал стихать и работа в порту оживилась.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001024" y="1142984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8072462" y="2214554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001024" y="3214686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8143900" y="4214818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58148" y="5929330"/>
            <a:ext cx="1285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???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42852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Разберемся!!!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1500174"/>
            <a:ext cx="6715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 вечеру ураганный ветер стал стихать и работа в порту оживилась.</a:t>
            </a:r>
            <a:endParaRPr lang="ru-RU" sz="4000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4429124" y="3357562"/>
            <a:ext cx="4714876" cy="150019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Постановка запятой подчеркивает причинно-следственные отношения между событиями.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214282" y="4357694"/>
            <a:ext cx="4714908" cy="17859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Отсутствие знака указывает на отношение одновременности. В этом случае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 К ВЕЧЕРУ 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 является ОВЧ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ятно 2 5"/>
          <p:cNvSpPr/>
          <p:nvPr/>
        </p:nvSpPr>
        <p:spPr>
          <a:xfrm>
            <a:off x="214282" y="2928934"/>
            <a:ext cx="8429684" cy="3929066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28926" y="357166"/>
            <a:ext cx="6000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Применение правил об употреблении знаков препинания  в сложносочиненном предложении обусловлено трудностями обнаружения этого типа предложения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Litebulb"/>
          <p:cNvSpPr>
            <a:spLocks noEditPoints="1" noChangeArrowheads="1"/>
          </p:cNvSpPr>
          <p:nvPr/>
        </p:nvSpPr>
        <p:spPr bwMode="auto">
          <a:xfrm>
            <a:off x="714348" y="714356"/>
            <a:ext cx="1643074" cy="185738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14414" y="3786190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Чтобы  обнаружить сложносочиненное предложение нужно уметь выделять и соотносить главные члены предложения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643050"/>
            <a:ext cx="78581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Мне рекомендовали эту книгу</a:t>
            </a:r>
          </a:p>
          <a:p>
            <a:endParaRPr lang="ru-RU" sz="4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и я  прочитал ее.</a:t>
            </a:r>
            <a:endParaRPr lang="ru-RU" sz="4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950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 3"/>
          <p:cNvSpPr/>
          <p:nvPr/>
        </p:nvSpPr>
        <p:spPr>
          <a:xfrm>
            <a:off x="714348" y="2285992"/>
            <a:ext cx="5572164" cy="428628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714348" y="3714752"/>
            <a:ext cx="1000132" cy="285752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1357290" y="3714752"/>
            <a:ext cx="3214710" cy="357190"/>
          </a:xfrm>
          <a:prstGeom prst="mathEqua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643446"/>
            <a:ext cx="5143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Вывод: </a:t>
            </a:r>
            <a:r>
              <a:rPr lang="ru-RU" sz="2000" b="1" dirty="0" smtClean="0"/>
              <a:t>Предложение сложносочиненное, так как  в нем две грамматических основы: 1) односоставное предложение, неопределенно – личное;</a:t>
            </a:r>
          </a:p>
          <a:p>
            <a:r>
              <a:rPr lang="ru-RU" sz="2000" b="1" dirty="0" smtClean="0"/>
              <a:t>2) Двусоставное предложение.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Запятая нужна.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286380" y="285749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Трудность: </a:t>
            </a:r>
            <a:r>
              <a:rPr lang="ru-RU" b="1" dirty="0" smtClean="0"/>
              <a:t>Соотносящиеся местоимения </a:t>
            </a:r>
          </a:p>
          <a:p>
            <a:pPr algn="ctr"/>
            <a:r>
              <a:rPr lang="ru-RU" b="1" dirty="0" smtClean="0"/>
              <a:t>Я - Мне</a:t>
            </a:r>
            <a:endParaRPr lang="ru-RU" b="1" dirty="0"/>
          </a:p>
        </p:txBody>
      </p:sp>
      <p:sp>
        <p:nvSpPr>
          <p:cNvPr id="10" name="Месяц 9"/>
          <p:cNvSpPr/>
          <p:nvPr/>
        </p:nvSpPr>
        <p:spPr>
          <a:xfrm flipH="1">
            <a:off x="8072462" y="2214554"/>
            <a:ext cx="428628" cy="428628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643050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Гости из соседней области вошли в зал и их пригласили в </a:t>
            </a:r>
            <a:b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президиум</a:t>
            </a:r>
            <a:endParaRPr lang="ru-RU" sz="4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950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 3"/>
          <p:cNvSpPr/>
          <p:nvPr/>
        </p:nvSpPr>
        <p:spPr>
          <a:xfrm>
            <a:off x="214282" y="2857496"/>
            <a:ext cx="2143140" cy="357190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571472" y="2214554"/>
            <a:ext cx="1714512" cy="214314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4214810" y="2786058"/>
            <a:ext cx="3214710" cy="357190"/>
          </a:xfrm>
          <a:prstGeom prst="mathEqua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643446"/>
            <a:ext cx="51435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Вывод: </a:t>
            </a:r>
            <a:r>
              <a:rPr lang="ru-RU" sz="2000" b="1" dirty="0" smtClean="0"/>
              <a:t>Предложение сложносочиненное, так как  в нем две грамматических основы: 1) </a:t>
            </a:r>
            <a:r>
              <a:rPr lang="ru-RU" sz="2000" b="1" dirty="0" smtClean="0"/>
              <a:t>Двусоставное предложение.</a:t>
            </a:r>
            <a:endParaRPr lang="ru-RU" sz="2000" b="1" dirty="0" smtClean="0"/>
          </a:p>
          <a:p>
            <a:r>
              <a:rPr lang="ru-RU" sz="2000" b="1" dirty="0" smtClean="0"/>
              <a:t>2) Односоставное, неопределенно-личное.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Запятая нужна.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286380" y="321468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Трудность: </a:t>
            </a:r>
            <a:r>
              <a:rPr lang="ru-RU" b="1" dirty="0" smtClean="0"/>
              <a:t>Соотносящиеся существительное и местоимение ИХ</a:t>
            </a:r>
            <a:endParaRPr lang="ru-RU" b="1" dirty="0"/>
          </a:p>
        </p:txBody>
      </p:sp>
      <p:sp>
        <p:nvSpPr>
          <p:cNvPr id="10" name="Месяц 9"/>
          <p:cNvSpPr/>
          <p:nvPr/>
        </p:nvSpPr>
        <p:spPr>
          <a:xfrm flipH="1">
            <a:off x="3286116" y="2857496"/>
            <a:ext cx="285752" cy="428628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643050"/>
            <a:ext cx="78581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Солнце село    и стало свежо</a:t>
            </a:r>
            <a:endParaRPr lang="ru-RU" sz="4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950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 3"/>
          <p:cNvSpPr/>
          <p:nvPr/>
        </p:nvSpPr>
        <p:spPr>
          <a:xfrm>
            <a:off x="2214546" y="2214554"/>
            <a:ext cx="1643074" cy="428628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428596" y="2357430"/>
            <a:ext cx="2071702" cy="285752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4500562" y="2285992"/>
            <a:ext cx="4143404" cy="357190"/>
          </a:xfrm>
          <a:prstGeom prst="mathEqua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643446"/>
            <a:ext cx="51435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Вывод: </a:t>
            </a:r>
            <a:r>
              <a:rPr lang="ru-RU" sz="2000" b="1" dirty="0" smtClean="0"/>
              <a:t>Предложение сложносочиненное, так как  в нем две грамматических основы: 1)Двусоставное предложение.</a:t>
            </a:r>
          </a:p>
          <a:p>
            <a:r>
              <a:rPr lang="ru-RU" sz="2000" b="1" dirty="0" smtClean="0"/>
              <a:t>2) </a:t>
            </a:r>
            <a:r>
              <a:rPr lang="ru-RU" sz="2000" b="1" dirty="0" smtClean="0"/>
              <a:t>односоставное предложение, </a:t>
            </a:r>
            <a:r>
              <a:rPr lang="ru-RU" sz="2000" b="1" dirty="0" smtClean="0"/>
              <a:t>без</a:t>
            </a:r>
            <a:r>
              <a:rPr lang="ru-RU" sz="2000" b="1" dirty="0" smtClean="0"/>
              <a:t>личное;</a:t>
            </a:r>
            <a:endParaRPr lang="ru-RU" sz="2000" b="1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Запятая нужна.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286380" y="285749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Трудность: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глаголы – сказуемые в одной форме</a:t>
            </a:r>
            <a:endParaRPr lang="ru-RU" b="1" dirty="0"/>
          </a:p>
        </p:txBody>
      </p:sp>
      <p:sp>
        <p:nvSpPr>
          <p:cNvPr id="10" name="Месяц 9"/>
          <p:cNvSpPr/>
          <p:nvPr/>
        </p:nvSpPr>
        <p:spPr>
          <a:xfrm flipH="1">
            <a:off x="3714744" y="2285992"/>
            <a:ext cx="428628" cy="428628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643050"/>
            <a:ext cx="7858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Сходите в зоопарк    и вы увидите африканского слона</a:t>
            </a:r>
            <a:endParaRPr lang="ru-RU" sz="4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950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 3"/>
          <p:cNvSpPr/>
          <p:nvPr/>
        </p:nvSpPr>
        <p:spPr>
          <a:xfrm>
            <a:off x="214282" y="2214554"/>
            <a:ext cx="3143272" cy="428628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6215074" y="2285992"/>
            <a:ext cx="1000132" cy="285752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0" y="2928934"/>
            <a:ext cx="3214710" cy="357190"/>
          </a:xfrm>
          <a:prstGeom prst="mathEqua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286256"/>
            <a:ext cx="51435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Вывод: </a:t>
            </a:r>
            <a:r>
              <a:rPr lang="ru-RU" sz="2000" b="1" dirty="0" smtClean="0"/>
              <a:t>Предложение сложносочиненное, так как  в нем две грамматических основы: 1) односоставное, определенно-личное предложение (глагол в форме повелительного наклонения);</a:t>
            </a:r>
          </a:p>
          <a:p>
            <a:r>
              <a:rPr lang="ru-RU" sz="2000" b="1" dirty="0" smtClean="0"/>
              <a:t>2) Двусоставное предложение (глагол в форме будущего времени).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Запятая нужна.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286380" y="285749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Трудность:</a:t>
            </a:r>
            <a:r>
              <a:rPr lang="ru-RU" b="1" dirty="0" smtClean="0">
                <a:solidFill>
                  <a:schemeClr val="tx1"/>
                </a:solidFill>
              </a:rPr>
              <a:t> сказуемые соотносятся с действием одного и того же лица</a:t>
            </a:r>
            <a:endParaRPr lang="ru-RU" b="1" dirty="0"/>
          </a:p>
        </p:txBody>
      </p:sp>
      <p:sp>
        <p:nvSpPr>
          <p:cNvPr id="10" name="Месяц 9"/>
          <p:cNvSpPr/>
          <p:nvPr/>
        </p:nvSpPr>
        <p:spPr>
          <a:xfrm flipH="1">
            <a:off x="5429256" y="2214554"/>
            <a:ext cx="428628" cy="357190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643050"/>
            <a:ext cx="7858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Вечерело    и становилось прохладно.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950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 3"/>
          <p:cNvSpPr/>
          <p:nvPr/>
        </p:nvSpPr>
        <p:spPr>
          <a:xfrm>
            <a:off x="0" y="2214554"/>
            <a:ext cx="3286148" cy="285752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428992" y="2285992"/>
            <a:ext cx="4071966" cy="285752"/>
          </a:xfrm>
          <a:prstGeom prst="mathEqua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643446"/>
            <a:ext cx="51435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Вывод: </a:t>
            </a:r>
            <a:r>
              <a:rPr lang="ru-RU" sz="2000" b="1" dirty="0" smtClean="0"/>
              <a:t>Предложение сложносочиненное, так как  в нем две грамматических основы: 1) односоставное безличное;</a:t>
            </a:r>
          </a:p>
          <a:p>
            <a:r>
              <a:rPr lang="ru-RU" sz="2000" b="1" dirty="0" smtClean="0"/>
              <a:t>2) односоставное, безличное.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Запятая нужна.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286380" y="285749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Трудность: </a:t>
            </a:r>
            <a:r>
              <a:rPr lang="ru-RU" b="1" dirty="0" smtClean="0">
                <a:solidFill>
                  <a:schemeClr val="tx1"/>
                </a:solidFill>
              </a:rPr>
              <a:t>оба предложения являются односоставными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Месяц 9"/>
          <p:cNvSpPr/>
          <p:nvPr/>
        </p:nvSpPr>
        <p:spPr>
          <a:xfrm flipH="1">
            <a:off x="2928926" y="2214554"/>
            <a:ext cx="428628" cy="428628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285720" y="2928934"/>
            <a:ext cx="3286148" cy="285752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357166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Простые предложения, имеющие общий второстепенный член или общее вводное слово и соединенные неповторяющимися союзами (кроме противительных) , запятыми не разделяются.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714348" y="714356"/>
            <a:ext cx="1643074" cy="185738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ятно 2 3"/>
          <p:cNvSpPr/>
          <p:nvPr/>
        </p:nvSpPr>
        <p:spPr>
          <a:xfrm>
            <a:off x="214282" y="2928934"/>
            <a:ext cx="8929718" cy="3929066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Общий второстепенный член  может стоять в начале, в середине и в конце простого предложения.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357166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Является ли предложение сложносочиненным, нужна ли запятая?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785926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Малиновка пела                         и кукушка куковала.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2714612" y="2857496"/>
            <a:ext cx="2714644" cy="285752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214678" y="2285992"/>
            <a:ext cx="1785950" cy="357190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Минус 6"/>
          <p:cNvSpPr/>
          <p:nvPr/>
        </p:nvSpPr>
        <p:spPr>
          <a:xfrm>
            <a:off x="1214414" y="2285992"/>
            <a:ext cx="2143140" cy="285752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000628" y="178592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solidFill>
                  <a:srgbClr val="FFFF00"/>
                </a:solidFill>
              </a:rPr>
              <a:t>в</a:t>
            </a:r>
            <a:r>
              <a:rPr lang="ru-RU" sz="3600" b="1" i="1" dirty="0" smtClean="0">
                <a:solidFill>
                  <a:srgbClr val="FFFF00"/>
                </a:solidFill>
              </a:rPr>
              <a:t> лесу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5286380" y="3214686"/>
            <a:ext cx="421484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Трудность: </a:t>
            </a:r>
            <a:r>
              <a:rPr lang="ru-RU" b="1" dirty="0" smtClean="0">
                <a:solidFill>
                  <a:schemeClr val="tx1"/>
                </a:solidFill>
              </a:rPr>
              <a:t>общий второстепенный член  стоит в конце простого предложения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3929066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Вывод:</a:t>
            </a:r>
            <a:r>
              <a:rPr lang="ru-RU" sz="2400" b="1" dirty="0" smtClean="0"/>
              <a:t> предложение сложносочиненное, так две грамматические основы, </a:t>
            </a:r>
            <a:r>
              <a:rPr lang="ru-RU" sz="2400" b="1" dirty="0" smtClean="0">
                <a:solidFill>
                  <a:srgbClr val="FF0000"/>
                </a:solidFill>
              </a:rPr>
              <a:t>НО </a:t>
            </a:r>
            <a:r>
              <a:rPr lang="ru-RU" sz="2400" b="1" dirty="0" smtClean="0"/>
              <a:t>запятая не нужна, так как есть общий второстепенный член В ЛЕСУ.</a:t>
            </a:r>
            <a:endParaRPr lang="ru-RU" sz="2400" b="1" dirty="0"/>
          </a:p>
        </p:txBody>
      </p:sp>
      <p:sp>
        <p:nvSpPr>
          <p:cNvPr id="12" name="Минус 11"/>
          <p:cNvSpPr/>
          <p:nvPr/>
        </p:nvSpPr>
        <p:spPr>
          <a:xfrm>
            <a:off x="1000100" y="2857496"/>
            <a:ext cx="2143140" cy="285752"/>
          </a:xfrm>
          <a:prstGeom prst="mathMin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9" grpId="1"/>
      <p:bldP spid="10" grpId="0" animBg="1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832</Words>
  <Application>Microsoft Office PowerPoint</Application>
  <PresentationFormat>Экран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Трудные случаи пунктуации в сложносочиненном предложении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Трудные случаи пунктуации в сложносочиненном предложении</dc:title>
  <dc:creator>Admin</dc:creator>
  <cp:lastModifiedBy>Admin</cp:lastModifiedBy>
  <cp:revision>22</cp:revision>
  <dcterms:created xsi:type="dcterms:W3CDTF">2010-10-03T04:05:18Z</dcterms:created>
  <dcterms:modified xsi:type="dcterms:W3CDTF">2010-10-03T07:48:17Z</dcterms:modified>
</cp:coreProperties>
</file>