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sldIdLst>
    <p:sldId id="256" r:id="rId2"/>
    <p:sldId id="284" r:id="rId3"/>
    <p:sldId id="286" r:id="rId4"/>
    <p:sldId id="287" r:id="rId5"/>
    <p:sldId id="288" r:id="rId6"/>
    <p:sldId id="299" r:id="rId7"/>
    <p:sldId id="289" r:id="rId8"/>
    <p:sldId id="291" r:id="rId9"/>
    <p:sldId id="292" r:id="rId10"/>
    <p:sldId id="293" r:id="rId11"/>
    <p:sldId id="294" r:id="rId12"/>
    <p:sldId id="295" r:id="rId13"/>
    <p:sldId id="296" r:id="rId14"/>
    <p:sldId id="285" r:id="rId15"/>
    <p:sldId id="297" r:id="rId16"/>
    <p:sldId id="300" r:id="rId17"/>
    <p:sldId id="301" r:id="rId18"/>
    <p:sldId id="302" r:id="rId19"/>
    <p:sldId id="306" r:id="rId20"/>
    <p:sldId id="307" r:id="rId21"/>
    <p:sldId id="304" r:id="rId22"/>
    <p:sldId id="305" r:id="rId23"/>
    <p:sldId id="308" r:id="rId24"/>
    <p:sldId id="303" r:id="rId25"/>
    <p:sldId id="309" r:id="rId26"/>
    <p:sldId id="269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85C083D-3EF6-4FA7-BFD4-B5CD49E80C55}">
          <p14:sldIdLst>
            <p14:sldId id="256"/>
            <p14:sldId id="284"/>
            <p14:sldId id="286"/>
            <p14:sldId id="287"/>
            <p14:sldId id="288"/>
            <p14:sldId id="299"/>
            <p14:sldId id="289"/>
            <p14:sldId id="291"/>
            <p14:sldId id="292"/>
            <p14:sldId id="293"/>
            <p14:sldId id="294"/>
            <p14:sldId id="295"/>
            <p14:sldId id="296"/>
            <p14:sldId id="285"/>
            <p14:sldId id="297"/>
            <p14:sldId id="300"/>
            <p14:sldId id="301"/>
            <p14:sldId id="302"/>
            <p14:sldId id="306"/>
            <p14:sldId id="307"/>
            <p14:sldId id="304"/>
            <p14:sldId id="305"/>
            <p14:sldId id="308"/>
            <p14:sldId id="303"/>
            <p14:sldId id="309"/>
            <p14:sldId id="269"/>
            <p14:sldId id="2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FF66"/>
    <a:srgbClr val="CCECFF"/>
    <a:srgbClr val="FFCCFF"/>
    <a:srgbClr val="FF3300"/>
    <a:srgbClr val="66FF66"/>
    <a:srgbClr val="FFFF00"/>
    <a:srgbClr val="FF6699"/>
    <a:srgbClr val="FF66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95054" autoAdjust="0"/>
  </p:normalViewPr>
  <p:slideViewPr>
    <p:cSldViewPr>
      <p:cViewPr>
        <p:scale>
          <a:sx n="81" d="100"/>
          <a:sy n="81" d="100"/>
        </p:scale>
        <p:origin x="-1330" y="-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956C-DDE0-4B33-8E4E-D9853919E393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A817-5A27-4E57-91A0-C0D24520C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81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956C-DDE0-4B33-8E4E-D9853919E393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A817-5A27-4E57-91A0-C0D24520C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11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956C-DDE0-4B33-8E4E-D9853919E393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A817-5A27-4E57-91A0-C0D24520C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8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956C-DDE0-4B33-8E4E-D9853919E393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A817-5A27-4E57-91A0-C0D24520C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6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956C-DDE0-4B33-8E4E-D9853919E393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A817-5A27-4E57-91A0-C0D24520C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9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956C-DDE0-4B33-8E4E-D9853919E393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A817-5A27-4E57-91A0-C0D24520C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7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956C-DDE0-4B33-8E4E-D9853919E393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A817-5A27-4E57-91A0-C0D24520C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97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956C-DDE0-4B33-8E4E-D9853919E393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A817-5A27-4E57-91A0-C0D24520C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6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956C-DDE0-4B33-8E4E-D9853919E393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A817-5A27-4E57-91A0-C0D24520C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31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956C-DDE0-4B33-8E4E-D9853919E393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A817-5A27-4E57-91A0-C0D24520C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7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956C-DDE0-4B33-8E4E-D9853919E393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A817-5A27-4E57-91A0-C0D24520C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7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rgbClr val="66CC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8956C-DDE0-4B33-8E4E-D9853919E393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BA817-5A27-4E57-91A0-C0D24520C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52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" TargetMode="External"/><Relationship Id="rId2" Type="http://schemas.openxmlformats.org/officeDocument/2006/relationships/hyperlink" Target="http://w2.miwzua.com/PolyHedRon/index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llatra-partner.org/ru" TargetMode="External"/><Relationship Id="rId5" Type="http://schemas.openxmlformats.org/officeDocument/2006/relationships/hyperlink" Target="https://www.google.ru/imghp?hl=ru&amp;tab=wi&amp;ei=UKM-VIDDEYrNygO7-YLgBw&amp;ved=0CAQQqi4oAg" TargetMode="External"/><Relationship Id="rId4" Type="http://schemas.openxmlformats.org/officeDocument/2006/relationships/hyperlink" Target="http://licey102.k26.ru/dist-kurs/p1aa1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915108"/>
            <a:ext cx="6154977" cy="3096344"/>
          </a:xfrm>
          <a:effectLst>
            <a:glow rad="101600">
              <a:srgbClr val="FFFF00">
                <a:alpha val="60000"/>
              </a:srgbClr>
            </a:glow>
          </a:effectLst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152400" h="101600"/>
            </a:sp3d>
          </a:bodyPr>
          <a:lstStyle/>
          <a:p>
            <a:pPr algn="ctr"/>
            <a:r>
              <a:rPr lang="ru-RU" sz="4800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rgbClr val="66FF66">
                      <a:alpha val="40000"/>
                    </a:srgbClr>
                  </a:glow>
                </a:effectLst>
                <a:latin typeface="Impact" panose="020B0806030902050204" pitchFamily="34" charset="0"/>
                <a:cs typeface="IrisUPC" panose="020B0604020202020204" pitchFamily="34" charset="-34"/>
              </a:rPr>
              <a:t>Правильные </a:t>
            </a:r>
            <a:br>
              <a:rPr lang="ru-RU" sz="4800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rgbClr val="66FF66">
                      <a:alpha val="40000"/>
                    </a:srgbClr>
                  </a:glow>
                </a:effectLst>
                <a:latin typeface="Impact" panose="020B0806030902050204" pitchFamily="34" charset="0"/>
                <a:cs typeface="IrisUPC" panose="020B0604020202020204" pitchFamily="34" charset="-34"/>
              </a:rPr>
            </a:br>
            <a:r>
              <a:rPr lang="ru-RU" sz="4800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rgbClr val="66FF66">
                      <a:alpha val="40000"/>
                    </a:srgbClr>
                  </a:glow>
                </a:effectLst>
                <a:latin typeface="Impact" panose="020B0806030902050204" pitchFamily="34" charset="0"/>
                <a:cs typeface="IrisUPC" panose="020B0604020202020204" pitchFamily="34" charset="-34"/>
              </a:rPr>
              <a:t>и полуправильные </a:t>
            </a:r>
            <a:br>
              <a:rPr lang="ru-RU" sz="4800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rgbClr val="66FF66">
                      <a:alpha val="40000"/>
                    </a:srgbClr>
                  </a:glow>
                </a:effectLst>
                <a:latin typeface="Impact" panose="020B0806030902050204" pitchFamily="34" charset="0"/>
                <a:cs typeface="IrisUPC" panose="020B0604020202020204" pitchFamily="34" charset="-34"/>
              </a:rPr>
            </a:br>
            <a:r>
              <a:rPr lang="ru-RU" sz="4800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rgbClr val="66FF66">
                      <a:alpha val="40000"/>
                    </a:srgbClr>
                  </a:glow>
                </a:effectLst>
                <a:latin typeface="Impact" panose="020B0806030902050204" pitchFamily="34" charset="0"/>
                <a:cs typeface="IrisUPC" panose="020B0604020202020204" pitchFamily="34" charset="-34"/>
              </a:rPr>
              <a:t>многогранники</a:t>
            </a:r>
            <a:r>
              <a:rPr lang="ru-RU" sz="4800" i="1" cap="none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rgbClr val="66FF66">
                      <a:alpha val="40000"/>
                    </a:srgbClr>
                  </a:glow>
                </a:effectLst>
                <a:latin typeface="Impact" panose="020B0806030902050204" pitchFamily="34" charset="0"/>
                <a:cs typeface="IrisUPC" panose="020B0604020202020204" pitchFamily="34" charset="-34"/>
              </a:rPr>
              <a:t>                                  </a:t>
            </a:r>
            <a:endParaRPr lang="ru-RU" sz="4800" i="1" cap="none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effectLst>
                <a:glow rad="139700">
                  <a:srgbClr val="66FF66">
                    <a:alpha val="40000"/>
                  </a:srgbClr>
                </a:glow>
              </a:effectLst>
              <a:latin typeface="Impact" panose="020B0806030902050204" pitchFamily="34" charset="0"/>
              <a:cs typeface="IrisUPC" panose="020B0604020202020204" pitchFamily="34" charset="-3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255" y="4941168"/>
            <a:ext cx="1554262" cy="1571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219" y="65604"/>
            <a:ext cx="1307976" cy="1307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3" y="4645615"/>
            <a:ext cx="1600869" cy="16008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77" y="524693"/>
            <a:ext cx="1605351" cy="1513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197" y="1916832"/>
            <a:ext cx="1728192" cy="17281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4977" y="260648"/>
            <a:ext cx="1790687" cy="17548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9157">
            <a:off x="884221" y="4573116"/>
            <a:ext cx="1416870" cy="16435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209" y="4780459"/>
            <a:ext cx="1570034" cy="14915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978" y="719592"/>
            <a:ext cx="1354633" cy="14268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76" y="2276872"/>
            <a:ext cx="1973187" cy="1973187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7619609"/>
                  </p:ext>
                </p:extLst>
              </p:nvPr>
            </p:nvGraphicFramePr>
            <p:xfrm>
              <a:off x="467544" y="2852936"/>
              <a:ext cx="5040560" cy="3928283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024336"/>
                    <a:gridCol w="2016224"/>
                  </a:tblGrid>
                  <a:tr h="7200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 smtClean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  <a:ea typeface="Dotum" panose="020B0600000101010101" pitchFamily="34" charset="-127"/>
                              <a:cs typeface="Arabic Typesetting" panose="03020402040406030203" pitchFamily="66" charset="-78"/>
                            </a:rPr>
                            <a:t>Сумма ребер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  <a:ea typeface="Dotum" panose="020B0600000101010101" pitchFamily="34" charset="-127"/>
                            <a:cs typeface="Arabic Typesetting" panose="03020402040406030203" pitchFamily="66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400" b="1" i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P =</a:t>
                          </a:r>
                          <a:r>
                            <a:rPr lang="en-US" sz="2400" b="1" i="1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2400" b="1" i="1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en-US" sz="2400" b="1" i="1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ru-RU" sz="24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400" b="1" i="1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3439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Площадь поверхности 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400" b="1" i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en-US" sz="2400" b="1" i="1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ru-RU" sz="2400" b="1" i="1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i="1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="1" i="1" baseline="300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400" b="1" i="1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</m:oMath>
                          </a14:m>
                          <a:endParaRPr lang="ru-RU" sz="24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5389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Объем 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400" b="1" i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 =</a:t>
                          </a:r>
                          <a:r>
                            <a:rPr lang="en-US" sz="2400" b="1" i="1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sz="2400" b="1" i="1" baseline="300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ru-RU" sz="2400" b="1" i="1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en-US" sz="2400" b="1" i="1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oMath>
                          </a14:m>
                          <a:endParaRPr lang="ru-RU" sz="24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373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Радиус описанной сферы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0" lang="en-US" sz="2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kumimoji="0" lang="ru-RU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ru-RU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e>
                              </m:rad>
                            </m:oMath>
                          </a14:m>
                          <a:endParaRPr lang="ru-RU" sz="24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774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Радиус вписанной сферы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0" lang="en-US" sz="2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kumimoji="0" lang="ru-RU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kumimoji="0" lang="ru-RU" sz="24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ru-RU" sz="24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𝟔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kumimoji="0" lang="ru-RU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endParaRPr lang="ru-RU" sz="24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7619609"/>
                  </p:ext>
                </p:extLst>
              </p:nvPr>
            </p:nvGraphicFramePr>
            <p:xfrm>
              <a:off x="467544" y="2852936"/>
              <a:ext cx="5040560" cy="3928283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024336"/>
                    <a:gridCol w="2016224"/>
                  </a:tblGrid>
                  <a:tr h="7200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 smtClean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  <a:ea typeface="Dotum" panose="020B0600000101010101" pitchFamily="34" charset="-127"/>
                              <a:cs typeface="Arabic Typesetting" panose="03020402040406030203" pitchFamily="66" charset="-78"/>
                            </a:rPr>
                            <a:t>Сумма ребер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  <a:ea typeface="Dotum" panose="020B0600000101010101" pitchFamily="34" charset="-127"/>
                            <a:cs typeface="Arabic Typesetting" panose="03020402040406030203" pitchFamily="66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400" b="1" i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P =</a:t>
                          </a:r>
                          <a:r>
                            <a:rPr lang="en-US" sz="2400" b="1" i="1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2400" b="1" i="1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en-US" sz="2400" b="1" i="1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ru-RU" sz="24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400" b="1" i="1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3439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Площадь поверхности 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50151" t="-98333" b="-342500"/>
                          </a:stretch>
                        </a:blipFill>
                      </a:tcPr>
                    </a:tc>
                  </a:tr>
                  <a:tr h="75389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Объем 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50151" t="-191935" b="-231452"/>
                          </a:stretch>
                        </a:blipFill>
                      </a:tcPr>
                    </a:tc>
                  </a:tr>
                  <a:tr h="8373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Радиус описанной сферы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50151" t="-264234" b="-109489"/>
                          </a:stretch>
                        </a:blipFill>
                      </a:tcPr>
                    </a:tc>
                  </a:tr>
                  <a:tr h="88252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Радиус вписанной сферы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50151" t="-344138" b="-344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Горизонтальный свиток 2"/>
          <p:cNvSpPr/>
          <p:nvPr/>
        </p:nvSpPr>
        <p:spPr>
          <a:xfrm>
            <a:off x="107504" y="23267"/>
            <a:ext cx="8928992" cy="3117701"/>
          </a:xfrm>
          <a:prstGeom prst="horizontalScroll">
            <a:avLst/>
          </a:prstGeom>
          <a:gradFill>
            <a:gsLst>
              <a:gs pos="0">
                <a:schemeClr val="bg1">
                  <a:tint val="80000"/>
                  <a:satMod val="300000"/>
                </a:schemeClr>
              </a:gs>
              <a:gs pos="100000">
                <a:srgbClr val="E27100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rgbClr val="FF3399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Октаэдр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 - (от греческого </a:t>
            </a:r>
            <a:r>
              <a:rPr lang="ru-RU" sz="3600" b="1" dirty="0" err="1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okto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 – восемь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 и </a:t>
            </a:r>
            <a:r>
              <a:rPr lang="ru-RU" sz="3600" b="1" dirty="0" err="1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hedra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 – грань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) - правильный многогранник, составленный 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из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8 равносторонних треугольников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. </a:t>
            </a:r>
            <a:endParaRPr lang="ru-RU" sz="3600" b="1" dirty="0" smtClean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dine Kirnberg" panose="02000000000000000000" pitchFamily="2" charset="0"/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Октаэдр 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имеет 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6 вершин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 и  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12 ребер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. </a:t>
            </a:r>
            <a:endParaRPr lang="ru-RU" sz="3600" b="1" dirty="0" smtClean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dine Kirnberg" panose="02000000000000000000" pitchFamily="2" charset="0"/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Если 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принять 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длину ребра за а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, то получим следующие формулы: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923" y="3083079"/>
            <a:ext cx="333257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0378179"/>
                  </p:ext>
                </p:extLst>
              </p:nvPr>
            </p:nvGraphicFramePr>
            <p:xfrm>
              <a:off x="452653" y="2780929"/>
              <a:ext cx="5847539" cy="396979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024336"/>
                    <a:gridCol w="2823203"/>
                  </a:tblGrid>
                  <a:tr h="5585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 smtClean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  <a:ea typeface="Dotum" panose="020B0600000101010101" pitchFamily="34" charset="-127"/>
                              <a:cs typeface="Arabic Typesetting" panose="03020402040406030203" pitchFamily="66" charset="-78"/>
                            </a:rPr>
                            <a:t>Сумма ребер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  <a:ea typeface="Dotum" panose="020B0600000101010101" pitchFamily="34" charset="-127"/>
                            <a:cs typeface="Arabic Typesetting" panose="03020402040406030203" pitchFamily="66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b="0" i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P =</a:t>
                          </a:r>
                          <a:r>
                            <a:rPr lang="en-US" sz="2000" b="0" i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2000" b="0" i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en-US" sz="2000" b="0" i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ru-RU" sz="2000" b="0" i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000" b="0" i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5904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Площадь поверхности 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b="0" i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en-US" sz="2000" b="0" i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ru-RU" sz="2000" b="0" i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000" b="0" i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000" b="0" i="0" baseline="300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b="0" i="1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000" b="0" i="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5(5+2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ru-RU" sz="2000" b="0" i="1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ru-RU" sz="2000" b="0" i="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5)</m:t>
                                      </m:r>
                                    </m:e>
                                  </m:rad>
                                </m:e>
                              </m:rad>
                            </m:oMath>
                          </a14:m>
                          <a:endParaRPr lang="ru-RU" sz="2000" b="0" i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1461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Объем 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b="0" i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 =</a:t>
                          </a:r>
                          <a:r>
                            <a:rPr lang="en-US" sz="2000" b="0" i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0" i="1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000" b="0" i="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a</m:t>
                                  </m:r>
                                  <m:r>
                                    <a:rPr lang="en-US" sz="2000" b="0" i="0" baseline="300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2000" b="0" i="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ru-RU" sz="2000" b="0" i="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(15+7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b="0" i="1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000" b="0" i="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5)</m:t>
                                  </m:r>
                                </m:e>
                              </m:rad>
                            </m:oMath>
                          </a14:m>
                          <a:endParaRPr lang="ru-RU" sz="2000" b="0" i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071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Радиус описанной сферы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a</m:t>
                                  </m:r>
                                </m:num>
                                <m:den>
                                  <m:r>
                                    <a:rPr kumimoji="0" lang="ru-RU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kumimoji="0" lang="ru-RU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(1+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ru-RU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2000" b="0" i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)-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2000" b="0" i="1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000" b="0" i="0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endParaRPr lang="ru-RU" sz="2000" b="0" i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021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Радиус вписанной сферы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a</m:t>
                                  </m:r>
                                  <m:r>
                                    <a:rPr kumimoji="0" lang="ru-RU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kumimoji="0" lang="ru-RU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kumimoji="0" lang="ru-RU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ru-RU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10+</m:t>
                                  </m:r>
                                  <m:f>
                                    <m:fPr>
                                      <m:ctrlPr>
                                        <a:rPr kumimoji="0" lang="ru-RU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ru-RU" sz="2000" b="0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22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kumimoji="0" lang="ru-RU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kumimoji="0" lang="ru-RU" sz="2000" b="0" i="0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5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rad>
                            </m:oMath>
                          </a14:m>
                          <a:endParaRPr lang="ru-RU" sz="2000" b="0" i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0378179"/>
                  </p:ext>
                </p:extLst>
              </p:nvPr>
            </p:nvGraphicFramePr>
            <p:xfrm>
              <a:off x="452653" y="2780929"/>
              <a:ext cx="5847539" cy="396979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024336"/>
                    <a:gridCol w="2823203"/>
                  </a:tblGrid>
                  <a:tr h="5585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 smtClean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  <a:ea typeface="Dotum" panose="020B0600000101010101" pitchFamily="34" charset="-127"/>
                              <a:cs typeface="Arabic Typesetting" panose="03020402040406030203" pitchFamily="66" charset="-78"/>
                            </a:rPr>
                            <a:t>Сумма ребер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  <a:ea typeface="Dotum" panose="020B0600000101010101" pitchFamily="34" charset="-127"/>
                            <a:cs typeface="Arabic Typesetting" panose="03020402040406030203" pitchFamily="66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b="0" i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P =</a:t>
                          </a:r>
                          <a:r>
                            <a:rPr lang="en-US" sz="2000" b="0" i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2000" b="0" i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en-US" sz="2000" b="0" i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ru-RU" sz="2000" b="0" i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000" b="0" i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5904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Площадь поверхности 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7127" t="-58599" r="-216" b="-256688"/>
                          </a:stretch>
                        </a:blipFill>
                      </a:tcPr>
                    </a:tc>
                  </a:tr>
                  <a:tr h="71461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Объем 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7127" t="-212821" r="-216" b="-244444"/>
                          </a:stretch>
                        </a:blipFill>
                      </a:tcPr>
                    </a:tc>
                  </a:tr>
                  <a:tr h="8071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Радиус описанной сферы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7127" t="-277273" r="-216" b="-116667"/>
                          </a:stretch>
                        </a:blipFill>
                      </a:tcPr>
                    </a:tc>
                  </a:tr>
                  <a:tr h="93040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Радиус вписанной сферы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7127" t="-325490" r="-216" b="-6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Горизонтальный свиток 2"/>
          <p:cNvSpPr/>
          <p:nvPr/>
        </p:nvSpPr>
        <p:spPr>
          <a:xfrm>
            <a:off x="107504" y="23267"/>
            <a:ext cx="8928992" cy="3045693"/>
          </a:xfrm>
          <a:prstGeom prst="horizontalScroll">
            <a:avLst/>
          </a:prstGeom>
          <a:gradFill>
            <a:gsLst>
              <a:gs pos="0">
                <a:schemeClr val="bg1">
                  <a:tint val="80000"/>
                  <a:satMod val="300000"/>
                </a:schemeClr>
              </a:gs>
              <a:gs pos="100000">
                <a:srgbClr val="E27100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effectLst>
                  <a:glow rad="139700">
                    <a:srgbClr val="FF3399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Додекаэдр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 (от греческого </a:t>
            </a:r>
            <a:r>
              <a:rPr lang="ru-RU" sz="3600" b="1" dirty="0" err="1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dodeka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 – двенадцать 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и </a:t>
            </a:r>
            <a:r>
              <a:rPr lang="ru-RU" sz="3600" b="1" dirty="0" err="1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hedra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 – грань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) это правильный многогранник,  составленный 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из </a:t>
            </a:r>
            <a:r>
              <a:rPr lang="ru-RU" sz="3600" b="1" dirty="0" smtClean="0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12 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равносторонних пятиугольников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. Додекаэдр имеет 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20 вершин 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и 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30 ребер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. </a:t>
            </a:r>
            <a:r>
              <a:rPr lang="ru-RU" sz="3600" b="1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Если 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принять длину ребра за 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а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, то получим следующие формулы: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3645024"/>
            <a:ext cx="252028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8902231"/>
                  </p:ext>
                </p:extLst>
              </p:nvPr>
            </p:nvGraphicFramePr>
            <p:xfrm>
              <a:off x="452653" y="2852935"/>
              <a:ext cx="5847539" cy="386430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024336"/>
                    <a:gridCol w="2823203"/>
                  </a:tblGrid>
                  <a:tr h="63621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 smtClean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  <a:ea typeface="Dotum" panose="020B0600000101010101" pitchFamily="34" charset="-127"/>
                              <a:cs typeface="Arabic Typesetting" panose="03020402040406030203" pitchFamily="66" charset="-78"/>
                            </a:rPr>
                            <a:t>Сумма ребер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  <a:ea typeface="Dotum" panose="020B0600000101010101" pitchFamily="34" charset="-127"/>
                            <a:cs typeface="Arabic Typesetting" panose="03020402040406030203" pitchFamily="66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b="0" i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P =</a:t>
                          </a:r>
                          <a:r>
                            <a:rPr lang="en-US" sz="2000" b="0" i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2000" b="0" i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en-US" sz="2000" b="0" i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ru-RU" sz="2000" b="0" i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000" b="0" i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690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Площадь поверхности 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b="0" i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en-US" sz="2000" b="0" i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ru-RU" sz="2000" b="0" i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en-US" sz="2000" b="0" i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000" b="0" i="0" baseline="300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b="0" i="1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000" b="0" i="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endParaRPr lang="ru-RU" sz="2000" b="0" i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8414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Объем 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b="0" i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 =</a:t>
                          </a:r>
                          <a:r>
                            <a:rPr lang="en-US" sz="2000" b="0" i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0" i="1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a</m:t>
                                  </m:r>
                                  <m:r>
                                    <a:rPr lang="en-US" sz="2000" b="0" i="0" baseline="300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2000" b="0" i="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ru-RU" sz="2000" b="0" i="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(3+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b="0" i="1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000" b="0" i="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5)</m:t>
                                  </m:r>
                                </m:e>
                              </m:rad>
                            </m:oMath>
                          </a14:m>
                          <a:endParaRPr lang="ru-RU" sz="2000" b="0" i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7331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Радиус описанной сферы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a</m:t>
                                  </m:r>
                                </m:num>
                                <m:den>
                                  <m:r>
                                    <a:rPr kumimoji="0" lang="ru-RU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ru-RU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2(5+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kumimoji="0" lang="ru-RU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ru-RU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rad>
                              <m:r>
                                <a:rPr kumimoji="0" lang="ru-RU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ru-RU" sz="2000" b="0" i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6371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Радиус вписанной сферы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a</m:t>
                                  </m:r>
                                  <m:r>
                                    <a:rPr kumimoji="0" lang="ru-RU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kumimoji="0" lang="ru-RU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kumimoji="0" lang="ru-RU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ru-RU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2000" b="0" i="1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2000" b="0" i="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(3+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b="0" i="1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000" b="0" i="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5)</m:t>
                                  </m:r>
                                </m:e>
                              </m:rad>
                            </m:oMath>
                          </a14:m>
                          <a:endParaRPr lang="ru-RU" sz="2000" b="0" i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8902231"/>
                  </p:ext>
                </p:extLst>
              </p:nvPr>
            </p:nvGraphicFramePr>
            <p:xfrm>
              <a:off x="452653" y="2852935"/>
              <a:ext cx="5847539" cy="386430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024336"/>
                    <a:gridCol w="2823203"/>
                  </a:tblGrid>
                  <a:tr h="63621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 smtClean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  <a:ea typeface="Dotum" panose="020B0600000101010101" pitchFamily="34" charset="-127"/>
                              <a:cs typeface="Arabic Typesetting" panose="03020402040406030203" pitchFamily="66" charset="-78"/>
                            </a:rPr>
                            <a:t>Сумма ребер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  <a:ea typeface="Dotum" panose="020B0600000101010101" pitchFamily="34" charset="-127"/>
                            <a:cs typeface="Arabic Typesetting" panose="03020402040406030203" pitchFamily="66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b="0" i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P =</a:t>
                          </a:r>
                          <a:r>
                            <a:rPr lang="en-US" sz="2000" b="0" i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2000" b="0" i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en-US" sz="2000" b="0" i="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ru-RU" sz="2000" b="0" i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000" b="0" i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690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Площадь поверхности 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7127" t="-89655" r="-216" b="-356897"/>
                          </a:stretch>
                        </a:blipFill>
                      </a:tcPr>
                    </a:tc>
                  </a:tr>
                  <a:tr h="68414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Объем 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7127" t="-194690" r="-216" b="-266372"/>
                          </a:stretch>
                        </a:blipFill>
                      </a:tcPr>
                    </a:tc>
                  </a:tr>
                  <a:tr h="97331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Радиус описанной сферы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7127" t="-209434" r="-216" b="-89308"/>
                          </a:stretch>
                        </a:blipFill>
                      </a:tcPr>
                    </a:tc>
                  </a:tr>
                  <a:tr h="86371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Радиус вписанной сферы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7127" t="-346479" r="-21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Горизонтальный свиток 2"/>
          <p:cNvSpPr/>
          <p:nvPr/>
        </p:nvSpPr>
        <p:spPr>
          <a:xfrm>
            <a:off x="107504" y="23267"/>
            <a:ext cx="8928992" cy="3045693"/>
          </a:xfrm>
          <a:prstGeom prst="horizontalScroll">
            <a:avLst/>
          </a:prstGeom>
          <a:gradFill>
            <a:gsLst>
              <a:gs pos="0">
                <a:schemeClr val="bg1">
                  <a:tint val="80000"/>
                  <a:satMod val="300000"/>
                </a:schemeClr>
              </a:gs>
              <a:gs pos="100000">
                <a:srgbClr val="E27100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effectLst>
                  <a:glow rad="139700">
                    <a:srgbClr val="FF3399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Икосаэдр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 – (от греческого </a:t>
            </a:r>
            <a:r>
              <a:rPr lang="ru-RU" sz="3600" b="1" dirty="0" err="1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ico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 — </a:t>
            </a:r>
            <a:r>
              <a:rPr lang="ru-RU" sz="3600" b="1" dirty="0" smtClean="0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шесть 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и </a:t>
            </a:r>
            <a:r>
              <a:rPr lang="ru-RU" sz="3600" b="1" dirty="0" err="1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hedra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 — грань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) правильный выпуклый многогранник, составленный 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из 20 правильных треугольников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. </a:t>
            </a:r>
            <a:r>
              <a:rPr lang="ru-RU" sz="3600" b="1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Имеет </a:t>
            </a:r>
            <a:r>
              <a:rPr lang="ru-RU" sz="3600" b="1" dirty="0" smtClean="0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12 вершин </a:t>
            </a:r>
            <a:r>
              <a:rPr lang="ru-RU" sz="3600" b="1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и</a:t>
            </a:r>
            <a:r>
              <a:rPr lang="ru-RU" sz="3600" b="1" dirty="0" smtClean="0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 30 ребер</a:t>
            </a:r>
            <a:r>
              <a:rPr lang="ru-RU" sz="3600" b="1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.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Если принять длину ребра за 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а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, то получим следующие формулы: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284984"/>
            <a:ext cx="2270760" cy="26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3879" y="44624"/>
            <a:ext cx="9140121" cy="4365104"/>
          </a:xfrm>
          <a:prstGeom prst="horizontalScroll">
            <a:avLst/>
          </a:prstGeom>
          <a:gradFill>
            <a:gsLst>
              <a:gs pos="0">
                <a:schemeClr val="bg1">
                  <a:tint val="80000"/>
                  <a:satMod val="300000"/>
                </a:schemeClr>
              </a:gs>
              <a:gs pos="100000">
                <a:srgbClr val="E27100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 smtClean="0">
                <a:solidFill>
                  <a:schemeClr val="tx1"/>
                </a:solidFill>
                <a:effectLst>
                  <a:glow rad="139700">
                    <a:schemeClr val="bg1">
                      <a:lumMod val="95000"/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Серьезный шаг в науке о многогранниках был сделан </a:t>
            </a:r>
            <a:r>
              <a:rPr lang="ru-RU" sz="3400" b="1" dirty="0" smtClean="0">
                <a:solidFill>
                  <a:schemeClr val="tx1"/>
                </a:solidFill>
                <a:effectLst>
                  <a:glow rad="127000">
                    <a:schemeClr val="bg1">
                      <a:lumMod val="95000"/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в 18 веке Леонардом Эйлером (1707-1783)</a:t>
            </a:r>
            <a:r>
              <a:rPr lang="ru-RU" sz="3400" b="1" dirty="0" smtClean="0">
                <a:solidFill>
                  <a:schemeClr val="tx1"/>
                </a:solidFill>
                <a:effectLst>
                  <a:glow rad="139700">
                    <a:schemeClr val="bg1">
                      <a:lumMod val="95000"/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, который без преувеличения «проверил алгеброй гармонию». </a:t>
            </a:r>
            <a:r>
              <a:rPr lang="ru-RU" sz="3400" b="1" dirty="0" smtClean="0"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Теорема Эйлера </a:t>
            </a:r>
            <a:r>
              <a:rPr lang="ru-RU" sz="3400" b="1" dirty="0" smtClean="0">
                <a:solidFill>
                  <a:schemeClr val="tx1"/>
                </a:solidFill>
                <a:effectLst>
                  <a:glow rad="139700">
                    <a:schemeClr val="bg1">
                      <a:lumMod val="95000"/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о соотношении между числом вершин, ребер и граней выпуклого многогранника, доказательство которой Эйлер опубликовал </a:t>
            </a:r>
            <a:r>
              <a:rPr lang="ru-RU" sz="3400" b="1" dirty="0" smtClean="0"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в 1758 г. в «Записках Петербургской академии наук», </a:t>
            </a:r>
            <a:r>
              <a:rPr lang="ru-RU" sz="3400" b="1" dirty="0" smtClean="0">
                <a:solidFill>
                  <a:schemeClr val="tx1"/>
                </a:solidFill>
                <a:effectLst>
                  <a:glow rad="139700">
                    <a:schemeClr val="bg1">
                      <a:lumMod val="95000"/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окончательно навела математический порядок в многообразном мире многогранников.</a:t>
            </a:r>
            <a:endParaRPr lang="ru-RU" sz="3400" b="1" dirty="0">
              <a:solidFill>
                <a:schemeClr val="tx1"/>
              </a:solidFill>
              <a:effectLst>
                <a:glow rad="139700">
                  <a:schemeClr val="bg1">
                    <a:lumMod val="95000"/>
                    <a:alpha val="40000"/>
                  </a:schemeClr>
                </a:glow>
              </a:effectLst>
              <a:latin typeface="Adine Kirnberg" panose="020000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-9243"/>
            <a:ext cx="5400600" cy="584775"/>
          </a:xfrm>
          <a:prstGeom prst="rect">
            <a:avLst/>
          </a:prstGeom>
          <a:effectLst>
            <a:glow rad="127000">
              <a:srgbClr val="008000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n>
                  <a:solidFill>
                    <a:srgbClr val="00B0F0"/>
                  </a:solidFill>
                </a:ln>
                <a:effectLst>
                  <a:glow rad="127000">
                    <a:srgbClr val="FFFF00">
                      <a:alpha val="40000"/>
                    </a:srgbClr>
                  </a:glow>
                </a:effectLst>
                <a:latin typeface="Comic Sans MS" panose="030F0702030302020204" pitchFamily="66" charset="0"/>
              </a:rPr>
              <a:t>Теорема Эйлера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93429" y="3963452"/>
            <a:ext cx="499710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i="1" u="sng" dirty="0">
                <a:ln w="15875">
                  <a:solidFill>
                    <a:schemeClr val="tx1">
                      <a:alpha val="91000"/>
                    </a:schemeClr>
                  </a:solidFill>
                </a:ln>
                <a:solidFill>
                  <a:srgbClr val="00800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Вершины + Грани - Рёбра = 2</a:t>
            </a:r>
            <a:r>
              <a:rPr lang="ru-RU" sz="2800" b="1" i="1" u="sng" dirty="0">
                <a:ln w="15875">
                  <a:solidFill>
                    <a:schemeClr val="tx1">
                      <a:alpha val="46000"/>
                    </a:schemeClr>
                  </a:solidFill>
                </a:ln>
                <a:solidFill>
                  <a:srgbClr val="00800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.</a:t>
            </a:r>
            <a:endParaRPr lang="ru-RU" sz="2800" b="1" u="sng" dirty="0">
              <a:ln w="15875">
                <a:solidFill>
                  <a:schemeClr val="tx1">
                    <a:alpha val="46000"/>
                  </a:schemeClr>
                </a:solidFill>
              </a:ln>
              <a:solidFill>
                <a:srgbClr val="008000"/>
              </a:solidFill>
              <a:effectLst>
                <a:glow rad="139700">
                  <a:srgbClr val="FFFF00">
                    <a:alpha val="40000"/>
                  </a:srgbClr>
                </a:glo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043811"/>
              </p:ext>
            </p:extLst>
          </p:nvPr>
        </p:nvGraphicFramePr>
        <p:xfrm>
          <a:off x="611560" y="4653136"/>
          <a:ext cx="8064895" cy="2016227"/>
        </p:xfrm>
        <a:graphic>
          <a:graphicData uri="http://schemas.openxmlformats.org/drawingml/2006/table">
            <a:tbl>
              <a:tblPr/>
              <a:tblGrid>
                <a:gridCol w="1998639"/>
                <a:gridCol w="1055001"/>
                <a:gridCol w="1142918"/>
                <a:gridCol w="1230834"/>
                <a:gridCol w="1230834"/>
                <a:gridCol w="1406669"/>
              </a:tblGrid>
              <a:tr h="366587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>
                          <a:effectLst/>
                          <a:latin typeface="Arial"/>
                        </a:rPr>
                        <a:t>Многогранник</a:t>
                      </a:r>
                      <a:endParaRPr lang="ru-RU" sz="12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>
                          <a:effectLst/>
                          <a:latin typeface="Arial"/>
                        </a:rPr>
                        <a:t>Вершины</a:t>
                      </a:r>
                      <a:endParaRPr lang="ru-RU" sz="12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>
                          <a:effectLst/>
                          <a:latin typeface="Arial"/>
                        </a:rPr>
                        <a:t>Грани</a:t>
                      </a:r>
                      <a:endParaRPr lang="ru-RU" sz="12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>
                          <a:effectLst/>
                          <a:latin typeface="Arial"/>
                        </a:rPr>
                        <a:t>Рёбра</a:t>
                      </a:r>
                      <a:endParaRPr lang="ru-RU" sz="12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>
                          <a:effectLst/>
                          <a:latin typeface="Arial"/>
                        </a:rPr>
                        <a:t>Оси симметрии</a:t>
                      </a:r>
                      <a:endParaRPr lang="ru-RU" sz="12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>
                          <a:effectLst/>
                          <a:latin typeface="Arial"/>
                        </a:rPr>
                        <a:t>Плоскости симметрии</a:t>
                      </a:r>
                      <a:endParaRPr lang="ru-RU" sz="12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3299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Arial"/>
                        </a:rPr>
                        <a:t>Тетраэдр</a:t>
                      </a:r>
                      <a:endParaRPr lang="ru-RU" sz="14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Arial"/>
                        </a:rPr>
                        <a:t>4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Arial"/>
                        </a:rPr>
                        <a:t>4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Arial"/>
                        </a:rPr>
                        <a:t>6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Arial"/>
                        </a:rPr>
                        <a:t>3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Arial"/>
                        </a:rPr>
                        <a:t>6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</a:tr>
              <a:tr h="3299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Arial"/>
                        </a:rPr>
                        <a:t>Куб</a:t>
                      </a:r>
                      <a:endParaRPr lang="ru-RU" sz="14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Arial"/>
                        </a:rPr>
                        <a:t>8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Arial"/>
                        </a:rPr>
                        <a:t>6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Arial"/>
                        </a:rPr>
                        <a:t>12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  <a:latin typeface="Arial"/>
                        </a:rPr>
                        <a:t>9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  <a:latin typeface="Arial"/>
                        </a:rPr>
                        <a:t>9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</a:tr>
              <a:tr h="3299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Arial"/>
                        </a:rPr>
                        <a:t>Октаэдр</a:t>
                      </a:r>
                      <a:endParaRPr lang="ru-RU" sz="14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Arial"/>
                        </a:rPr>
                        <a:t>6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Arial"/>
                        </a:rPr>
                        <a:t>8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Arial"/>
                        </a:rPr>
                        <a:t>12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Arial"/>
                        </a:rPr>
                        <a:t>9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Arial"/>
                        </a:rPr>
                        <a:t>7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</a:tr>
              <a:tr h="3299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Arial"/>
                        </a:rPr>
                        <a:t>Додекаэдр</a:t>
                      </a:r>
                      <a:endParaRPr lang="ru-RU" sz="14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  <a:latin typeface="Arial"/>
                        </a:rPr>
                        <a:t>20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  <a:latin typeface="Arial"/>
                        </a:rPr>
                        <a:t>12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  <a:latin typeface="Arial"/>
                        </a:rPr>
                        <a:t>30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  <a:latin typeface="Arial"/>
                        </a:rPr>
                        <a:t>15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  <a:latin typeface="Arial"/>
                        </a:rPr>
                        <a:t>15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</a:tr>
              <a:tr h="3299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Arial"/>
                        </a:rPr>
                        <a:t>Икосаэдр</a:t>
                      </a:r>
                      <a:endParaRPr lang="ru-RU" sz="14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Arial"/>
                        </a:rPr>
                        <a:t>12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Arial"/>
                        </a:rPr>
                        <a:t>20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Arial"/>
                        </a:rPr>
                        <a:t>30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Arial"/>
                        </a:rPr>
                        <a:t>15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Arial"/>
                        </a:rPr>
                        <a:t>15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692275" y="3024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5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827360"/>
            <a:ext cx="4400985" cy="54976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Прямоугольник 3"/>
          <p:cNvSpPr/>
          <p:nvPr/>
        </p:nvSpPr>
        <p:spPr>
          <a:xfrm>
            <a:off x="4853136" y="831898"/>
            <a:ext cx="41764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7030A0"/>
                </a:solidFill>
                <a:latin typeface="Comic Sans MS" panose="030F0702030302020204" pitchFamily="66" charset="0"/>
                <a:cs typeface="Aldhabi" panose="01000000000000000000" pitchFamily="2" charset="-78"/>
              </a:rPr>
              <a:t>Леона́рд</a:t>
            </a:r>
            <a:r>
              <a:rPr lang="ru-RU" sz="2000" b="1" dirty="0">
                <a:solidFill>
                  <a:srgbClr val="7030A0"/>
                </a:solidFill>
                <a:latin typeface="Comic Sans MS" panose="030F0702030302020204" pitchFamily="66" charset="0"/>
                <a:cs typeface="Aldhabi" panose="01000000000000000000" pitchFamily="2" charset="-78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Comic Sans MS" panose="030F0702030302020204" pitchFamily="66" charset="0"/>
                <a:cs typeface="Aldhabi" panose="01000000000000000000" pitchFamily="2" charset="-78"/>
              </a:rPr>
              <a:t>Э́йлер</a:t>
            </a:r>
            <a:r>
              <a:rPr lang="ru-RU" sz="2000" b="1" dirty="0">
                <a:solidFill>
                  <a:srgbClr val="7030A0"/>
                </a:solidFill>
                <a:latin typeface="Comic Sans MS" panose="030F0702030302020204" pitchFamily="66" charset="0"/>
                <a:cs typeface="Aldhabi" panose="01000000000000000000" pitchFamily="2" charset="-78"/>
              </a:rPr>
              <a:t> </a:t>
            </a:r>
            <a:r>
              <a:rPr lang="ru-RU" sz="2000" b="1" dirty="0">
                <a:latin typeface="Comic Sans MS" panose="030F0702030302020204" pitchFamily="66" charset="0"/>
                <a:cs typeface="Aldhabi" panose="01000000000000000000" pitchFamily="2" charset="-78"/>
              </a:rPr>
              <a:t>— швейцарский, немецкий и российский математик и механик, внёсший фундаментальный вклад в развитие этих наук. </a:t>
            </a:r>
            <a:r>
              <a:rPr lang="ru-RU" sz="2000" b="1" dirty="0" smtClean="0">
                <a:latin typeface="Comic Sans MS" panose="030F0702030302020204" pitchFamily="66" charset="0"/>
                <a:cs typeface="Aldhabi" panose="01000000000000000000" pitchFamily="2" charset="-78"/>
              </a:rPr>
              <a:t/>
            </a:r>
            <a:br>
              <a:rPr lang="ru-RU" sz="2000" b="1" dirty="0" smtClean="0">
                <a:latin typeface="Comic Sans MS" panose="030F0702030302020204" pitchFamily="66" charset="0"/>
                <a:cs typeface="Aldhabi" panose="01000000000000000000" pitchFamily="2" charset="-78"/>
              </a:rPr>
            </a:br>
            <a:endParaRPr lang="ru-RU" sz="2000" b="1" dirty="0" smtClean="0">
              <a:latin typeface="Comic Sans MS" panose="030F0702030302020204" pitchFamily="66" charset="0"/>
              <a:cs typeface="Aldhabi" panose="01000000000000000000" pitchFamily="2" charset="-78"/>
            </a:endParaRP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Aldhabi" panose="01000000000000000000" pitchFamily="2" charset="-78"/>
              </a:rPr>
              <a:t>Родился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Aldhabi" panose="01000000000000000000" pitchFamily="2" charset="-78"/>
              </a:rPr>
              <a:t>:</a:t>
            </a:r>
            <a:r>
              <a:rPr lang="ru-RU" sz="2000" b="1" dirty="0">
                <a:latin typeface="Comic Sans MS" panose="030F0702030302020204" pitchFamily="66" charset="0"/>
                <a:cs typeface="Aldhabi" panose="01000000000000000000" pitchFamily="2" charset="-78"/>
              </a:rPr>
              <a:t> 15 апреля 1707 г., Базель, </a:t>
            </a:r>
            <a:r>
              <a:rPr lang="ru-RU" sz="2000" b="1" dirty="0" smtClean="0">
                <a:latin typeface="Comic Sans MS" panose="030F0702030302020204" pitchFamily="66" charset="0"/>
                <a:cs typeface="Aldhabi" panose="01000000000000000000" pitchFamily="2" charset="-78"/>
              </a:rPr>
              <a:t>Швейцария</a:t>
            </a:r>
            <a:br>
              <a:rPr lang="ru-RU" sz="2000" b="1" dirty="0" smtClean="0">
                <a:latin typeface="Comic Sans MS" panose="030F0702030302020204" pitchFamily="66" charset="0"/>
                <a:cs typeface="Aldhabi" panose="01000000000000000000" pitchFamily="2" charset="-78"/>
              </a:rPr>
            </a:br>
            <a:endParaRPr lang="ru-RU" sz="2000" b="1" dirty="0">
              <a:latin typeface="Comic Sans MS" panose="030F0702030302020204" pitchFamily="66" charset="0"/>
              <a:cs typeface="Aldhabi" panose="01000000000000000000" pitchFamily="2" charset="-78"/>
            </a:endParaRP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Aldhabi" panose="01000000000000000000" pitchFamily="2" charset="-78"/>
              </a:rPr>
              <a:t>Умер:</a:t>
            </a:r>
            <a:r>
              <a:rPr lang="ru-RU" sz="2000" b="1" dirty="0">
                <a:latin typeface="Comic Sans MS" panose="030F0702030302020204" pitchFamily="66" charset="0"/>
                <a:cs typeface="Aldhabi" panose="01000000000000000000" pitchFamily="2" charset="-78"/>
              </a:rPr>
              <a:t> 18 сентября 1783 г., </a:t>
            </a:r>
            <a:r>
              <a:rPr lang="ru-RU" sz="2000" b="1" dirty="0" smtClean="0">
                <a:latin typeface="Comic Sans MS" panose="030F0702030302020204" pitchFamily="66" charset="0"/>
                <a:cs typeface="Aldhabi" panose="01000000000000000000" pitchFamily="2" charset="-78"/>
              </a:rPr>
              <a:t>Санкт-Петербург</a:t>
            </a:r>
            <a:br>
              <a:rPr lang="ru-RU" sz="2000" b="1" dirty="0" smtClean="0">
                <a:latin typeface="Comic Sans MS" panose="030F0702030302020204" pitchFamily="66" charset="0"/>
                <a:cs typeface="Aldhabi" panose="01000000000000000000" pitchFamily="2" charset="-78"/>
              </a:rPr>
            </a:br>
            <a:endParaRPr lang="ru-RU" sz="2000" b="1" dirty="0">
              <a:latin typeface="Comic Sans MS" panose="030F0702030302020204" pitchFamily="66" charset="0"/>
              <a:cs typeface="Aldhabi" panose="01000000000000000000" pitchFamily="2" charset="-78"/>
            </a:endParaRP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Aldhabi" panose="01000000000000000000" pitchFamily="2" charset="-78"/>
              </a:rPr>
              <a:t>Образование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Aldhabi" panose="01000000000000000000" pitchFamily="2" charset="-78"/>
              </a:rPr>
              <a:t>:</a:t>
            </a:r>
            <a:r>
              <a:rPr lang="ru-RU" sz="2000" b="1" dirty="0">
                <a:latin typeface="Comic Sans MS" panose="030F0702030302020204" pitchFamily="66" charset="0"/>
                <a:cs typeface="Aldhabi" panose="01000000000000000000" pitchFamily="2" charset="-78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  <a:cs typeface="Aldhabi" panose="01000000000000000000" pitchFamily="2" charset="-78"/>
              </a:rPr>
              <a:t>Базельский</a:t>
            </a:r>
            <a:r>
              <a:rPr lang="ru-RU" sz="2000" b="1" dirty="0">
                <a:latin typeface="Comic Sans MS" panose="030F0702030302020204" pitchFamily="66" charset="0"/>
                <a:cs typeface="Aldhabi" panose="01000000000000000000" pitchFamily="2" charset="-78"/>
              </a:rPr>
              <a:t> университет (1720 г.–1723 г</a:t>
            </a:r>
            <a:r>
              <a:rPr lang="ru-RU" sz="2000" b="1" dirty="0" smtClean="0">
                <a:latin typeface="Comic Sans MS" panose="030F0702030302020204" pitchFamily="66" charset="0"/>
                <a:cs typeface="Aldhabi" panose="01000000000000000000" pitchFamily="2" charset="-78"/>
              </a:rPr>
              <a:t>.)</a:t>
            </a:r>
            <a:br>
              <a:rPr lang="ru-RU" sz="2000" b="1" dirty="0" smtClean="0">
                <a:latin typeface="Comic Sans MS" panose="030F0702030302020204" pitchFamily="66" charset="0"/>
                <a:cs typeface="Aldhabi" panose="01000000000000000000" pitchFamily="2" charset="-78"/>
              </a:rPr>
            </a:br>
            <a:endParaRPr lang="ru-RU" sz="2000" b="1" dirty="0">
              <a:latin typeface="Comic Sans MS" panose="030F0702030302020204" pitchFamily="66" charset="0"/>
              <a:cs typeface="Aldhabi" panose="01000000000000000000" pitchFamily="2" charset="-78"/>
            </a:endParaRP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Aldhabi" panose="01000000000000000000" pitchFamily="2" charset="-78"/>
              </a:rPr>
              <a:t>Дети: </a:t>
            </a:r>
            <a:r>
              <a:rPr lang="ru-RU" sz="2000" b="1" dirty="0">
                <a:latin typeface="Comic Sans MS" panose="030F0702030302020204" pitchFamily="66" charset="0"/>
                <a:cs typeface="Aldhabi" panose="01000000000000000000" pitchFamily="2" charset="-78"/>
              </a:rPr>
              <a:t>Иоганн Альбрехт Эйлер</a:t>
            </a:r>
          </a:p>
        </p:txBody>
      </p:sp>
    </p:spTree>
    <p:extLst>
      <p:ext uri="{BB962C8B-B14F-4D97-AF65-F5344CB8AC3E}">
        <p14:creationId xmlns:p14="http://schemas.microsoft.com/office/powerpoint/2010/main" val="385943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Горизонтальный свиток 14"/>
          <p:cNvSpPr/>
          <p:nvPr/>
        </p:nvSpPr>
        <p:spPr>
          <a:xfrm>
            <a:off x="-3574" y="28774"/>
            <a:ext cx="9140121" cy="4248472"/>
          </a:xfrm>
          <a:prstGeom prst="horizontalScroll">
            <a:avLst/>
          </a:prstGeom>
          <a:gradFill>
            <a:gsLst>
              <a:gs pos="0">
                <a:schemeClr val="bg1">
                  <a:tint val="80000"/>
                  <a:satMod val="300000"/>
                </a:schemeClr>
              </a:gs>
              <a:gs pos="100000">
                <a:srgbClr val="E27100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400" b="1" dirty="0">
              <a:solidFill>
                <a:schemeClr val="tx1"/>
              </a:solidFill>
              <a:effectLst>
                <a:glow rad="139700">
                  <a:schemeClr val="bg1">
                    <a:lumMod val="95000"/>
                    <a:alpha val="40000"/>
                  </a:schemeClr>
                </a:glow>
              </a:effectLst>
              <a:latin typeface="Adine Kirnberg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2062" y="116632"/>
            <a:ext cx="82809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effectLst>
                  <a:glow rad="127000">
                    <a:srgbClr val="FFCCFF"/>
                  </a:glow>
                </a:effectLst>
                <a:latin typeface="Cambria" panose="02040503050406030204" pitchFamily="18" charset="0"/>
              </a:rPr>
              <a:t>Тела Кеплера </a:t>
            </a:r>
            <a:r>
              <a:rPr lang="ru-RU" sz="2800" b="1" i="1" dirty="0" smtClean="0">
                <a:effectLst>
                  <a:glow rad="127000">
                    <a:srgbClr val="FFCCFF"/>
                  </a:glow>
                </a:effectLst>
                <a:latin typeface="Cambria" panose="02040503050406030204" pitchFamily="18" charset="0"/>
              </a:rPr>
              <a:t>– </a:t>
            </a:r>
            <a:r>
              <a:rPr lang="ru-RU" sz="2800" b="1" i="1" dirty="0" err="1" smtClean="0">
                <a:effectLst>
                  <a:glow rad="127000">
                    <a:srgbClr val="FFCCFF"/>
                  </a:glow>
                </a:effectLst>
                <a:latin typeface="Cambria" panose="02040503050406030204" pitchFamily="18" charset="0"/>
              </a:rPr>
              <a:t>Пуансо</a:t>
            </a:r>
            <a:r>
              <a:rPr lang="ru-RU" sz="2800" b="1" i="1" dirty="0" smtClean="0">
                <a:effectLst>
                  <a:glow rad="127000">
                    <a:srgbClr val="FFCCFF"/>
                  </a:glow>
                </a:effectLst>
                <a:latin typeface="Cambria" panose="02040503050406030204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r>
              <a:rPr lang="ru-RU" sz="2000" dirty="0" smtClean="0">
                <a:effectLst>
                  <a:glow rad="63500">
                    <a:srgbClr val="00B0F0">
                      <a:alpha val="40000"/>
                    </a:srgbClr>
                  </a:glow>
                </a:effectLst>
                <a:latin typeface="Arial Narrow" panose="020B0606020202030204" pitchFamily="34" charset="0"/>
              </a:rPr>
              <a:t>Правильные звездчатые многогранники </a:t>
            </a:r>
            <a:r>
              <a:rPr lang="ru-RU" sz="20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(</a:t>
            </a:r>
            <a:r>
              <a:rPr lang="ru-RU" sz="2000" dirty="0" smtClean="0">
                <a:effectLst>
                  <a:glow rad="63500">
                    <a:schemeClr val="bg1">
                      <a:alpha val="40000"/>
                    </a:schemeClr>
                  </a:glow>
                  <a:outerShdw blurRad="50800" dist="50800" dir="5400000" algn="ctr" rotWithShape="0">
                    <a:srgbClr val="00B0F0"/>
                  </a:outerShdw>
                </a:effectLst>
                <a:latin typeface="Arial Narrow" panose="020B0606020202030204" pitchFamily="34" charset="0"/>
              </a:rPr>
              <a:t>тела Кеплера-</a:t>
            </a:r>
            <a:r>
              <a:rPr lang="ru-RU" sz="2000" dirty="0" err="1" smtClean="0">
                <a:effectLst>
                  <a:glow rad="63500">
                    <a:schemeClr val="bg1">
                      <a:alpha val="40000"/>
                    </a:schemeClr>
                  </a:glow>
                  <a:outerShdw blurRad="50800" dist="50800" dir="5400000" algn="ctr" rotWithShape="0">
                    <a:srgbClr val="00B0F0"/>
                  </a:outerShdw>
                </a:effectLst>
                <a:latin typeface="Arial Narrow" panose="020B0606020202030204" pitchFamily="34" charset="0"/>
              </a:rPr>
              <a:t>Пуансо</a:t>
            </a:r>
            <a:r>
              <a:rPr lang="ru-RU" sz="20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) – это правильные невыпуклые многогранники, которые </a:t>
            </a:r>
            <a:r>
              <a:rPr lang="ru-RU" sz="2000" dirty="0" smtClean="0">
                <a:effectLst>
                  <a:glow rad="63500">
                    <a:schemeClr val="bg1">
                      <a:alpha val="40000"/>
                    </a:schemeClr>
                  </a:glow>
                  <a:outerShdw blurRad="50800" dist="50800" dir="5400000" algn="ctr" rotWithShape="0">
                    <a:srgbClr val="66CCFF"/>
                  </a:outerShdw>
                </a:effectLst>
                <a:latin typeface="Arial Narrow" panose="020B0606020202030204" pitchFamily="34" charset="0"/>
              </a:rPr>
              <a:t>получаются </a:t>
            </a:r>
            <a:r>
              <a:rPr lang="ru-RU" sz="2000" dirty="0">
                <a:effectLst>
                  <a:glow rad="63500">
                    <a:schemeClr val="bg1">
                      <a:alpha val="40000"/>
                    </a:schemeClr>
                  </a:glow>
                  <a:outerShdw blurRad="50800" dist="50800" dir="5400000" algn="ctr" rotWithShape="0">
                    <a:srgbClr val="66CCFF"/>
                  </a:outerShdw>
                </a:effectLst>
                <a:latin typeface="Arial Narrow" panose="020B0606020202030204" pitchFamily="34" charset="0"/>
              </a:rPr>
              <a:t>продлением </a:t>
            </a:r>
            <a:endParaRPr lang="ru-RU" sz="2000" dirty="0" smtClean="0">
              <a:effectLst>
                <a:glow rad="63500">
                  <a:schemeClr val="bg1">
                    <a:alpha val="40000"/>
                  </a:schemeClr>
                </a:glow>
                <a:outerShdw blurRad="50800" dist="50800" dir="5400000" algn="ctr" rotWithShape="0">
                  <a:srgbClr val="66CCFF"/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2000" dirty="0" smtClean="0">
                <a:effectLst>
                  <a:glow rad="63500">
                    <a:schemeClr val="bg1">
                      <a:alpha val="40000"/>
                    </a:schemeClr>
                  </a:glow>
                  <a:outerShdw blurRad="50800" dist="50800" dir="5400000" algn="ctr" rotWithShape="0">
                    <a:srgbClr val="66CCFF"/>
                  </a:outerShdw>
                </a:effectLst>
                <a:latin typeface="Arial Narrow" panose="020B0606020202030204" pitchFamily="34" charset="0"/>
              </a:rPr>
              <a:t>граней или ребер </a:t>
            </a:r>
            <a:r>
              <a:rPr lang="ru-RU" sz="2000" dirty="0">
                <a:effectLst>
                  <a:glow rad="63500">
                    <a:schemeClr val="bg1">
                      <a:alpha val="40000"/>
                    </a:schemeClr>
                  </a:glow>
                  <a:outerShdw blurRad="50800" dist="50800" dir="5400000" algn="ctr" rotWithShape="0">
                    <a:srgbClr val="66CCFF"/>
                  </a:outerShdw>
                </a:effectLst>
                <a:latin typeface="Arial Narrow" panose="020B0606020202030204" pitchFamily="34" charset="0"/>
              </a:rPr>
              <a:t>Платонова тела до пересечения друг с </a:t>
            </a:r>
            <a:r>
              <a:rPr lang="ru-RU" sz="2000" dirty="0" smtClean="0">
                <a:effectLst>
                  <a:glow rad="63500">
                    <a:schemeClr val="bg1">
                      <a:alpha val="40000"/>
                    </a:schemeClr>
                  </a:glow>
                  <a:outerShdw blurRad="50800" dist="50800" dir="5400000" algn="ctr" rotWithShape="0">
                    <a:srgbClr val="66CCFF"/>
                  </a:outerShdw>
                </a:effectLst>
                <a:latin typeface="Arial Narrow" panose="020B0606020202030204" pitchFamily="34" charset="0"/>
              </a:rPr>
              <a:t>другом</a:t>
            </a:r>
            <a:r>
              <a:rPr lang="ru-RU" sz="20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. </a:t>
            </a:r>
          </a:p>
          <a:p>
            <a:pPr algn="ctr"/>
            <a:r>
              <a:rPr lang="ru-RU" sz="2000" dirty="0">
                <a:effectLst>
                  <a:glow rad="63500">
                    <a:schemeClr val="bg1">
                      <a:alpha val="40000"/>
                    </a:schemeClr>
                  </a:glow>
                  <a:outerShdw blurRad="50800" dist="50800" dir="5400000" algn="ctr" rotWithShape="0">
                    <a:srgbClr val="FFC000"/>
                  </a:outerShdw>
                </a:effectLst>
                <a:latin typeface="Arial Narrow" panose="020B0606020202030204" pitchFamily="34" charset="0"/>
              </a:rPr>
              <a:t>В 1811 </a:t>
            </a:r>
            <a:r>
              <a:rPr lang="ru-RU" sz="2000" dirty="0" smtClean="0">
                <a:effectLst>
                  <a:glow rad="63500">
                    <a:schemeClr val="bg1">
                      <a:alpha val="40000"/>
                    </a:schemeClr>
                  </a:glow>
                  <a:outerShdw blurRad="50800" dist="50800" dir="5400000" algn="ctr" rotWithShape="0">
                    <a:srgbClr val="FFC000"/>
                  </a:outerShdw>
                </a:effectLst>
                <a:latin typeface="Arial Narrow" panose="020B0606020202030204" pitchFamily="34" charset="0"/>
              </a:rPr>
              <a:t>году Огюстен Луи Коши  </a:t>
            </a:r>
            <a:r>
              <a:rPr lang="ru-RU" sz="20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установил</a:t>
            </a:r>
            <a:r>
              <a:rPr lang="ru-RU" sz="20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, что существуют всего </a:t>
            </a:r>
            <a:r>
              <a:rPr lang="ru-RU" sz="2000" dirty="0" smtClean="0">
                <a:effectLst>
                  <a:glow rad="63500">
                    <a:schemeClr val="bg1">
                      <a:alpha val="40000"/>
                    </a:schemeClr>
                  </a:glow>
                  <a:outerShdw blurRad="50800" dist="50800" dir="5400000" algn="ctr" rotWithShape="0">
                    <a:srgbClr val="FFC000"/>
                  </a:outerShdw>
                </a:effectLst>
                <a:latin typeface="Arial Narrow" panose="020B0606020202030204" pitchFamily="34" charset="0"/>
              </a:rPr>
              <a:t>4 </a:t>
            </a:r>
            <a:r>
              <a:rPr lang="ru-RU" sz="2000" dirty="0">
                <a:effectLst>
                  <a:glow rad="63500">
                    <a:schemeClr val="bg1">
                      <a:alpha val="40000"/>
                    </a:schemeClr>
                  </a:glow>
                  <a:outerShdw blurRad="50800" dist="50800" dir="5400000" algn="ctr" rotWithShape="0">
                    <a:srgbClr val="FFC000"/>
                  </a:outerShdw>
                </a:effectLst>
                <a:latin typeface="Arial Narrow" panose="020B0606020202030204" pitchFamily="34" charset="0"/>
              </a:rPr>
              <a:t>правильных звёздчатых тела</a:t>
            </a:r>
            <a:r>
              <a:rPr lang="ru-RU" sz="20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, </a:t>
            </a:r>
            <a:r>
              <a:rPr lang="ru-RU" sz="20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которые НЕ являются </a:t>
            </a:r>
            <a:r>
              <a:rPr lang="ru-RU" sz="20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соединениями </a:t>
            </a:r>
            <a:r>
              <a:rPr lang="ru-RU" sz="20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Платоновых </a:t>
            </a:r>
            <a:r>
              <a:rPr lang="ru-RU" sz="20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и </a:t>
            </a:r>
            <a:endParaRPr lang="ru-RU" sz="2000" dirty="0" smtClean="0">
              <a:effectLst>
                <a:glow rad="63500">
                  <a:schemeClr val="bg1">
                    <a:alpha val="40000"/>
                  </a:schemeClr>
                </a:glo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20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звёздчатых </a:t>
            </a:r>
            <a:r>
              <a:rPr lang="ru-RU" sz="20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тел. К ним относятся </a:t>
            </a:r>
            <a:r>
              <a:rPr lang="ru-RU" sz="2000" dirty="0">
                <a:effectLst>
                  <a:glow rad="63500">
                    <a:schemeClr val="bg1">
                      <a:alpha val="40000"/>
                    </a:schemeClr>
                  </a:glow>
                  <a:outerShdw blurRad="50800" dist="50800" dir="5400000" algn="ctr" rotWithShape="0">
                    <a:srgbClr val="66FF66"/>
                  </a:outerShdw>
                </a:effectLst>
                <a:latin typeface="Arial Narrow" panose="020B0606020202030204" pitchFamily="34" charset="0"/>
              </a:rPr>
              <a:t>открытые в 1619 году Иоганном Кеплером </a:t>
            </a:r>
            <a:endParaRPr lang="ru-RU" sz="2000" dirty="0" smtClean="0">
              <a:effectLst>
                <a:glow rad="63500">
                  <a:schemeClr val="bg1">
                    <a:alpha val="40000"/>
                  </a:schemeClr>
                </a:glow>
                <a:outerShdw blurRad="50800" dist="50800" dir="5400000" algn="ctr" rotWithShape="0">
                  <a:srgbClr val="66FF66"/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2000" dirty="0" smtClean="0">
                <a:effectLst>
                  <a:glow rad="63500">
                    <a:schemeClr val="bg1">
                      <a:alpha val="40000"/>
                    </a:schemeClr>
                  </a:glow>
                  <a:outerShdw blurRad="50800" dist="50800" dir="5400000" algn="ctr" rotWithShape="0">
                    <a:srgbClr val="FF3300"/>
                  </a:outerShdw>
                </a:effectLst>
                <a:latin typeface="Arial Narrow" panose="020B0606020202030204" pitchFamily="34" charset="0"/>
              </a:rPr>
              <a:t>малый </a:t>
            </a:r>
            <a:r>
              <a:rPr lang="ru-RU" sz="2000" dirty="0">
                <a:effectLst>
                  <a:glow rad="63500">
                    <a:schemeClr val="bg1">
                      <a:alpha val="40000"/>
                    </a:schemeClr>
                  </a:glow>
                  <a:outerShdw blurRad="50800" dist="50800" dir="5400000" algn="ctr" rotWithShape="0">
                    <a:srgbClr val="FF3300"/>
                  </a:outerShdw>
                </a:effectLst>
                <a:latin typeface="Arial Narrow" panose="020B0606020202030204" pitchFamily="34" charset="0"/>
              </a:rPr>
              <a:t>звёздчатый </a:t>
            </a:r>
            <a:r>
              <a:rPr lang="ru-RU" sz="2000" dirty="0" smtClean="0">
                <a:effectLst>
                  <a:glow rad="63500">
                    <a:schemeClr val="bg1">
                      <a:alpha val="40000"/>
                    </a:schemeClr>
                  </a:glow>
                  <a:outerShdw blurRad="50800" dist="50800" dir="5400000" algn="ctr" rotWithShape="0">
                    <a:srgbClr val="FF3300"/>
                  </a:outerShdw>
                </a:effectLst>
                <a:latin typeface="Arial Narrow" panose="020B0606020202030204" pitchFamily="34" charset="0"/>
              </a:rPr>
              <a:t>додекаэдр </a:t>
            </a:r>
            <a:r>
              <a:rPr lang="ru-RU" sz="2000" dirty="0">
                <a:effectLst>
                  <a:glow rad="63500">
                    <a:schemeClr val="bg1">
                      <a:alpha val="40000"/>
                    </a:schemeClr>
                  </a:glow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  <a:latin typeface="Arial Narrow" panose="020B0606020202030204" pitchFamily="34" charset="0"/>
              </a:rPr>
              <a:t>и</a:t>
            </a:r>
            <a:r>
              <a:rPr lang="ru-RU" sz="2000" dirty="0">
                <a:effectLst>
                  <a:glow rad="63500">
                    <a:schemeClr val="bg1">
                      <a:alpha val="40000"/>
                    </a:schemeClr>
                  </a:glow>
                  <a:outerShdw blurRad="50800" dist="50800" dir="5400000" algn="ctr" rotWithShape="0">
                    <a:srgbClr val="00B050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000" dirty="0">
                <a:effectLst>
                  <a:glow rad="63500">
                    <a:schemeClr val="bg1">
                      <a:alpha val="40000"/>
                    </a:schemeClr>
                  </a:glow>
                  <a:outerShdw blurRad="50800" dist="50800" dir="5400000" algn="ctr" rotWithShape="0">
                    <a:srgbClr val="FF3300"/>
                  </a:outerShdw>
                </a:effectLst>
                <a:latin typeface="Arial Narrow" panose="020B0606020202030204" pitchFamily="34" charset="0"/>
              </a:rPr>
              <a:t>большой звёздчатый </a:t>
            </a:r>
            <a:r>
              <a:rPr lang="ru-RU" sz="2000" dirty="0" smtClean="0">
                <a:effectLst>
                  <a:glow rad="63500">
                    <a:schemeClr val="bg1">
                      <a:alpha val="40000"/>
                    </a:schemeClr>
                  </a:glow>
                  <a:outerShdw blurRad="50800" dist="50800" dir="5400000" algn="ctr" rotWithShape="0">
                    <a:srgbClr val="FF3300"/>
                  </a:outerShdw>
                </a:effectLst>
                <a:latin typeface="Arial Narrow" panose="020B0606020202030204" pitchFamily="34" charset="0"/>
              </a:rPr>
              <a:t>додекаэдр</a:t>
            </a:r>
            <a:r>
              <a:rPr lang="ru-RU" sz="20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, </a:t>
            </a:r>
          </a:p>
          <a:p>
            <a:pPr algn="ctr"/>
            <a:r>
              <a:rPr lang="ru-RU" sz="20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а </a:t>
            </a:r>
            <a:r>
              <a:rPr lang="ru-RU" sz="20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также </a:t>
            </a:r>
            <a:r>
              <a:rPr lang="ru-RU" sz="2000" dirty="0">
                <a:effectLst>
                  <a:glow rad="63500">
                    <a:schemeClr val="bg1">
                      <a:alpha val="40000"/>
                    </a:schemeClr>
                  </a:glow>
                  <a:outerShdw blurRad="50800" dist="50800" dir="5400000" algn="ctr" rotWithShape="0">
                    <a:srgbClr val="FF3300"/>
                  </a:outerShdw>
                </a:effectLst>
                <a:latin typeface="Arial Narrow" panose="020B0606020202030204" pitchFamily="34" charset="0"/>
              </a:rPr>
              <a:t>большой </a:t>
            </a:r>
            <a:r>
              <a:rPr lang="ru-RU" sz="2000" dirty="0" smtClean="0">
                <a:effectLst>
                  <a:glow rad="63500">
                    <a:schemeClr val="bg1">
                      <a:alpha val="40000"/>
                    </a:schemeClr>
                  </a:glow>
                  <a:outerShdw blurRad="50800" dist="50800" dir="5400000" algn="ctr" rotWithShape="0">
                    <a:srgbClr val="FF3300"/>
                  </a:outerShdw>
                </a:effectLst>
                <a:latin typeface="Arial Narrow" panose="020B0606020202030204" pitchFamily="34" charset="0"/>
              </a:rPr>
              <a:t>додекаэдр </a:t>
            </a:r>
            <a:r>
              <a:rPr lang="ru-RU" sz="2000" dirty="0" smtClean="0">
                <a:effectLst>
                  <a:glow rad="63500">
                    <a:schemeClr val="bg1">
                      <a:alpha val="40000"/>
                    </a:schemeClr>
                  </a:glow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  <a:latin typeface="Arial Narrow" panose="020B0606020202030204" pitchFamily="34" charset="0"/>
              </a:rPr>
              <a:t>и</a:t>
            </a:r>
            <a:r>
              <a:rPr lang="ru-RU" sz="2000" dirty="0" smtClean="0">
                <a:effectLst>
                  <a:glow rad="63500">
                    <a:schemeClr val="bg1">
                      <a:alpha val="40000"/>
                    </a:schemeClr>
                  </a:glow>
                  <a:outerShdw blurRad="50800" dist="50800" dir="5400000" algn="ctr" rotWithShape="0">
                    <a:srgbClr val="00B050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000" dirty="0">
                <a:effectLst>
                  <a:glow rad="63500">
                    <a:schemeClr val="bg1">
                      <a:alpha val="40000"/>
                    </a:schemeClr>
                  </a:glow>
                  <a:outerShdw blurRad="50800" dist="50800" dir="5400000" algn="ctr" rotWithShape="0">
                    <a:srgbClr val="FF3300"/>
                  </a:outerShdw>
                </a:effectLst>
                <a:latin typeface="Arial Narrow" panose="020B0606020202030204" pitchFamily="34" charset="0"/>
              </a:rPr>
              <a:t>большой икосаэдр</a:t>
            </a:r>
            <a:r>
              <a:rPr lang="ru-RU" sz="20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, </a:t>
            </a:r>
            <a:r>
              <a:rPr lang="ru-RU" sz="2000" dirty="0">
                <a:effectLst>
                  <a:glow rad="63500">
                    <a:schemeClr val="bg1">
                      <a:alpha val="40000"/>
                    </a:schemeClr>
                  </a:glow>
                  <a:outerShdw blurRad="50800" dist="50800" dir="5400000" algn="ctr" rotWithShape="0">
                    <a:srgbClr val="66FF66"/>
                  </a:outerShdw>
                </a:effectLst>
                <a:latin typeface="Arial Narrow" panose="020B0606020202030204" pitchFamily="34" charset="0"/>
              </a:rPr>
              <a:t>открытые в 1809 году Луи </a:t>
            </a:r>
            <a:r>
              <a:rPr lang="ru-RU" sz="2000" dirty="0" err="1">
                <a:effectLst>
                  <a:glow rad="63500">
                    <a:schemeClr val="bg1">
                      <a:alpha val="40000"/>
                    </a:schemeClr>
                  </a:glow>
                  <a:outerShdw blurRad="50800" dist="50800" dir="5400000" algn="ctr" rotWithShape="0">
                    <a:srgbClr val="66FF66"/>
                  </a:outerShdw>
                </a:effectLst>
                <a:latin typeface="Arial Narrow" panose="020B0606020202030204" pitchFamily="34" charset="0"/>
              </a:rPr>
              <a:t>Пуансо</a:t>
            </a:r>
            <a:r>
              <a:rPr lang="ru-RU" sz="20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. Остальные правильные звёздчатые многогранники являются или соединениями </a:t>
            </a:r>
            <a:r>
              <a:rPr lang="ru-RU" sz="20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Платоновых </a:t>
            </a:r>
            <a:r>
              <a:rPr lang="ru-RU" sz="20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тел, или соединениями тел </a:t>
            </a:r>
            <a:r>
              <a:rPr lang="ru-RU" sz="20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Кеплера-</a:t>
            </a:r>
            <a:r>
              <a:rPr lang="ru-RU" sz="2000" dirty="0" err="1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Пуансо</a:t>
            </a:r>
            <a:r>
              <a:rPr lang="ru-RU" sz="20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. </a:t>
            </a:r>
            <a:endParaRPr lang="ru-RU" sz="2000" dirty="0">
              <a:effectLst>
                <a:glow rad="63500">
                  <a:schemeClr val="bg1">
                    <a:alpha val="40000"/>
                  </a:schemeClr>
                </a:glo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832" y="4068558"/>
            <a:ext cx="1813626" cy="181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4013205"/>
            <a:ext cx="2062920" cy="19751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228" y="3837605"/>
            <a:ext cx="2083767" cy="20837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47" y="3978171"/>
            <a:ext cx="1823037" cy="182709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9656" y="5815820"/>
            <a:ext cx="15167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>
                <a:latin typeface="Comic Sans MS" panose="030F0702030302020204" pitchFamily="66" charset="0"/>
              </a:rPr>
              <a:t>Малый </a:t>
            </a:r>
            <a:endParaRPr lang="ru-RU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звездчатый </a:t>
            </a:r>
          </a:p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додекаэдр 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33000" y="6067856"/>
            <a:ext cx="1469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Большой додекаэдр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80312" y="6081499"/>
            <a:ext cx="1314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Большой икосаэдр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71800" y="5849398"/>
            <a:ext cx="15747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>
                <a:latin typeface="Comic Sans MS" panose="030F0702030302020204" pitchFamily="66" charset="0"/>
              </a:rPr>
              <a:t>Большой звездчатый 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додекаэдр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8926" y="404664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err="1">
                <a:effectLst>
                  <a:glow rad="101600">
                    <a:srgbClr val="FFFF00">
                      <a:alpha val="85000"/>
                    </a:srgbClr>
                  </a:glow>
                </a:effectLst>
                <a:latin typeface="Adine Kirnberg" panose="02000000000000000000" pitchFamily="2" charset="0"/>
              </a:rPr>
              <a:t>Ио́ганн</a:t>
            </a:r>
            <a:r>
              <a:rPr lang="ru-RU" sz="4000" b="1" dirty="0">
                <a:effectLst>
                  <a:glow rad="101600">
                    <a:srgbClr val="FFFF00">
                      <a:alpha val="85000"/>
                    </a:srgbClr>
                  </a:glow>
                </a:effectLst>
                <a:latin typeface="Adine Kirnberg" panose="02000000000000000000" pitchFamily="2" charset="0"/>
              </a:rPr>
              <a:t> </a:t>
            </a:r>
            <a:r>
              <a:rPr lang="ru-RU" sz="4000" b="1" dirty="0" err="1">
                <a:effectLst>
                  <a:glow rad="101600">
                    <a:srgbClr val="FFFF00">
                      <a:alpha val="85000"/>
                    </a:srgbClr>
                  </a:glow>
                </a:effectLst>
                <a:latin typeface="Adine Kirnberg" panose="02000000000000000000" pitchFamily="2" charset="0"/>
              </a:rPr>
              <a:t>Ке́плер</a:t>
            </a:r>
            <a:r>
              <a:rPr lang="ru-RU" sz="4000" b="1" dirty="0">
                <a:effectLst>
                  <a:glow rad="101600">
                    <a:srgbClr val="FFFF00">
                      <a:alpha val="85000"/>
                    </a:srgbClr>
                  </a:glow>
                </a:effectLst>
                <a:latin typeface="Adine Kirnberg" panose="02000000000000000000" pitchFamily="2" charset="0"/>
              </a:rPr>
              <a:t> </a:t>
            </a:r>
            <a:r>
              <a:rPr lang="ru-RU" sz="3600" b="1" dirty="0">
                <a:latin typeface="Adine Kirnberg" panose="02000000000000000000" pitchFamily="2" charset="0"/>
              </a:rPr>
              <a:t>(нем. </a:t>
            </a:r>
            <a:r>
              <a:rPr lang="ru-RU" sz="3600" b="1" dirty="0" err="1">
                <a:latin typeface="Adine Kirnberg" panose="02000000000000000000" pitchFamily="2" charset="0"/>
              </a:rPr>
              <a:t>Johannes</a:t>
            </a:r>
            <a:r>
              <a:rPr lang="ru-RU" sz="3600" b="1" dirty="0">
                <a:latin typeface="Adine Kirnberg" panose="02000000000000000000" pitchFamily="2" charset="0"/>
              </a:rPr>
              <a:t> </a:t>
            </a:r>
            <a:r>
              <a:rPr lang="ru-RU" sz="3600" b="1" dirty="0" err="1">
                <a:latin typeface="Adine Kirnberg" panose="02000000000000000000" pitchFamily="2" charset="0"/>
              </a:rPr>
              <a:t>Kepler</a:t>
            </a:r>
            <a:r>
              <a:rPr lang="ru-RU" sz="3600" b="1" dirty="0">
                <a:latin typeface="Adine Kirnberg" panose="02000000000000000000" pitchFamily="2" charset="0"/>
              </a:rPr>
              <a:t>; </a:t>
            </a:r>
            <a:r>
              <a:rPr lang="ru-RU" sz="3600" b="1" dirty="0">
                <a:effectLst>
                  <a:glow rad="127000">
                    <a:srgbClr val="FFFF66"/>
                  </a:glow>
                </a:effectLst>
                <a:latin typeface="Adine Kirnberg" panose="02000000000000000000" pitchFamily="2" charset="0"/>
              </a:rPr>
              <a:t>27 декабря 1571 года, </a:t>
            </a:r>
            <a:r>
              <a:rPr lang="ru-RU" sz="3600" b="1" dirty="0" err="1" smtClean="0">
                <a:effectLst>
                  <a:glow rad="127000">
                    <a:srgbClr val="FFFF66"/>
                  </a:glow>
                </a:effectLst>
                <a:latin typeface="Adine Kirnberg" panose="02000000000000000000" pitchFamily="2" charset="0"/>
              </a:rPr>
              <a:t>Вайль</a:t>
            </a:r>
            <a:r>
              <a:rPr lang="ru-RU" sz="3600" b="1" dirty="0" smtClean="0">
                <a:effectLst>
                  <a:glow rad="127000">
                    <a:srgbClr val="FFFF66"/>
                  </a:glow>
                </a:effectLst>
                <a:latin typeface="Adine Kirnberg" panose="02000000000000000000" pitchFamily="2" charset="0"/>
              </a:rPr>
              <a:t>-дер-</a:t>
            </a:r>
            <a:r>
              <a:rPr lang="ru-RU" sz="3600" b="1" dirty="0" err="1" smtClean="0">
                <a:effectLst>
                  <a:glow rad="127000">
                    <a:srgbClr val="FFFF66"/>
                  </a:glow>
                </a:effectLst>
                <a:latin typeface="Adine Kirnberg" panose="02000000000000000000" pitchFamily="2" charset="0"/>
              </a:rPr>
              <a:t>Штадт</a:t>
            </a:r>
            <a:r>
              <a:rPr lang="ru-RU" sz="3600" b="1" dirty="0">
                <a:effectLst>
                  <a:glow rad="127000">
                    <a:srgbClr val="FFFF66"/>
                  </a:glow>
                </a:effectLst>
                <a:latin typeface="Adine Kirnberg" panose="02000000000000000000" pitchFamily="2" charset="0"/>
              </a:rPr>
              <a:t>,</a:t>
            </a:r>
            <a:r>
              <a:rPr lang="ru-RU" sz="3600" b="1" dirty="0">
                <a:latin typeface="Adine Kirnberg" panose="02000000000000000000" pitchFamily="2" charset="0"/>
              </a:rPr>
              <a:t> Священная Римская </a:t>
            </a:r>
            <a:r>
              <a:rPr lang="ru-RU" sz="3600" b="1" dirty="0" smtClean="0">
                <a:latin typeface="Adine Kirnberg" panose="02000000000000000000" pitchFamily="2" charset="0"/>
              </a:rPr>
              <a:t>империя </a:t>
            </a:r>
            <a:r>
              <a:rPr lang="ru-RU" sz="3600" b="1" dirty="0">
                <a:latin typeface="Adine Kirnberg" panose="02000000000000000000" pitchFamily="2" charset="0"/>
              </a:rPr>
              <a:t>германской </a:t>
            </a:r>
            <a:r>
              <a:rPr lang="ru-RU" sz="3600" b="1" dirty="0" smtClean="0">
                <a:latin typeface="Adine Kirnberg" panose="02000000000000000000" pitchFamily="2" charset="0"/>
              </a:rPr>
              <a:t>нации </a:t>
            </a:r>
            <a:r>
              <a:rPr lang="ru-RU" sz="3600" b="1" dirty="0" smtClean="0">
                <a:effectLst>
                  <a:glow rad="127000">
                    <a:srgbClr val="FFFF66"/>
                  </a:glow>
                </a:effectLst>
                <a:latin typeface="Adine Kirnberg" panose="02000000000000000000" pitchFamily="2" charset="0"/>
              </a:rPr>
              <a:t>— 15 ноября 1630 года, </a:t>
            </a:r>
            <a:r>
              <a:rPr lang="ru-RU" sz="3600" b="1" dirty="0" err="1" smtClean="0">
                <a:effectLst>
                  <a:glow rad="127000">
                    <a:srgbClr val="FFFF66"/>
                  </a:glow>
                </a:effectLst>
                <a:latin typeface="Adine Kirnberg" panose="02000000000000000000" pitchFamily="2" charset="0"/>
              </a:rPr>
              <a:t>Регенсбург</a:t>
            </a:r>
            <a:r>
              <a:rPr lang="ru-RU" sz="3600" b="1" dirty="0" smtClean="0">
                <a:effectLst>
                  <a:glow rad="127000">
                    <a:srgbClr val="FFFF66"/>
                  </a:glow>
                </a:effectLst>
                <a:latin typeface="Adine Kirnberg" panose="02000000000000000000" pitchFamily="2" charset="0"/>
              </a:rPr>
              <a:t>,</a:t>
            </a:r>
            <a:r>
              <a:rPr lang="ru-RU" sz="3600" b="1" dirty="0" smtClean="0">
                <a:latin typeface="Adine Kirnberg" panose="02000000000000000000" pitchFamily="2" charset="0"/>
              </a:rPr>
              <a:t> Священная </a:t>
            </a:r>
            <a:r>
              <a:rPr lang="ru-RU" sz="3600" b="1" dirty="0">
                <a:latin typeface="Adine Kirnberg" panose="02000000000000000000" pitchFamily="2" charset="0"/>
              </a:rPr>
              <a:t>Римская империя германской нации</a:t>
            </a:r>
            <a:r>
              <a:rPr lang="ru-RU" sz="3600" b="1" dirty="0" smtClean="0">
                <a:latin typeface="Adine Kirnberg" panose="02000000000000000000" pitchFamily="2" charset="0"/>
              </a:rPr>
              <a:t>) </a:t>
            </a:r>
            <a:r>
              <a:rPr lang="ru-RU" sz="3600" b="1" dirty="0">
                <a:latin typeface="Adine Kirnberg" panose="02000000000000000000" pitchFamily="2" charset="0"/>
              </a:rPr>
              <a:t>— </a:t>
            </a:r>
            <a:r>
              <a:rPr lang="ru-RU" sz="3600" b="1" dirty="0">
                <a:effectLst>
                  <a:glow rad="63500">
                    <a:srgbClr val="FFFF66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немецкий математик, астроном, механик, оптик и астролог</a:t>
            </a:r>
            <a:r>
              <a:rPr lang="ru-RU" sz="3600" b="1" dirty="0">
                <a:latin typeface="Adine Kirnberg" panose="02000000000000000000" pitchFamily="2" charset="0"/>
              </a:rPr>
              <a:t>, </a:t>
            </a:r>
            <a:r>
              <a:rPr lang="ru-RU" sz="3600" b="1" dirty="0">
                <a:effectLst>
                  <a:glow rad="127000">
                    <a:srgbClr val="FFFF66">
                      <a:alpha val="88000"/>
                    </a:srgbClr>
                  </a:glow>
                </a:effectLst>
                <a:latin typeface="Adine Kirnberg" panose="02000000000000000000" pitchFamily="2" charset="0"/>
              </a:rPr>
              <a:t>первооткрыватель законов движения планет Солнечной системы.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53" y="512033"/>
            <a:ext cx="3854295" cy="52932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5531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23497"/>
            <a:ext cx="468052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effectLst>
                  <a:glow rad="101600">
                    <a:srgbClr val="FFFF00">
                      <a:alpha val="85000"/>
                    </a:srgbClr>
                  </a:glow>
                </a:effectLst>
                <a:latin typeface="Adine Kirnberg" panose="02000000000000000000" pitchFamily="2" charset="0"/>
              </a:rPr>
              <a:t>Луи́ </a:t>
            </a:r>
            <a:r>
              <a:rPr lang="ru-RU" sz="4400" b="1" dirty="0" err="1">
                <a:effectLst>
                  <a:glow rad="101600">
                    <a:srgbClr val="FFFF00">
                      <a:alpha val="85000"/>
                    </a:srgbClr>
                  </a:glow>
                </a:effectLst>
                <a:latin typeface="Adine Kirnberg" panose="02000000000000000000" pitchFamily="2" charset="0"/>
              </a:rPr>
              <a:t>Пуансо</a:t>
            </a:r>
            <a:r>
              <a:rPr lang="ru-RU" sz="4400" b="1" dirty="0">
                <a:effectLst>
                  <a:glow rad="101600">
                    <a:srgbClr val="FFFF00">
                      <a:alpha val="85000"/>
                    </a:srgbClr>
                  </a:glow>
                </a:effectLst>
                <a:latin typeface="Adine Kirnberg" panose="02000000000000000000" pitchFamily="2" charset="0"/>
              </a:rPr>
              <a:t>́ </a:t>
            </a:r>
            <a:r>
              <a:rPr lang="ru-RU" sz="40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(фр. </a:t>
            </a:r>
            <a:r>
              <a:rPr lang="ru-RU" sz="4000" b="1" dirty="0" err="1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Louis</a:t>
            </a:r>
            <a:r>
              <a:rPr lang="ru-RU" sz="40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 </a:t>
            </a:r>
            <a:r>
              <a:rPr lang="ru-RU" sz="4000" b="1" dirty="0" err="1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Poinsot</a:t>
            </a:r>
            <a:r>
              <a:rPr lang="ru-RU" sz="40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; </a:t>
            </a:r>
            <a:r>
              <a:rPr lang="ru-RU" sz="4000" b="1" dirty="0">
                <a:effectLst>
                  <a:glow rad="101600">
                    <a:srgbClr val="FFFF66">
                      <a:alpha val="93000"/>
                    </a:srgbClr>
                  </a:glow>
                </a:effectLst>
                <a:latin typeface="Adine Kirnberg" panose="02000000000000000000" pitchFamily="2" charset="0"/>
              </a:rPr>
              <a:t>3 января 1777, </a:t>
            </a:r>
            <a:r>
              <a:rPr lang="ru-RU" sz="4000" b="1" dirty="0" smtClean="0">
                <a:effectLst>
                  <a:glow rad="101600">
                    <a:srgbClr val="FFFF66">
                      <a:alpha val="93000"/>
                    </a:srgbClr>
                  </a:glow>
                </a:effectLst>
                <a:latin typeface="Adine Kirnberg" panose="02000000000000000000" pitchFamily="2" charset="0"/>
              </a:rPr>
              <a:t>Париж</a:t>
            </a:r>
            <a:r>
              <a:rPr lang="ru-RU" sz="4000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, Франция </a:t>
            </a:r>
            <a:r>
              <a:rPr lang="ru-RU" sz="4000" b="1" dirty="0">
                <a:effectLst>
                  <a:glow rad="63500">
                    <a:srgbClr val="FFFF66">
                      <a:alpha val="91000"/>
                    </a:srgbClr>
                  </a:glow>
                </a:effectLst>
                <a:latin typeface="Adine Kirnberg" panose="02000000000000000000" pitchFamily="2" charset="0"/>
              </a:rPr>
              <a:t>— 5 декабря 1859, </a:t>
            </a:r>
            <a:r>
              <a:rPr lang="ru-RU" sz="4000" b="1" dirty="0" smtClean="0">
                <a:effectLst>
                  <a:glow rad="63500">
                    <a:srgbClr val="FFFF66">
                      <a:alpha val="91000"/>
                    </a:srgbClr>
                  </a:glow>
                </a:effectLst>
                <a:latin typeface="Adine Kirnberg" panose="02000000000000000000" pitchFamily="2" charset="0"/>
              </a:rPr>
              <a:t>Париж</a:t>
            </a:r>
            <a:r>
              <a:rPr lang="ru-RU" sz="4000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, Франция) </a:t>
            </a:r>
            <a:r>
              <a:rPr lang="ru-RU" sz="40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— </a:t>
            </a:r>
            <a:r>
              <a:rPr lang="ru-RU" sz="4000" b="1" dirty="0">
                <a:effectLst>
                  <a:glow rad="63500">
                    <a:srgbClr val="FFFF66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французский математик и механик</a:t>
            </a:r>
            <a:r>
              <a:rPr lang="ru-RU" sz="40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, академик Парижской Академии наук (1813); пэр Франции (1846), сенатор (1852). Известен своими трудами </a:t>
            </a:r>
            <a:r>
              <a:rPr lang="ru-RU" sz="4000" b="1" dirty="0">
                <a:effectLst>
                  <a:glow rad="63500">
                    <a:srgbClr val="FFFF66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в области геометрии и </a:t>
            </a:r>
            <a:r>
              <a:rPr lang="ru-RU" sz="4000" b="1" dirty="0" smtClean="0">
                <a:effectLst>
                  <a:glow rad="63500">
                    <a:srgbClr val="FFFF66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механики</a:t>
            </a:r>
            <a:r>
              <a:rPr lang="ru-RU" sz="4000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.</a:t>
            </a:r>
            <a:endParaRPr lang="ru-RU" sz="4000" b="1" dirty="0">
              <a:effectLst>
                <a:glow rad="63500">
                  <a:schemeClr val="bg1">
                    <a:alpha val="40000"/>
                  </a:schemeClr>
                </a:glow>
              </a:effectLst>
              <a:latin typeface="Adine Kirnberg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519390"/>
            <a:ext cx="3854295" cy="5184577"/>
          </a:xfrm>
          <a:prstGeom prst="rect">
            <a:avLst/>
          </a:prstGeom>
          <a:effectLst>
            <a:innerShdw dist="1244600" dir="3900000">
              <a:schemeClr val="tx1">
                <a:alpha val="80000"/>
              </a:schemeClr>
            </a:innerShdw>
          </a:effectLst>
          <a:scene3d>
            <a:camera prst="orthographicFront"/>
            <a:lightRig rig="threePt" dir="t"/>
          </a:scene3d>
          <a:sp3d extrusionH="266700" contourW="12700">
            <a:bevelT/>
            <a:extrusionClr>
              <a:schemeClr val="tx1"/>
            </a:extrusionClr>
            <a:contourClr>
              <a:schemeClr val="tx1"/>
            </a:contourClr>
          </a:sp3d>
        </p:spPr>
      </p:pic>
    </p:spTree>
    <p:extLst>
      <p:ext uri="{BB962C8B-B14F-4D97-AF65-F5344CB8AC3E}">
        <p14:creationId xmlns:p14="http://schemas.microsoft.com/office/powerpoint/2010/main" val="68671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260648"/>
            <a:ext cx="51845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effectLst>
                  <a:glow rad="101600">
                    <a:srgbClr val="FFFF00">
                      <a:alpha val="94000"/>
                    </a:srgbClr>
                  </a:glow>
                </a:effectLst>
                <a:latin typeface="Adine Kirnberg" panose="02000000000000000000" pitchFamily="2" charset="0"/>
              </a:rPr>
              <a:t>Огюсте́н</a:t>
            </a:r>
            <a:r>
              <a:rPr lang="ru-RU" sz="3600" b="1" dirty="0">
                <a:effectLst>
                  <a:glow rad="101600">
                    <a:srgbClr val="FFFF00">
                      <a:alpha val="94000"/>
                    </a:srgbClr>
                  </a:glow>
                </a:effectLst>
                <a:latin typeface="Adine Kirnberg" panose="02000000000000000000" pitchFamily="2" charset="0"/>
              </a:rPr>
              <a:t> Луи́ Коши́ </a:t>
            </a:r>
            <a:r>
              <a:rPr lang="ru-RU" sz="32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(фр. </a:t>
            </a:r>
            <a:r>
              <a:rPr lang="ru-RU" sz="3200" b="1" dirty="0" err="1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Augustin</a:t>
            </a:r>
            <a:r>
              <a:rPr lang="ru-RU" sz="32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 </a:t>
            </a:r>
            <a:r>
              <a:rPr lang="ru-RU" sz="3200" b="1" dirty="0" err="1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Louis</a:t>
            </a:r>
            <a:r>
              <a:rPr lang="ru-RU" sz="32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 </a:t>
            </a:r>
            <a:r>
              <a:rPr lang="ru-RU" sz="3200" b="1" dirty="0" err="1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Cauchy</a:t>
            </a:r>
            <a:r>
              <a:rPr lang="ru-RU" sz="32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; </a:t>
            </a:r>
            <a:r>
              <a:rPr lang="ru-RU" sz="3200" b="1" dirty="0">
                <a:effectLst>
                  <a:glow rad="101600">
                    <a:srgbClr val="FFFF66">
                      <a:alpha val="92000"/>
                    </a:srgbClr>
                  </a:glow>
                </a:effectLst>
                <a:latin typeface="Adine Kirnberg" panose="02000000000000000000" pitchFamily="2" charset="0"/>
              </a:rPr>
              <a:t>21 августа 1789, Париж </a:t>
            </a:r>
            <a:r>
              <a:rPr lang="ru-RU" sz="3200" b="1" dirty="0">
                <a:effectLst>
                  <a:glow rad="101600">
                    <a:srgbClr val="FFFF66">
                      <a:alpha val="91000"/>
                    </a:srgbClr>
                  </a:glow>
                </a:effectLst>
                <a:latin typeface="Adine Kirnberg" panose="02000000000000000000" pitchFamily="2" charset="0"/>
              </a:rPr>
              <a:t>— 23 мая 1857, Со, Франция</a:t>
            </a:r>
            <a:r>
              <a:rPr lang="ru-RU" sz="32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) </a:t>
            </a:r>
            <a:r>
              <a:rPr lang="ru-RU" sz="3200" b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— </a:t>
            </a:r>
            <a:r>
              <a:rPr lang="ru-RU" sz="3200" b="1" dirty="0" smtClean="0">
                <a:effectLst>
                  <a:glow rad="101600">
                    <a:srgbClr val="FFFF66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французский </a:t>
            </a:r>
            <a:r>
              <a:rPr lang="ru-RU" sz="3200" b="1" dirty="0">
                <a:effectLst>
                  <a:glow rad="101600">
                    <a:srgbClr val="FFFF66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математик и механик</a:t>
            </a:r>
            <a:r>
              <a:rPr lang="ru-RU" sz="32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, член Парижской академии наук, Лондонского королевского общества, Петербургской академии наук и других академий</a:t>
            </a:r>
            <a:r>
              <a:rPr lang="ru-RU" sz="3200" b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.</a:t>
            </a:r>
            <a:endParaRPr lang="ru-RU" sz="3200" b="1" dirty="0">
              <a:effectLst>
                <a:glow rad="101600">
                  <a:schemeClr val="bg1">
                    <a:alpha val="40000"/>
                  </a:schemeClr>
                </a:glow>
              </a:effectLst>
              <a:latin typeface="Adine Kirnberg" panose="02000000000000000000" pitchFamily="2" charset="0"/>
            </a:endParaRPr>
          </a:p>
          <a:p>
            <a:r>
              <a:rPr lang="ru-RU" sz="3200" b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     Разработал </a:t>
            </a:r>
            <a:r>
              <a:rPr lang="ru-RU" sz="32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фундамент математического анализа, внёс огромный </a:t>
            </a:r>
            <a:r>
              <a:rPr lang="ru-RU" sz="3200" b="1" dirty="0">
                <a:effectLst>
                  <a:glow rad="101600">
                    <a:srgbClr val="FFFF66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вклад в анализ, алгебру, математическую физику</a:t>
            </a:r>
            <a:r>
              <a:rPr lang="ru-RU" sz="32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 и многие другие области математики; один из основоположников </a:t>
            </a:r>
            <a:r>
              <a:rPr lang="ru-RU" sz="3200" b="1" dirty="0">
                <a:effectLst>
                  <a:glow rad="101600">
                    <a:srgbClr val="FFFF66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механики сплошных сред</a:t>
            </a:r>
            <a:r>
              <a:rPr lang="ru-RU" sz="32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. Его имя внесено в список </a:t>
            </a:r>
            <a:r>
              <a:rPr lang="ru-RU" sz="3200" b="1" dirty="0">
                <a:effectLst>
                  <a:glow rad="101600">
                    <a:srgbClr val="FFFF66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величайших учёных Франции</a:t>
            </a:r>
            <a:r>
              <a:rPr lang="ru-RU" sz="32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, помещённый на первом этаже Эйфелевой башни.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12033"/>
            <a:ext cx="3557851" cy="53652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3716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0617" y="260648"/>
            <a:ext cx="806489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/>
          </a:p>
          <a:p>
            <a:endParaRPr lang="ru-RU" sz="2800" b="1" dirty="0"/>
          </a:p>
          <a:p>
            <a:r>
              <a:rPr lang="ru-RU" sz="4000" b="1" dirty="0">
                <a:ln w="31750" cmpd="sng">
                  <a:solidFill>
                    <a:schemeClr val="bg1">
                      <a:alpha val="23000"/>
                    </a:schemeClr>
                  </a:solidFill>
                </a:ln>
                <a:solidFill>
                  <a:schemeClr val="bg1"/>
                </a:solidFill>
                <a:effectLst>
                  <a:glow rad="1905000">
                    <a:srgbClr val="FF3399"/>
                  </a:glow>
                </a:effectLst>
                <a:latin typeface="Adine Kirnberg" panose="02000000000000000000" pitchFamily="2" charset="0"/>
              </a:rPr>
              <a:t>Звёздчатый октаэдр Леонардо да Винчи</a:t>
            </a:r>
          </a:p>
          <a:p>
            <a:pPr algn="ctr"/>
            <a:endParaRPr lang="ru-RU" sz="2800" b="1" dirty="0" smtClean="0">
              <a:ln>
                <a:solidFill>
                  <a:schemeClr val="tx1"/>
                </a:solidFill>
              </a:ln>
              <a:latin typeface="Adine Kirnberg" panose="02000000000000000000" pitchFamily="2" charset="0"/>
            </a:endParaRPr>
          </a:p>
          <a:p>
            <a:r>
              <a:rPr lang="ru-RU" sz="2000" dirty="0" smtClean="0">
                <a:latin typeface="Comic Sans MS" panose="030F0702030302020204" pitchFamily="66" charset="0"/>
              </a:rPr>
              <a:t>         Существует </a:t>
            </a:r>
            <a:r>
              <a:rPr lang="ru-RU" sz="2000" dirty="0">
                <a:latin typeface="Comic Sans MS" panose="030F0702030302020204" pitchFamily="66" charset="0"/>
              </a:rPr>
              <a:t>только одна звёздчатая </a:t>
            </a:r>
            <a:endParaRPr lang="ru-RU" sz="2000" dirty="0" smtClean="0">
              <a:latin typeface="Comic Sans MS" panose="030F0702030302020204" pitchFamily="66" charset="0"/>
            </a:endParaRPr>
          </a:p>
          <a:p>
            <a:r>
              <a:rPr lang="ru-RU" sz="2000" dirty="0" smtClean="0">
                <a:latin typeface="Comic Sans MS" panose="030F0702030302020204" pitchFamily="66" charset="0"/>
              </a:rPr>
              <a:t>форма </a:t>
            </a:r>
            <a:r>
              <a:rPr lang="ru-RU" sz="2000" dirty="0">
                <a:latin typeface="Comic Sans MS" panose="030F0702030302020204" pitchFamily="66" charset="0"/>
              </a:rPr>
              <a:t>октаэдра. Звёздчатый </a:t>
            </a:r>
            <a:r>
              <a:rPr lang="ru-RU" sz="2000" dirty="0" smtClean="0">
                <a:latin typeface="Comic Sans MS" panose="030F0702030302020204" pitchFamily="66" charset="0"/>
              </a:rPr>
              <a:t>октаэдр 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открыл Леонардо да Винчи, 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затем спустя почти 100 лет </a:t>
            </a:r>
            <a:r>
              <a:rPr lang="ru-RU" sz="2000" dirty="0" err="1" smtClean="0">
                <a:latin typeface="Comic Sans MS" panose="030F0702030302020204" pitchFamily="66" charset="0"/>
              </a:rPr>
              <a:t>переоткрыл</a:t>
            </a:r>
            <a:r>
              <a:rPr lang="ru-RU" sz="2000" dirty="0" smtClean="0">
                <a:latin typeface="Comic Sans MS" panose="030F0702030302020204" pitchFamily="66" charset="0"/>
              </a:rPr>
              <a:t> Иоганн Кеплер,  назвав его «</a:t>
            </a:r>
            <a:r>
              <a:rPr lang="ru-RU" sz="2000" dirty="0" err="1" smtClean="0">
                <a:latin typeface="Comic Sans MS" panose="030F0702030302020204" pitchFamily="66" charset="0"/>
              </a:rPr>
              <a:t>Stella</a:t>
            </a: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latin typeface="Comic Sans MS" panose="030F0702030302020204" pitchFamily="66" charset="0"/>
              </a:rPr>
              <a:t>octangula</a:t>
            </a:r>
            <a:r>
              <a:rPr lang="ru-RU" sz="2000" dirty="0" smtClean="0">
                <a:latin typeface="Comic Sans MS" panose="030F0702030302020204" pitchFamily="66" charset="0"/>
              </a:rPr>
              <a:t>» — «звезда восьмиугольная». Отсюда эта форма имеет и второе название </a:t>
            </a:r>
            <a:r>
              <a:rPr lang="ru-RU" sz="2000" dirty="0" err="1" smtClean="0">
                <a:latin typeface="Comic Sans MS" panose="030F0702030302020204" pitchFamily="66" charset="0"/>
              </a:rPr>
              <a:t>stella</a:t>
            </a: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latin typeface="Comic Sans MS" panose="030F0702030302020204" pitchFamily="66" charset="0"/>
              </a:rPr>
              <a:t>octangula</a:t>
            </a:r>
            <a:r>
              <a:rPr lang="ru-RU" sz="2000" dirty="0" smtClean="0">
                <a:latin typeface="Comic Sans MS" panose="030F0702030302020204" pitchFamily="66" charset="0"/>
              </a:rPr>
              <a:t> Кеплера. </a:t>
            </a:r>
          </a:p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По сути она является соединением двух Платоновых тел - тетраэдров . Не смотря на то, что Коши ещё в 1811 году доказал, что список правильных многогранников исчерпывается пятью Платоновыми телами вкупе с четырьмя многогранниками Кеплера-</a:t>
            </a:r>
            <a:r>
              <a:rPr lang="ru-RU" sz="2000" dirty="0" err="1" smtClean="0">
                <a:latin typeface="Comic Sans MS" panose="030F0702030302020204" pitchFamily="66" charset="0"/>
              </a:rPr>
              <a:t>Пуансо</a:t>
            </a:r>
            <a:r>
              <a:rPr lang="ru-RU" sz="2000" dirty="0" smtClean="0">
                <a:latin typeface="Comic Sans MS" panose="030F0702030302020204" pitchFamily="66" charset="0"/>
              </a:rPr>
              <a:t>, «Стеллу </a:t>
            </a:r>
            <a:r>
              <a:rPr lang="ru-RU" sz="2000" dirty="0" err="1" smtClean="0">
                <a:latin typeface="Comic Sans MS" panose="030F0702030302020204" pitchFamily="66" charset="0"/>
              </a:rPr>
              <a:t>октангулу</a:t>
            </a:r>
            <a:r>
              <a:rPr lang="ru-RU" sz="2000" dirty="0" smtClean="0">
                <a:latin typeface="Comic Sans MS" panose="030F0702030302020204" pitchFamily="66" charset="0"/>
              </a:rPr>
              <a:t>» вынуждены признать правильным многогранником, так как все ее грани - правильные треугольники одинакового размера и все углы между ними равны. 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7" y="138760"/>
            <a:ext cx="3064977" cy="28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228184" y="48598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       В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323528" y="23267"/>
            <a:ext cx="8424936" cy="5314498"/>
          </a:xfrm>
          <a:prstGeom prst="horizontalScroll">
            <a:avLst/>
          </a:prstGeom>
          <a:gradFill>
            <a:gsLst>
              <a:gs pos="0">
                <a:schemeClr val="bg1">
                  <a:tint val="80000"/>
                  <a:satMod val="300000"/>
                </a:schemeClr>
              </a:gs>
              <a:gs pos="100000">
                <a:srgbClr val="E27100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921131"/>
            <a:ext cx="717603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Многогранник</a:t>
            </a:r>
            <a:r>
              <a:rPr lang="ru-RU" sz="44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 - геометрическое тело, </a:t>
            </a:r>
            <a:endParaRPr lang="ru-RU" sz="4400" b="1" dirty="0" smtClean="0">
              <a:effectLst>
                <a:glow rad="101600">
                  <a:schemeClr val="bg1">
                    <a:alpha val="40000"/>
                  </a:schemeClr>
                </a:glow>
              </a:effectLst>
              <a:latin typeface="Adine Kirnberg" panose="02000000000000000000" pitchFamily="2" charset="0"/>
              <a:cs typeface="Aldhabi" panose="01000000000000000000" pitchFamily="2" charset="-78"/>
            </a:endParaRPr>
          </a:p>
          <a:p>
            <a:r>
              <a:rPr lang="ru-RU" sz="4400" b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ограниченное </a:t>
            </a:r>
            <a:r>
              <a:rPr lang="ru-RU" sz="44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со всех сторон плоскими многоугольниками, называемыми </a:t>
            </a:r>
            <a:r>
              <a:rPr lang="ru-RU" sz="4400" b="1" dirty="0">
                <a:effectLst>
                  <a:glow rad="1016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гранями</a:t>
            </a:r>
            <a:r>
              <a:rPr lang="ru-RU" sz="44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. </a:t>
            </a:r>
            <a:endParaRPr lang="ru-RU" sz="4400" b="1" dirty="0" smtClean="0">
              <a:effectLst>
                <a:glow rad="101600">
                  <a:schemeClr val="bg1">
                    <a:alpha val="40000"/>
                  </a:schemeClr>
                </a:glow>
              </a:effectLst>
              <a:latin typeface="Adine Kirnberg" panose="02000000000000000000" pitchFamily="2" charset="0"/>
              <a:cs typeface="Aldhabi" panose="01000000000000000000" pitchFamily="2" charset="-78"/>
            </a:endParaRPr>
          </a:p>
          <a:p>
            <a:r>
              <a:rPr lang="ru-RU" sz="4400" b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Стороны </a:t>
            </a:r>
            <a:r>
              <a:rPr lang="ru-RU" sz="44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граней называются </a:t>
            </a:r>
            <a:r>
              <a:rPr lang="ru-RU" sz="4400" b="1" dirty="0">
                <a:effectLst>
                  <a:glow rad="1016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ребрами</a:t>
            </a:r>
            <a:r>
              <a:rPr lang="ru-RU" sz="44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 многогранника, а концы ребер — </a:t>
            </a:r>
            <a:r>
              <a:rPr lang="ru-RU" sz="4400" b="1" dirty="0">
                <a:effectLst>
                  <a:glow rad="1016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вершинами</a:t>
            </a:r>
            <a:r>
              <a:rPr lang="ru-RU" sz="44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 многогранника.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762" y="4797150"/>
            <a:ext cx="6307340" cy="185015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6516216" y="5152277"/>
            <a:ext cx="324000" cy="0"/>
          </a:xfrm>
          <a:prstGeom prst="line">
            <a:avLst/>
          </a:prstGeom>
          <a:ln w="60325" cap="sq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Блок-схема: узел 21"/>
          <p:cNvSpPr/>
          <p:nvPr/>
        </p:nvSpPr>
        <p:spPr>
          <a:xfrm>
            <a:off x="6452599" y="5118730"/>
            <a:ext cx="72008" cy="67093"/>
          </a:xfrm>
          <a:prstGeom prst="flowChartConnector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6804212" y="5118730"/>
            <a:ext cx="72008" cy="67093"/>
          </a:xfrm>
          <a:prstGeom prst="flowChartConnector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093160" y="5251702"/>
            <a:ext cx="120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ru-RU" dirty="0" smtClean="0"/>
              <a:t>        </a:t>
            </a:r>
            <a:r>
              <a:rPr lang="en-US" dirty="0" smtClean="0"/>
              <a:t>       </a:t>
            </a:r>
            <a:r>
              <a:rPr lang="ru-RU" dirty="0" smtClean="0"/>
              <a:t>С</a:t>
            </a:r>
            <a:endParaRPr lang="en-US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6192954" y="559587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D</a:t>
            </a:r>
            <a:endParaRPr lang="ru-RU" dirty="0" smtClean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6348403" y="5410540"/>
            <a:ext cx="72008" cy="67093"/>
          </a:xfrm>
          <a:prstGeom prst="flowChartConnector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6948264" y="5410540"/>
            <a:ext cx="72008" cy="67093"/>
          </a:xfrm>
          <a:prstGeom prst="flowChartConnector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6660232" y="5621034"/>
            <a:ext cx="72008" cy="67093"/>
          </a:xfrm>
          <a:prstGeom prst="flowChartConnector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8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53" y="716243"/>
            <a:ext cx="3854295" cy="48848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4355976" y="260648"/>
            <a:ext cx="44644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effectLst>
                  <a:glow rad="127000">
                    <a:srgbClr val="FFFF00"/>
                  </a:glow>
                </a:effectLst>
                <a:latin typeface="Adine Kirnberg" panose="02000000000000000000" pitchFamily="2" charset="0"/>
              </a:rPr>
              <a:t>Леона́рдо</a:t>
            </a:r>
            <a:r>
              <a:rPr lang="ru-RU" sz="3600" b="1" dirty="0">
                <a:effectLst>
                  <a:glow rad="127000">
                    <a:srgbClr val="FFFF00"/>
                  </a:glow>
                </a:effectLst>
                <a:latin typeface="Adine Kirnberg" panose="02000000000000000000" pitchFamily="2" charset="0"/>
              </a:rPr>
              <a:t> </a:t>
            </a:r>
            <a:r>
              <a:rPr lang="ru-RU" sz="3600" b="1" dirty="0" err="1">
                <a:effectLst>
                  <a:glow rad="127000">
                    <a:srgbClr val="FFFF00"/>
                  </a:glow>
                </a:effectLst>
                <a:latin typeface="Adine Kirnberg" panose="02000000000000000000" pitchFamily="2" charset="0"/>
              </a:rPr>
              <a:t>ди</a:t>
            </a:r>
            <a:r>
              <a:rPr lang="ru-RU" sz="3600" b="1" dirty="0">
                <a:effectLst>
                  <a:glow rad="127000">
                    <a:srgbClr val="FFFF00"/>
                  </a:glow>
                </a:effectLst>
                <a:latin typeface="Adine Kirnberg" panose="02000000000000000000" pitchFamily="2" charset="0"/>
              </a:rPr>
              <a:t> сер </a:t>
            </a:r>
            <a:r>
              <a:rPr lang="ru-RU" sz="3600" b="1" dirty="0" err="1">
                <a:effectLst>
                  <a:glow rad="127000">
                    <a:srgbClr val="FFFF00"/>
                  </a:glow>
                </a:effectLst>
                <a:latin typeface="Adine Kirnberg" panose="02000000000000000000" pitchFamily="2" charset="0"/>
              </a:rPr>
              <a:t>Пье́ро</a:t>
            </a:r>
            <a:r>
              <a:rPr lang="ru-RU" sz="3600" b="1" dirty="0">
                <a:effectLst>
                  <a:glow rad="127000">
                    <a:srgbClr val="FFFF00"/>
                  </a:glow>
                </a:effectLst>
                <a:latin typeface="Adine Kirnberg" panose="02000000000000000000" pitchFamily="2" charset="0"/>
              </a:rPr>
              <a:t> да </a:t>
            </a:r>
            <a:r>
              <a:rPr lang="ru-RU" sz="3600" b="1" dirty="0" err="1">
                <a:effectLst>
                  <a:glow rad="127000">
                    <a:srgbClr val="FFFF00"/>
                  </a:glow>
                </a:effectLst>
                <a:latin typeface="Adine Kirnberg" panose="02000000000000000000" pitchFamily="2" charset="0"/>
              </a:rPr>
              <a:t>Ви́нчи</a:t>
            </a:r>
            <a:r>
              <a:rPr lang="ru-RU" sz="3200" b="1" dirty="0">
                <a:latin typeface="Adine Kirnberg" panose="02000000000000000000" pitchFamily="2" charset="0"/>
              </a:rPr>
              <a:t> </a:t>
            </a:r>
            <a:r>
              <a:rPr lang="ru-RU" sz="3200" b="1" dirty="0">
                <a:effectLst>
                  <a:glow rad="127000">
                    <a:srgbClr val="FFFF66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(итал. </a:t>
            </a:r>
            <a:r>
              <a:rPr lang="ru-RU" sz="3200" b="1" dirty="0" err="1">
                <a:effectLst>
                  <a:glow rad="127000">
                    <a:srgbClr val="FFFF66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Leonardo</a:t>
            </a:r>
            <a:r>
              <a:rPr lang="ru-RU" sz="3200" b="1" dirty="0">
                <a:effectLst>
                  <a:glow rad="127000">
                    <a:srgbClr val="FFFF66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 </a:t>
            </a:r>
            <a:r>
              <a:rPr lang="ru-RU" sz="3200" b="1" dirty="0" err="1">
                <a:effectLst>
                  <a:glow rad="127000">
                    <a:srgbClr val="FFFF66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di</a:t>
            </a:r>
            <a:r>
              <a:rPr lang="ru-RU" sz="3200" b="1" dirty="0">
                <a:effectLst>
                  <a:glow rad="127000">
                    <a:srgbClr val="FFFF66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 </a:t>
            </a:r>
            <a:r>
              <a:rPr lang="ru-RU" sz="3200" b="1" dirty="0" err="1">
                <a:effectLst>
                  <a:glow rad="127000">
                    <a:srgbClr val="FFFF66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ser</a:t>
            </a:r>
            <a:r>
              <a:rPr lang="ru-RU" sz="3200" b="1" dirty="0">
                <a:effectLst>
                  <a:glow rad="127000">
                    <a:srgbClr val="FFFF66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 </a:t>
            </a:r>
            <a:r>
              <a:rPr lang="ru-RU" sz="3200" b="1" dirty="0" err="1">
                <a:effectLst>
                  <a:glow rad="127000">
                    <a:srgbClr val="FFFF66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Piero</a:t>
            </a:r>
            <a:r>
              <a:rPr lang="ru-RU" sz="3200" b="1" dirty="0">
                <a:effectLst>
                  <a:glow rad="127000">
                    <a:srgbClr val="FFFF66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 </a:t>
            </a:r>
            <a:r>
              <a:rPr lang="ru-RU" sz="3200" b="1" dirty="0" err="1">
                <a:effectLst>
                  <a:glow rad="127000">
                    <a:srgbClr val="FFFF66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da</a:t>
            </a:r>
            <a:r>
              <a:rPr lang="ru-RU" sz="3200" b="1" dirty="0">
                <a:effectLst>
                  <a:glow rad="127000">
                    <a:srgbClr val="FFFF66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 </a:t>
            </a:r>
            <a:r>
              <a:rPr lang="ru-RU" sz="3200" b="1" dirty="0" err="1">
                <a:effectLst>
                  <a:glow rad="127000">
                    <a:srgbClr val="FFFF66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Vinci</a:t>
            </a:r>
            <a:r>
              <a:rPr lang="ru-RU" sz="3200" b="1" dirty="0">
                <a:effectLst>
                  <a:glow rad="127000">
                    <a:srgbClr val="FFFF66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; </a:t>
            </a:r>
            <a:endParaRPr lang="ru-RU" sz="3200" b="1" dirty="0" smtClean="0">
              <a:effectLst>
                <a:glow rad="127000">
                  <a:srgbClr val="FFFF66">
                    <a:alpha val="63000"/>
                  </a:srgbClr>
                </a:glow>
              </a:effectLst>
              <a:latin typeface="Adine Kirnberg" panose="02000000000000000000" pitchFamily="2" charset="0"/>
            </a:endParaRPr>
          </a:p>
          <a:p>
            <a:r>
              <a:rPr lang="ru-RU" sz="3200" b="1" dirty="0" smtClean="0">
                <a:effectLst>
                  <a:glow rad="127000">
                    <a:srgbClr val="FFFF00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15 </a:t>
            </a:r>
            <a:r>
              <a:rPr lang="ru-RU" sz="3200" b="1" dirty="0">
                <a:effectLst>
                  <a:glow rad="127000">
                    <a:srgbClr val="FFFF00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апреля 1452</a:t>
            </a:r>
            <a:r>
              <a:rPr lang="ru-RU" sz="3200" b="1" dirty="0">
                <a:effectLst>
                  <a:glow rad="127000">
                    <a:srgbClr val="FFFF66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, селение </a:t>
            </a:r>
            <a:r>
              <a:rPr lang="ru-RU" sz="3200" b="1" dirty="0" err="1">
                <a:effectLst>
                  <a:glow rad="127000">
                    <a:srgbClr val="FFFF66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Анкиано</a:t>
            </a:r>
            <a:r>
              <a:rPr lang="ru-RU" sz="3200" b="1" dirty="0">
                <a:effectLst>
                  <a:glow rad="127000">
                    <a:srgbClr val="FFFF66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, </a:t>
            </a:r>
            <a:endParaRPr lang="ru-RU" sz="3200" b="1" dirty="0" smtClean="0">
              <a:effectLst>
                <a:glow rad="127000">
                  <a:srgbClr val="FFFF66">
                    <a:alpha val="63000"/>
                  </a:srgbClr>
                </a:glow>
              </a:effectLst>
              <a:latin typeface="Adine Kirnberg" panose="02000000000000000000" pitchFamily="2" charset="0"/>
            </a:endParaRPr>
          </a:p>
          <a:p>
            <a:r>
              <a:rPr lang="ru-RU" sz="3200" b="1" dirty="0" smtClean="0">
                <a:effectLst>
                  <a:glow rad="127000">
                    <a:srgbClr val="FFFF66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около </a:t>
            </a:r>
            <a:r>
              <a:rPr lang="ru-RU" sz="3200" b="1" dirty="0">
                <a:effectLst>
                  <a:glow rad="127000">
                    <a:srgbClr val="FFFF66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городка Винчи, близ Флоренции — </a:t>
            </a:r>
            <a:r>
              <a:rPr lang="ru-RU" sz="3200" b="1" dirty="0">
                <a:effectLst>
                  <a:glow rad="127000">
                    <a:srgbClr val="FFFF00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2 мая 1519</a:t>
            </a:r>
            <a:r>
              <a:rPr lang="ru-RU" sz="3200" b="1" dirty="0">
                <a:effectLst>
                  <a:glow rad="127000">
                    <a:srgbClr val="FFFF66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, замок </a:t>
            </a:r>
            <a:r>
              <a:rPr lang="ru-RU" sz="3200" b="1" dirty="0" err="1">
                <a:effectLst>
                  <a:glow rad="127000">
                    <a:srgbClr val="FFFF66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Кло</a:t>
            </a:r>
            <a:r>
              <a:rPr lang="ru-RU" sz="3200" b="1" dirty="0">
                <a:effectLst>
                  <a:glow rad="127000">
                    <a:srgbClr val="FFFF66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-Люсе, близ </a:t>
            </a:r>
            <a:r>
              <a:rPr lang="ru-RU" sz="3200" b="1" dirty="0" err="1">
                <a:effectLst>
                  <a:glow rad="127000">
                    <a:srgbClr val="FFFF66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Амбуаза</a:t>
            </a:r>
            <a:r>
              <a:rPr lang="ru-RU" sz="3200" b="1" dirty="0">
                <a:effectLst>
                  <a:glow rad="127000">
                    <a:srgbClr val="FFFF66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, </a:t>
            </a:r>
            <a:r>
              <a:rPr lang="ru-RU" sz="3200" b="1" dirty="0" err="1">
                <a:effectLst>
                  <a:glow rad="127000">
                    <a:srgbClr val="FFFF66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Турень</a:t>
            </a:r>
            <a:r>
              <a:rPr lang="ru-RU" sz="3200" b="1" dirty="0">
                <a:effectLst>
                  <a:glow rad="127000">
                    <a:srgbClr val="FFFF66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, Франция) — итальянский художник (живописец, скульптор, архитектор) и учёный (анатом, естествоиспытатель), изобретатель, писатель, один из крупнейших представителей искусства Высокого Возрождения, яркий пример «универсального человека» (лат. </a:t>
            </a:r>
            <a:r>
              <a:rPr lang="ru-RU" sz="3200" b="1" dirty="0" err="1">
                <a:effectLst>
                  <a:glow rad="127000">
                    <a:srgbClr val="FFFF66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homo</a:t>
            </a:r>
            <a:r>
              <a:rPr lang="ru-RU" sz="3200" b="1" dirty="0">
                <a:effectLst>
                  <a:glow rad="127000">
                    <a:srgbClr val="FFFF66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 </a:t>
            </a:r>
            <a:r>
              <a:rPr lang="ru-RU" sz="3200" b="1" dirty="0" err="1">
                <a:effectLst>
                  <a:glow rad="127000">
                    <a:srgbClr val="FFFF66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universalis</a:t>
            </a:r>
            <a:r>
              <a:rPr lang="ru-RU" sz="3200" b="1" dirty="0">
                <a:effectLst>
                  <a:glow rad="127000">
                    <a:srgbClr val="FFFF66">
                      <a:alpha val="63000"/>
                    </a:srgbClr>
                  </a:glow>
                </a:effectLst>
                <a:latin typeface="Adine Kirnberg" panose="02000000000000000000" pitchFamily="2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6463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052736"/>
            <a:ext cx="8784976" cy="5544616"/>
          </a:xfrm>
          <a:prstGeom prst="roundRect">
            <a:avLst/>
          </a:prstGeom>
          <a:gradFill flip="none" rotWithShape="1">
            <a:gsLst>
              <a:gs pos="0">
                <a:schemeClr val="bg1">
                  <a:tint val="80000"/>
                  <a:satMod val="300000"/>
                </a:schemeClr>
              </a:gs>
              <a:gs pos="100000">
                <a:srgbClr val="FFFF00">
                  <a:alpha val="83000"/>
                </a:srgb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95250" contourW="31750">
            <a:bevelT w="165100" h="107950" prst="coolSlant"/>
            <a:contourClr>
              <a:schemeClr val="accent5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>
                <a:solidFill>
                  <a:prstClr val="black"/>
                </a:solidFill>
                <a:effectLst>
                  <a:glow rad="139700">
                    <a:srgbClr val="FF3300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Архимедовыми телами </a:t>
            </a:r>
            <a:r>
              <a:rPr lang="ru-RU" sz="4000" b="1" dirty="0">
                <a:solidFill>
                  <a:prstClr val="black"/>
                </a:solidFill>
                <a:effectLst>
                  <a:glow rad="139700">
                    <a:prstClr val="white">
                      <a:lumMod val="95000"/>
                      <a:alpha val="40000"/>
                    </a:prstClr>
                  </a:glow>
                </a:effectLst>
                <a:latin typeface="Adine Kirnberg" panose="02000000000000000000" pitchFamily="2" charset="0"/>
              </a:rPr>
              <a:t>называются полуправильные </a:t>
            </a:r>
            <a:endParaRPr lang="ru-RU" sz="4000" b="1" dirty="0" smtClean="0">
              <a:solidFill>
                <a:prstClr val="black"/>
              </a:solidFill>
              <a:effectLst>
                <a:glow rad="139700">
                  <a:prstClr val="white">
                    <a:lumMod val="95000"/>
                    <a:alpha val="40000"/>
                  </a:prstClr>
                </a:glow>
              </a:effectLst>
              <a:latin typeface="Adine Kirnberg" panose="02000000000000000000" pitchFamily="2" charset="0"/>
            </a:endParaRPr>
          </a:p>
          <a:p>
            <a:pPr lvl="0" algn="ctr"/>
            <a:r>
              <a:rPr lang="ru-RU" sz="4000" b="1" dirty="0" smtClean="0">
                <a:solidFill>
                  <a:prstClr val="black"/>
                </a:solidFill>
                <a:effectLst>
                  <a:glow rad="139700">
                    <a:prstClr val="white">
                      <a:lumMod val="95000"/>
                      <a:alpha val="40000"/>
                    </a:prstClr>
                  </a:glow>
                </a:effectLst>
                <a:latin typeface="Adine Kirnberg" panose="02000000000000000000" pitchFamily="2" charset="0"/>
              </a:rPr>
              <a:t>однородные </a:t>
            </a:r>
            <a:r>
              <a:rPr lang="ru-RU" sz="4000" b="1" dirty="0">
                <a:solidFill>
                  <a:prstClr val="black"/>
                </a:solidFill>
                <a:effectLst>
                  <a:glow rad="139700">
                    <a:prstClr val="white">
                      <a:lumMod val="95000"/>
                      <a:alpha val="40000"/>
                    </a:prstClr>
                  </a:glow>
                </a:effectLst>
                <a:latin typeface="Adine Kirnberg" panose="02000000000000000000" pitchFamily="2" charset="0"/>
              </a:rPr>
              <a:t>выпуклые многогранники, то есть выпуклые многогранники, </a:t>
            </a:r>
            <a:r>
              <a:rPr lang="ru-RU" sz="4000" b="1" dirty="0">
                <a:solidFill>
                  <a:prstClr val="black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все многогранные углы</a:t>
            </a:r>
            <a:r>
              <a:rPr lang="ru-RU" sz="4000" b="1" dirty="0">
                <a:solidFill>
                  <a:prstClr val="black"/>
                </a:solidFill>
                <a:effectLst>
                  <a:glow rad="139700">
                    <a:prstClr val="white">
                      <a:lumMod val="95000"/>
                      <a:alpha val="40000"/>
                    </a:prstClr>
                  </a:glow>
                </a:effectLst>
                <a:latin typeface="Adine Kirnberg" panose="02000000000000000000" pitchFamily="2" charset="0"/>
              </a:rPr>
              <a:t> которых </a:t>
            </a:r>
            <a:r>
              <a:rPr lang="ru-RU" sz="4000" b="1" dirty="0">
                <a:solidFill>
                  <a:prstClr val="black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равны</a:t>
            </a:r>
            <a:r>
              <a:rPr lang="ru-RU" sz="4000" b="1" dirty="0">
                <a:solidFill>
                  <a:prstClr val="black"/>
                </a:solidFill>
                <a:effectLst>
                  <a:glow rad="139700">
                    <a:prstClr val="white">
                      <a:lumMod val="95000"/>
                      <a:alpha val="40000"/>
                    </a:prstClr>
                  </a:glow>
                </a:effectLst>
                <a:latin typeface="Adine Kirnberg" panose="02000000000000000000" pitchFamily="2" charset="0"/>
              </a:rPr>
              <a:t>, </a:t>
            </a:r>
            <a:endParaRPr lang="ru-RU" sz="4000" b="1" dirty="0" smtClean="0">
              <a:solidFill>
                <a:prstClr val="black"/>
              </a:solidFill>
              <a:effectLst>
                <a:glow rad="139700">
                  <a:prstClr val="white">
                    <a:lumMod val="95000"/>
                    <a:alpha val="40000"/>
                  </a:prstClr>
                </a:glow>
              </a:effectLst>
              <a:latin typeface="Adine Kirnberg" panose="02000000000000000000" pitchFamily="2" charset="0"/>
            </a:endParaRPr>
          </a:p>
          <a:p>
            <a:pPr lvl="0" algn="ctr"/>
            <a:r>
              <a:rPr lang="ru-RU" sz="4000" b="1" dirty="0" smtClean="0">
                <a:solidFill>
                  <a:prstClr val="black"/>
                </a:solidFill>
                <a:effectLst>
                  <a:glow rad="139700">
                    <a:prstClr val="white">
                      <a:lumMod val="95000"/>
                      <a:alpha val="40000"/>
                    </a:prstClr>
                  </a:glow>
                </a:effectLst>
                <a:latin typeface="Adine Kirnberg" panose="02000000000000000000" pitchFamily="2" charset="0"/>
              </a:rPr>
              <a:t>а </a:t>
            </a:r>
            <a:r>
              <a:rPr lang="ru-RU" sz="4000" b="1" dirty="0">
                <a:solidFill>
                  <a:prstClr val="black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грани - правильные многоугольники нескольких типов</a:t>
            </a:r>
            <a:r>
              <a:rPr lang="ru-RU" sz="4000" b="1" dirty="0">
                <a:solidFill>
                  <a:prstClr val="black"/>
                </a:solidFill>
                <a:effectLst>
                  <a:glow rad="139700">
                    <a:prstClr val="white">
                      <a:lumMod val="95000"/>
                      <a:alpha val="40000"/>
                    </a:prstClr>
                  </a:glow>
                </a:effectLst>
                <a:latin typeface="Adine Kirnberg" panose="02000000000000000000" pitchFamily="2" charset="0"/>
              </a:rPr>
              <a:t> </a:t>
            </a:r>
            <a:endParaRPr lang="ru-RU" sz="4000" b="1" dirty="0" smtClean="0">
              <a:solidFill>
                <a:prstClr val="black"/>
              </a:solidFill>
              <a:effectLst>
                <a:glow rad="139700">
                  <a:prstClr val="white">
                    <a:lumMod val="95000"/>
                    <a:alpha val="40000"/>
                  </a:prstClr>
                </a:glow>
              </a:effectLst>
              <a:latin typeface="Adine Kirnberg" panose="02000000000000000000" pitchFamily="2" charset="0"/>
            </a:endParaRPr>
          </a:p>
          <a:p>
            <a:pPr lvl="0" algn="ctr"/>
            <a:r>
              <a:rPr lang="ru-RU" sz="4000" b="1" dirty="0" smtClean="0">
                <a:solidFill>
                  <a:prstClr val="black"/>
                </a:solidFill>
                <a:effectLst>
                  <a:glow rad="139700">
                    <a:prstClr val="white">
                      <a:lumMod val="95000"/>
                      <a:alpha val="40000"/>
                    </a:prstClr>
                  </a:glow>
                </a:effectLst>
                <a:latin typeface="Adine Kirnberg" panose="02000000000000000000" pitchFamily="2" charset="0"/>
              </a:rPr>
              <a:t>(</a:t>
            </a:r>
            <a:r>
              <a:rPr lang="ru-RU" sz="4000" b="1" dirty="0">
                <a:solidFill>
                  <a:prstClr val="black"/>
                </a:solidFill>
                <a:effectLst>
                  <a:glow rad="139700">
                    <a:prstClr val="white">
                      <a:lumMod val="95000"/>
                      <a:alpha val="40000"/>
                    </a:prstClr>
                  </a:glow>
                </a:effectLst>
                <a:latin typeface="Adine Kirnberg" panose="02000000000000000000" pitchFamily="2" charset="0"/>
              </a:rPr>
              <a:t>этим они отличаются от Платоновых тел, грани которых - правильные многоугольники одного типа</a:t>
            </a:r>
            <a:r>
              <a:rPr lang="ru-RU" sz="4000" b="1" dirty="0" smtClean="0">
                <a:solidFill>
                  <a:prstClr val="black"/>
                </a:solidFill>
                <a:effectLst>
                  <a:glow rad="139700">
                    <a:prstClr val="white">
                      <a:lumMod val="95000"/>
                      <a:alpha val="40000"/>
                    </a:prstClr>
                  </a:glow>
                </a:effectLst>
                <a:latin typeface="Adine Kirnberg" panose="02000000000000000000" pitchFamily="2" charset="0"/>
              </a:rPr>
              <a:t>). </a:t>
            </a:r>
            <a:endParaRPr lang="ru-RU" sz="4000" b="1" dirty="0">
              <a:solidFill>
                <a:prstClr val="black"/>
              </a:solidFill>
              <a:effectLst>
                <a:glow rad="139700">
                  <a:prstClr val="white">
                    <a:lumMod val="95000"/>
                    <a:alpha val="40000"/>
                  </a:prstClr>
                </a:glow>
              </a:effectLst>
              <a:latin typeface="Adine Kirnberg" panose="02000000000000000000" pitchFamily="2" charset="0"/>
            </a:endParaRPr>
          </a:p>
          <a:p>
            <a:pPr lvl="0" algn="ctr"/>
            <a:r>
              <a:rPr lang="ru-RU" sz="4000" b="1" dirty="0">
                <a:solidFill>
                  <a:prstClr val="black"/>
                </a:solidFill>
                <a:effectLst>
                  <a:glow rad="139700">
                    <a:prstClr val="white">
                      <a:lumMod val="95000"/>
                      <a:alpha val="40000"/>
                    </a:prstClr>
                  </a:glow>
                </a:effectLst>
                <a:latin typeface="Adine Kirnberg" panose="02000000000000000000" pitchFamily="2" charset="0"/>
              </a:rPr>
              <a:t>Открытие </a:t>
            </a:r>
            <a:r>
              <a:rPr lang="ru-RU" sz="4000" b="1" dirty="0">
                <a:solidFill>
                  <a:prstClr val="black"/>
                </a:solidFill>
                <a:effectLst>
                  <a:glow rad="139700">
                    <a:srgbClr val="FF3399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тринадцати</a:t>
            </a:r>
            <a:r>
              <a:rPr lang="ru-RU" sz="4000" b="1" dirty="0">
                <a:solidFill>
                  <a:prstClr val="black"/>
                </a:solidFill>
                <a:effectLst>
                  <a:glow rad="139700">
                    <a:prstClr val="white">
                      <a:lumMod val="95000"/>
                      <a:alpha val="40000"/>
                    </a:prstClr>
                  </a:glow>
                </a:effectLst>
                <a:latin typeface="Adine Kirnberg" panose="02000000000000000000" pitchFamily="2" charset="0"/>
              </a:rPr>
              <a:t> полуправильных выпуклых многогранников </a:t>
            </a:r>
            <a:endParaRPr lang="ru-RU" sz="4000" b="1" dirty="0" smtClean="0">
              <a:solidFill>
                <a:prstClr val="black"/>
              </a:solidFill>
              <a:effectLst>
                <a:glow rad="139700">
                  <a:prstClr val="white">
                    <a:lumMod val="95000"/>
                    <a:alpha val="40000"/>
                  </a:prstClr>
                </a:glow>
              </a:effectLst>
              <a:latin typeface="Adine Kirnberg" panose="02000000000000000000" pitchFamily="2" charset="0"/>
            </a:endParaRPr>
          </a:p>
          <a:p>
            <a:pPr lvl="0" algn="ctr"/>
            <a:r>
              <a:rPr lang="ru-RU" sz="4000" b="1" dirty="0" smtClean="0">
                <a:solidFill>
                  <a:prstClr val="black"/>
                </a:solidFill>
                <a:effectLst>
                  <a:glow rad="139700">
                    <a:prstClr val="white">
                      <a:lumMod val="95000"/>
                      <a:alpha val="40000"/>
                    </a:prstClr>
                  </a:glow>
                </a:effectLst>
                <a:latin typeface="Adine Kirnberg" panose="02000000000000000000" pitchFamily="2" charset="0"/>
              </a:rPr>
              <a:t>приписывается </a:t>
            </a:r>
            <a:r>
              <a:rPr lang="ru-RU" sz="4000" b="1" dirty="0">
                <a:solidFill>
                  <a:prstClr val="black"/>
                </a:solidFill>
                <a:effectLst>
                  <a:glow rad="139700">
                    <a:srgbClr val="FF3399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Архимеду</a:t>
            </a:r>
            <a:r>
              <a:rPr lang="ru-RU" sz="4000" b="1" dirty="0">
                <a:solidFill>
                  <a:prstClr val="black"/>
                </a:solidFill>
                <a:effectLst>
                  <a:glow rad="139700">
                    <a:prstClr val="white">
                      <a:lumMod val="95000"/>
                      <a:alpha val="40000"/>
                    </a:prstClr>
                  </a:glow>
                </a:effectLst>
                <a:latin typeface="Adine Kirnberg" panose="02000000000000000000" pitchFamily="2" charset="0"/>
              </a:rPr>
              <a:t>. </a:t>
            </a:r>
            <a:endParaRPr lang="ru-RU" sz="4000" b="1" dirty="0" smtClean="0">
              <a:solidFill>
                <a:prstClr val="black"/>
              </a:solidFill>
              <a:effectLst>
                <a:glow rad="139700">
                  <a:prstClr val="white">
                    <a:lumMod val="95000"/>
                    <a:alpha val="40000"/>
                  </a:prstClr>
                </a:glow>
              </a:effectLst>
              <a:latin typeface="Adine Kirnberg" panose="02000000000000000000" pitchFamily="2" charset="0"/>
            </a:endParaRPr>
          </a:p>
          <a:p>
            <a:pPr lvl="0" algn="ctr"/>
            <a:r>
              <a:rPr lang="ru-RU" sz="4000" b="1" dirty="0" smtClean="0">
                <a:solidFill>
                  <a:prstClr val="black"/>
                </a:solidFill>
                <a:effectLst>
                  <a:glow rad="139700">
                    <a:prstClr val="white">
                      <a:lumMod val="95000"/>
                      <a:alpha val="40000"/>
                    </a:prstClr>
                  </a:glow>
                </a:effectLst>
                <a:latin typeface="Adine Kirnberg" panose="02000000000000000000" pitchFamily="2" charset="0"/>
              </a:rPr>
              <a:t>Теорией </a:t>
            </a:r>
            <a:r>
              <a:rPr lang="ru-RU" sz="4000" b="1" dirty="0">
                <a:solidFill>
                  <a:prstClr val="black"/>
                </a:solidFill>
                <a:effectLst>
                  <a:glow rad="139700">
                    <a:prstClr val="white">
                      <a:lumMod val="95000"/>
                      <a:alpha val="40000"/>
                    </a:prstClr>
                  </a:glow>
                </a:effectLst>
                <a:latin typeface="Adine Kirnberg" panose="02000000000000000000" pitchFamily="2" charset="0"/>
              </a:rPr>
              <a:t>этих тел занимался также Кеплер. </a:t>
            </a:r>
            <a:endParaRPr lang="ru-RU" sz="4000" b="1" dirty="0" smtClean="0">
              <a:solidFill>
                <a:prstClr val="black"/>
              </a:solidFill>
              <a:effectLst>
                <a:glow rad="139700">
                  <a:prstClr val="white">
                    <a:lumMod val="95000"/>
                    <a:alpha val="40000"/>
                  </a:prstClr>
                </a:glow>
              </a:effectLst>
              <a:latin typeface="Adine Kirnberg" panose="020000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0660" y="332656"/>
            <a:ext cx="5400600" cy="584775"/>
          </a:xfrm>
          <a:prstGeom prst="rect">
            <a:avLst/>
          </a:prstGeom>
          <a:effectLst>
            <a:glow rad="127000">
              <a:srgbClr val="008000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n>
                  <a:solidFill>
                    <a:srgbClr val="FFFF00"/>
                  </a:solidFill>
                </a:ln>
                <a:effectLst>
                  <a:glow rad="127000">
                    <a:srgbClr val="FFFF00">
                      <a:alpha val="40000"/>
                    </a:srgbClr>
                  </a:glow>
                </a:effectLst>
                <a:latin typeface="Comic Sans MS" panose="030F0702030302020204" pitchFamily="66" charset="0"/>
              </a:rPr>
              <a:t>Архимедовы тела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692275" y="3024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7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752" y="3078578"/>
            <a:ext cx="1080000" cy="988768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918227" y="4067346"/>
            <a:ext cx="21072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Усеченный додекаэдр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006" y="483480"/>
            <a:ext cx="1080000" cy="1105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006" y="3078578"/>
            <a:ext cx="1080000" cy="10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808" y="468178"/>
            <a:ext cx="1080000" cy="10861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011" y="4346801"/>
            <a:ext cx="1080000" cy="10541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808" y="5453481"/>
            <a:ext cx="1080000" cy="10970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159" y="1878086"/>
            <a:ext cx="1080000" cy="10812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227" y="4325688"/>
            <a:ext cx="1080000" cy="1096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907" y="498783"/>
            <a:ext cx="1080000" cy="10750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907" y="5415521"/>
            <a:ext cx="1080000" cy="11274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907" y="3121425"/>
            <a:ext cx="1080000" cy="99430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006" y="5497803"/>
            <a:ext cx="1080000" cy="96290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46341" y="6488668"/>
            <a:ext cx="19537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Усеченный тетраэдр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030517" y="6488668"/>
            <a:ext cx="16127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Усеченный куб </a:t>
            </a:r>
            <a:r>
              <a:rPr lang="ru-RU" sz="1600" dirty="0" smtClean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1600" dirty="0">
              <a:ln w="3175"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12450" y="4067346"/>
            <a:ext cx="18698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Усеченный октаэдр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89966" y="1589164"/>
            <a:ext cx="2293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Усеченный икосаэдр 	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04397" y="4036768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кубоктаэдр</a:t>
            </a:r>
            <a:endParaRPr lang="ru-RU" dirty="0">
              <a:ln w="3175"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46341" y="1666962"/>
            <a:ext cx="1611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>
                <a:ln w="3175" cmpd="sng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икосододекаэдр</a:t>
            </a:r>
            <a:endParaRPr lang="ru-RU" sz="1600" dirty="0">
              <a:ln w="3175" cmpd="sng"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34200" y="1573862"/>
            <a:ext cx="20033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курносый додекаэдр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934200" y="6488668"/>
            <a:ext cx="182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Ромбокубоктаэдр</a:t>
            </a:r>
            <a:endParaRPr lang="ru-RU" sz="1600" dirty="0" smtClean="0">
              <a:ln w="3175"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011" y="1851628"/>
            <a:ext cx="1080000" cy="1096363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123728" y="2909301"/>
            <a:ext cx="2236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Ромбоикосододекаэдр</a:t>
            </a:r>
            <a:endParaRPr lang="ru-RU" sz="1600" dirty="0" smtClean="0">
              <a:ln w="3175"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50432" y="4690391"/>
            <a:ext cx="1704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Ромбоусеченный</a:t>
            </a:r>
            <a:r>
              <a:rPr lang="ru-RU" sz="1600" dirty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1600" dirty="0" smtClean="0">
              <a:ln w="3175"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600" dirty="0" err="1" smtClean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кубоктаэдр</a:t>
            </a:r>
            <a:endParaRPr lang="ru-RU" sz="1600" dirty="0" smtClean="0">
              <a:ln w="3175"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720607" y="2245856"/>
            <a:ext cx="1834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Ромбоусеченный</a:t>
            </a:r>
            <a:r>
              <a:rPr lang="ru-RU" sz="1600" dirty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1600" dirty="0" smtClean="0">
              <a:ln w="3175"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600" dirty="0" err="1" smtClean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икосододекаэдр</a:t>
            </a:r>
            <a:endParaRPr lang="ru-RU" sz="1600" dirty="0" smtClean="0">
              <a:ln w="3175"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91964" y="5384932"/>
            <a:ext cx="13740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курносый куб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0"/>
            <a:ext cx="8614041" cy="461665"/>
          </a:xfrm>
          <a:prstGeom prst="rect">
            <a:avLst/>
          </a:prstGeom>
          <a:effectLst>
            <a:glow rad="127000">
              <a:srgbClr val="008000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6350">
                  <a:solidFill>
                    <a:srgbClr val="FFFF00"/>
                  </a:solidFill>
                </a:ln>
                <a:effectLst>
                  <a:glow rad="127000">
                    <a:srgbClr val="66FF66">
                      <a:alpha val="40000"/>
                    </a:srgbClr>
                  </a:glow>
                </a:effectLst>
                <a:latin typeface="Comic Sans MS" panose="030F0702030302020204" pitchFamily="66" charset="0"/>
              </a:rPr>
              <a:t>Исконная схема расположения Архимедовых тел</a:t>
            </a:r>
            <a:endParaRPr lang="ru-RU" sz="2400" b="1" i="1" dirty="0">
              <a:ln w="6350">
                <a:solidFill>
                  <a:srgbClr val="FFFF00"/>
                </a:solidFill>
              </a:ln>
              <a:effectLst>
                <a:glow rad="127000">
                  <a:srgbClr val="66FF66">
                    <a:alpha val="40000"/>
                  </a:srgb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6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25" y="716243"/>
            <a:ext cx="3856315" cy="51398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4328085" y="716243"/>
            <a:ext cx="446449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rgbClr val="FFFF00"/>
                  </a:glow>
                </a:effectLst>
                <a:latin typeface="Adine Kirnberg" panose="02000000000000000000" pitchFamily="2" charset="0"/>
              </a:rPr>
              <a:t>Архимед</a:t>
            </a:r>
            <a:endParaRPr lang="en-US" sz="4000" b="1" dirty="0" smtClean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27000">
                  <a:srgbClr val="FFFF00"/>
                </a:glow>
              </a:effectLst>
              <a:latin typeface="Adine Kirnberg" panose="02000000000000000000" pitchFamily="2" charset="0"/>
            </a:endParaRPr>
          </a:p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rgbClr val="FFFF00"/>
                  </a:glow>
                </a:effectLst>
                <a:latin typeface="Adine Kirnberg" panose="02000000000000000000" pitchFamily="2" charset="0"/>
              </a:rPr>
              <a:t> </a:t>
            </a:r>
            <a:r>
              <a:rPr lang="ru-RU" sz="3600" b="1" dirty="0">
                <a:effectLst>
                  <a:glow rad="101600">
                    <a:srgbClr val="FFFF66">
                      <a:alpha val="79000"/>
                    </a:srgbClr>
                  </a:glow>
                </a:effectLst>
                <a:latin typeface="Adine Kirnberg" panose="02000000000000000000" pitchFamily="2" charset="0"/>
              </a:rPr>
              <a:t>(</a:t>
            </a:r>
            <a:r>
              <a:rPr lang="ru-RU" dirty="0" err="1">
                <a:effectLst>
                  <a:glow rad="101600">
                    <a:srgbClr val="FFFF66">
                      <a:alpha val="79000"/>
                    </a:srgbClr>
                  </a:glow>
                </a:effectLst>
                <a:latin typeface="Adine Kirnberg" panose="02000000000000000000" pitchFamily="2" charset="0"/>
              </a:rPr>
              <a:t>Ἀρχιμήδης</a:t>
            </a:r>
            <a:r>
              <a:rPr lang="ru-RU" sz="3600" b="1" dirty="0">
                <a:effectLst>
                  <a:glow rad="101600">
                    <a:srgbClr val="FFFF66">
                      <a:alpha val="79000"/>
                    </a:srgbClr>
                  </a:glow>
                </a:effectLst>
                <a:latin typeface="Adine Kirnberg" panose="02000000000000000000" pitchFamily="2" charset="0"/>
              </a:rPr>
              <a:t>; </a:t>
            </a:r>
            <a:r>
              <a:rPr lang="ru-RU" sz="3600" b="1" dirty="0">
                <a:effectLst>
                  <a:glow rad="127000">
                    <a:srgbClr val="FFFF00"/>
                  </a:glow>
                </a:effectLst>
                <a:latin typeface="Adine Kirnberg" panose="02000000000000000000" pitchFamily="2" charset="0"/>
              </a:rPr>
              <a:t>287 до н. э. — 212 </a:t>
            </a:r>
            <a:r>
              <a:rPr lang="ru-RU" sz="3600" b="1" dirty="0">
                <a:effectLst>
                  <a:glow rad="127000">
                    <a:srgbClr val="FFFF66"/>
                  </a:glow>
                </a:effectLst>
                <a:latin typeface="Adine Kirnberg" panose="02000000000000000000" pitchFamily="2" charset="0"/>
              </a:rPr>
              <a:t>до н. э</a:t>
            </a:r>
            <a:r>
              <a:rPr lang="ru-RU" sz="3600" b="1" dirty="0">
                <a:effectLst>
                  <a:glow rad="101600">
                    <a:srgbClr val="FFFF66">
                      <a:alpha val="79000"/>
                    </a:srgbClr>
                  </a:glow>
                </a:effectLst>
                <a:latin typeface="Adine Kirnberg" panose="02000000000000000000" pitchFamily="2" charset="0"/>
              </a:rPr>
              <a:t>.) — древнегреческий математик, физик и инженер из </a:t>
            </a:r>
            <a:r>
              <a:rPr lang="ru-RU" sz="3600" b="1" dirty="0" smtClean="0">
                <a:effectLst>
                  <a:glow rad="101600">
                    <a:srgbClr val="FFFF66">
                      <a:alpha val="79000"/>
                    </a:srgbClr>
                  </a:glow>
                </a:effectLst>
                <a:latin typeface="Adine Kirnberg" panose="02000000000000000000" pitchFamily="2" charset="0"/>
              </a:rPr>
              <a:t>Сиракуз</a:t>
            </a:r>
            <a:r>
              <a:rPr lang="en-US" sz="3600" b="1" dirty="0" smtClean="0">
                <a:effectLst>
                  <a:glow rad="101600">
                    <a:srgbClr val="FFFF66">
                      <a:alpha val="79000"/>
                    </a:srgbClr>
                  </a:glow>
                </a:effectLst>
                <a:latin typeface="Adine Kirnberg" panose="02000000000000000000" pitchFamily="2" charset="0"/>
              </a:rPr>
              <a:t> (</a:t>
            </a:r>
            <a:r>
              <a:rPr lang="ru-RU" sz="3600" b="1" dirty="0" smtClean="0">
                <a:effectLst>
                  <a:glow rad="101600">
                    <a:srgbClr val="FFFF66">
                      <a:alpha val="79000"/>
                    </a:srgbClr>
                  </a:glow>
                </a:effectLst>
                <a:latin typeface="Adine Kirnberg" panose="02000000000000000000" pitchFamily="2" charset="0"/>
              </a:rPr>
              <a:t>ныне </a:t>
            </a:r>
            <a:r>
              <a:rPr lang="ru-RU" sz="3600" b="1" dirty="0">
                <a:effectLst>
                  <a:glow rad="101600">
                    <a:srgbClr val="FFFF66">
                      <a:alpha val="79000"/>
                    </a:srgbClr>
                  </a:glow>
                </a:effectLst>
                <a:latin typeface="Adine Kirnberg" panose="02000000000000000000" pitchFamily="2" charset="0"/>
              </a:rPr>
              <a:t>на месте древних Сиракуз стоит итальянский город </a:t>
            </a:r>
            <a:r>
              <a:rPr lang="ru-RU" sz="3600" b="1" dirty="0" err="1" smtClean="0">
                <a:effectLst>
                  <a:glow rad="101600">
                    <a:srgbClr val="FFFF66">
                      <a:alpha val="79000"/>
                    </a:srgbClr>
                  </a:glow>
                </a:effectLst>
                <a:latin typeface="Adine Kirnberg" panose="02000000000000000000" pitchFamily="2" charset="0"/>
              </a:rPr>
              <a:t>Сиракуза</a:t>
            </a:r>
            <a:r>
              <a:rPr lang="ru-RU" sz="3600" b="1" dirty="0" smtClean="0">
                <a:effectLst>
                  <a:glow rad="101600">
                    <a:srgbClr val="FFFF66">
                      <a:alpha val="79000"/>
                    </a:srgbClr>
                  </a:glow>
                </a:effectLst>
                <a:latin typeface="Adine Kirnberg" panose="02000000000000000000" pitchFamily="2" charset="0"/>
              </a:rPr>
              <a:t>). </a:t>
            </a:r>
            <a:r>
              <a:rPr lang="ru-RU" sz="3600" b="1" dirty="0">
                <a:effectLst>
                  <a:glow rad="101600">
                    <a:srgbClr val="FFFF66">
                      <a:alpha val="79000"/>
                    </a:srgbClr>
                  </a:glow>
                </a:effectLst>
                <a:latin typeface="Adine Kirnberg" panose="02000000000000000000" pitchFamily="2" charset="0"/>
              </a:rPr>
              <a:t>Сделал множество открытий в геометрии. Заложил основы механики, гидростатики, автор ряда важных изобретений.</a:t>
            </a:r>
            <a:endParaRPr lang="ru-RU" sz="3200" b="1" dirty="0">
              <a:effectLst>
                <a:glow rad="101600">
                  <a:srgbClr val="FFFF66">
                    <a:alpha val="79000"/>
                  </a:srgbClr>
                </a:glow>
              </a:effectLst>
              <a:latin typeface="Adine Kirnber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3068960"/>
            <a:ext cx="77048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400" b="1" dirty="0">
                <a:solidFill>
                  <a:prstClr val="black"/>
                </a:solidFill>
                <a:effectLst>
                  <a:glow rad="139700">
                    <a:srgbClr val="7030A0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В конце 50-х - начале 60-х годов XX века </a:t>
            </a:r>
            <a:r>
              <a:rPr lang="ru-RU" sz="3400" b="1" dirty="0">
                <a:solidFill>
                  <a:prstClr val="black"/>
                </a:solidFill>
                <a:effectLst>
                  <a:glow rad="139700">
                    <a:prstClr val="white">
                      <a:lumMod val="95000"/>
                      <a:alpha val="40000"/>
                    </a:prstClr>
                  </a:glow>
                </a:effectLst>
                <a:latin typeface="Adine Kirnberg" panose="02000000000000000000" pitchFamily="2" charset="0"/>
              </a:rPr>
              <a:t>несколько математиков, независимо друг от друга, указали на существование еще одного, ранее неизвестного полуправильного выпуклого многогранника - </a:t>
            </a:r>
            <a:r>
              <a:rPr lang="ru-RU" sz="3400" b="1" dirty="0" err="1">
                <a:solidFill>
                  <a:prstClr val="black"/>
                </a:solidFill>
                <a:effectLst>
                  <a:glow rad="139700">
                    <a:srgbClr val="7030A0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псевдоромбокубоктаэдра</a:t>
            </a:r>
            <a:r>
              <a:rPr lang="ru-RU" sz="3400" b="1" dirty="0">
                <a:solidFill>
                  <a:prstClr val="black"/>
                </a:solidFill>
                <a:effectLst>
                  <a:glow rad="139700">
                    <a:prstClr val="white">
                      <a:lumMod val="95000"/>
                      <a:alpha val="40000"/>
                    </a:prstClr>
                  </a:glow>
                </a:effectLst>
                <a:latin typeface="Adine Kirnberg" panose="02000000000000000000" pitchFamily="2" charset="0"/>
              </a:rPr>
              <a:t>. Однако не все специалисты согласны с причислением этого многогранника к архимедовым телам</a:t>
            </a:r>
            <a:r>
              <a:rPr lang="ru-RU" sz="3400" b="1" dirty="0" smtClean="0">
                <a:solidFill>
                  <a:prstClr val="black"/>
                </a:solidFill>
                <a:effectLst>
                  <a:glow rad="139700">
                    <a:prstClr val="white">
                      <a:lumMod val="95000"/>
                      <a:alpha val="40000"/>
                    </a:prstClr>
                  </a:glow>
                </a:effectLst>
                <a:latin typeface="Adine Kirnberg" panose="02000000000000000000" pitchFamily="2" charset="0"/>
              </a:rPr>
              <a:t>.</a:t>
            </a:r>
          </a:p>
          <a:p>
            <a:pPr lvl="0" algn="ctr"/>
            <a:r>
              <a:rPr lang="ru-RU" sz="3400" b="1" dirty="0" smtClean="0">
                <a:solidFill>
                  <a:prstClr val="black"/>
                </a:solidFill>
                <a:effectLst>
                  <a:glow rad="139700">
                    <a:prstClr val="white">
                      <a:lumMod val="95000"/>
                      <a:alpha val="40000"/>
                    </a:prstClr>
                  </a:glow>
                </a:effectLst>
                <a:latin typeface="Adine Kirnberg" panose="02000000000000000000" pitchFamily="2" charset="0"/>
              </a:rPr>
              <a:t>(Изогоны - выпуклые </a:t>
            </a:r>
            <a:r>
              <a:rPr lang="ru-RU" sz="3400" b="1" dirty="0">
                <a:solidFill>
                  <a:prstClr val="black"/>
                </a:solidFill>
                <a:effectLst>
                  <a:glow rad="139700">
                    <a:prstClr val="white">
                      <a:lumMod val="95000"/>
                      <a:alpha val="40000"/>
                    </a:prstClr>
                  </a:glow>
                </a:effectLst>
                <a:latin typeface="Adine Kirnberg" panose="02000000000000000000" pitchFamily="2" charset="0"/>
              </a:rPr>
              <a:t>многогранники, все многогранные углы к-</a:t>
            </a:r>
            <a:r>
              <a:rPr lang="ru-RU" sz="3400" b="1" dirty="0" err="1">
                <a:solidFill>
                  <a:prstClr val="black"/>
                </a:solidFill>
                <a:effectLst>
                  <a:glow rad="139700">
                    <a:prstClr val="white">
                      <a:lumMod val="95000"/>
                      <a:alpha val="40000"/>
                    </a:prstClr>
                  </a:glow>
                </a:effectLst>
                <a:latin typeface="Adine Kirnberg" panose="02000000000000000000" pitchFamily="2" charset="0"/>
              </a:rPr>
              <a:t>рых</a:t>
            </a:r>
            <a:r>
              <a:rPr lang="ru-RU" sz="3400" b="1" dirty="0">
                <a:solidFill>
                  <a:prstClr val="black"/>
                </a:solidFill>
                <a:effectLst>
                  <a:glow rad="139700">
                    <a:prstClr val="white">
                      <a:lumMod val="95000"/>
                      <a:alpha val="40000"/>
                    </a:prstClr>
                  </a:glow>
                </a:effectLst>
                <a:latin typeface="Adine Kirnberg" panose="02000000000000000000" pitchFamily="2" charset="0"/>
              </a:rPr>
              <a:t> </a:t>
            </a:r>
            <a:r>
              <a:rPr lang="ru-RU" sz="3400" b="1" dirty="0" smtClean="0">
                <a:solidFill>
                  <a:prstClr val="black"/>
                </a:solidFill>
                <a:effectLst>
                  <a:glow rad="139700">
                    <a:prstClr val="white">
                      <a:lumMod val="95000"/>
                      <a:alpha val="40000"/>
                    </a:prstClr>
                  </a:glow>
                </a:effectLst>
                <a:latin typeface="Adine Kirnberg" panose="02000000000000000000" pitchFamily="2" charset="0"/>
              </a:rPr>
              <a:t>равны)</a:t>
            </a:r>
            <a:endParaRPr lang="ru-RU" sz="3400" b="1" dirty="0">
              <a:solidFill>
                <a:prstClr val="black"/>
              </a:solidFill>
              <a:effectLst>
                <a:glow rad="139700">
                  <a:prstClr val="white">
                    <a:lumMod val="95000"/>
                    <a:alpha val="40000"/>
                  </a:prstClr>
                </a:glow>
              </a:effectLst>
              <a:latin typeface="Adine Kirnberg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04664"/>
            <a:ext cx="7704856" cy="2543826"/>
          </a:xfrm>
          <a:prstGeom prst="rect">
            <a:avLst/>
          </a:prstGeom>
          <a:effectLst>
            <a:outerShdw blurRad="469900" dist="38100" dir="18900000" algn="bl" rotWithShape="0">
              <a:prstClr val="black">
                <a:alpha val="8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extrusionH="158750" contourW="6350" prstMaterial="metal">
            <a:bevelB w="209550" h="95250"/>
            <a:extrusionClr>
              <a:schemeClr val="tx1"/>
            </a:extrusionClr>
          </a:sp3d>
        </p:spPr>
      </p:pic>
    </p:spTree>
    <p:extLst>
      <p:ext uri="{BB962C8B-B14F-4D97-AF65-F5344CB8AC3E}">
        <p14:creationId xmlns:p14="http://schemas.microsoft.com/office/powerpoint/2010/main" val="402355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spc="10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876300">
                    <a:srgbClr val="FFFF00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    Древние исторические памятники свидетельствуют о том, что уже более 4000 </a:t>
            </a:r>
            <a:r>
              <a:rPr lang="ru-RU" sz="3400" spc="1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876300">
                    <a:srgbClr val="FFFF00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лет </a:t>
            </a:r>
            <a:r>
              <a:rPr lang="ru-RU" sz="3400" spc="10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876300">
                    <a:srgbClr val="FFFF00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назад (более чем, за пятнадцать веков до древнегреческих математиков Пифагора, Эвклида, Архимеда), людям уже были </a:t>
            </a:r>
            <a:r>
              <a:rPr lang="ru-RU" sz="3400" spc="1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876300">
                    <a:srgbClr val="FFFF00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известны такие сведения как, например, </a:t>
            </a:r>
            <a:r>
              <a:rPr lang="ru-RU" sz="3400" spc="10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876300">
                    <a:srgbClr val="FFFF00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возведение числа </a:t>
            </a:r>
            <a:r>
              <a:rPr lang="ru-RU" sz="3400" spc="1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876300">
                    <a:srgbClr val="FFFF00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в степень, таблицы с квадратными и кубическими корнями, формулы для вычисления площадей треугольника, трапеции, круга, объёма </a:t>
            </a:r>
            <a:r>
              <a:rPr lang="ru-RU" sz="3400" spc="10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876300">
                    <a:srgbClr val="FFFF00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куба, параллелепипеда, </a:t>
            </a:r>
            <a:r>
              <a:rPr lang="ru-RU" sz="3400" spc="1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876300">
                    <a:srgbClr val="FFFF00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конуса, обыкновенной и усечённой пирамиды </a:t>
            </a:r>
            <a:r>
              <a:rPr lang="ru-RU" sz="3400" spc="10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876300">
                    <a:srgbClr val="FFFF00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и других пространственных фигур.</a:t>
            </a:r>
            <a:endParaRPr lang="ru-RU" sz="3400" spc="1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glow rad="876300">
                  <a:srgbClr val="FFFF00">
                    <a:alpha val="40000"/>
                  </a:srgbClr>
                </a:glow>
              </a:effectLst>
              <a:latin typeface="Adine Kirnberg" panose="02000000000000000000" pitchFamily="2" charset="0"/>
            </a:endParaRPr>
          </a:p>
          <a:p>
            <a:r>
              <a:rPr lang="ru-RU" sz="3400" spc="10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876300">
                    <a:srgbClr val="FFFF00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    Эти знания </a:t>
            </a:r>
            <a:r>
              <a:rPr lang="ru-RU" sz="3400" spc="1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876300">
                    <a:srgbClr val="FFFF00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имелись </a:t>
            </a:r>
            <a:r>
              <a:rPr lang="ru-RU" sz="3400" spc="10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876300">
                    <a:srgbClr val="FFFF00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у людей с глубокой </a:t>
            </a:r>
            <a:r>
              <a:rPr lang="ru-RU" sz="3400" spc="1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876300">
                    <a:srgbClr val="FFFF00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древности. Судя по </a:t>
            </a:r>
            <a:r>
              <a:rPr lang="ru-RU" sz="3400" spc="10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876300">
                    <a:srgbClr val="FFFF00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монументальному строительству, </a:t>
            </a:r>
            <a:r>
              <a:rPr lang="ru-RU" sz="3400" spc="1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876300">
                    <a:srgbClr val="FFFF00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ими пользовались древние египтяне, шумеры, индийцы, жители </a:t>
            </a:r>
            <a:r>
              <a:rPr lang="ru-RU" sz="3400" spc="100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876300">
                    <a:srgbClr val="FFFF00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Мезоамерики</a:t>
            </a:r>
            <a:r>
              <a:rPr lang="ru-RU" sz="3400" spc="1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876300">
                    <a:srgbClr val="FFFF00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 и другие древние </a:t>
            </a:r>
            <a:r>
              <a:rPr lang="ru-RU" sz="3400" spc="10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876300">
                    <a:srgbClr val="FFFF00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народы. Но знания со временем утрачивались, и их, спустя долгое время, повторно открывали более поздние ученые. </a:t>
            </a:r>
            <a:endParaRPr lang="ru-RU" sz="3400" spc="1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glow rad="876300">
                  <a:srgbClr val="FFFF00">
                    <a:alpha val="40000"/>
                  </a:srgbClr>
                </a:glow>
              </a:effectLst>
              <a:latin typeface="Adine Kirnber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8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717032"/>
            <a:ext cx="8321352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dirty="0">
                <a:solidFill>
                  <a:srgbClr val="FF339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Желаю</a:t>
            </a:r>
            <a:r>
              <a:rPr lang="ru-RU" sz="4400" b="1" dirty="0">
                <a:solidFill>
                  <a:srgbClr val="FF3399"/>
                </a:solidFill>
                <a:effectLst>
                  <a:glow rad="228600">
                    <a:srgbClr val="CCECFF">
                      <a:alpha val="40000"/>
                    </a:srgbClr>
                  </a:glow>
                </a:effectLst>
              </a:rPr>
              <a:t> без лени и скуки,</a:t>
            </a:r>
          </a:p>
          <a:p>
            <a:r>
              <a:rPr lang="ru-RU" sz="4400" b="1" dirty="0">
                <a:solidFill>
                  <a:srgbClr val="FF339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Грызть</a:t>
            </a:r>
            <a:r>
              <a:rPr lang="ru-RU" sz="4400" b="1" dirty="0">
                <a:solidFill>
                  <a:srgbClr val="FF3399"/>
                </a:solidFill>
                <a:effectLst>
                  <a:glow rad="228600">
                    <a:srgbClr val="CCECFF">
                      <a:alpha val="40000"/>
                    </a:srgbClr>
                  </a:glow>
                </a:effectLst>
              </a:rPr>
              <a:t> твёрдый гранит науки.</a:t>
            </a:r>
          </a:p>
          <a:p>
            <a:r>
              <a:rPr lang="ru-RU" sz="4400" b="1" dirty="0">
                <a:solidFill>
                  <a:srgbClr val="FF3399"/>
                </a:solidFill>
                <a:effectLst>
                  <a:glow rad="228600">
                    <a:srgbClr val="CCECFF">
                      <a:alpha val="40000"/>
                    </a:srgbClr>
                  </a:glow>
                </a:effectLst>
              </a:rPr>
              <a:t>Приобретать новые знания</a:t>
            </a:r>
          </a:p>
          <a:p>
            <a:r>
              <a:rPr lang="ru-RU" sz="4400" b="1" dirty="0">
                <a:solidFill>
                  <a:srgbClr val="FF3399"/>
                </a:solidFill>
                <a:effectLst>
                  <a:glow rad="228600">
                    <a:srgbClr val="CCECFF">
                      <a:alpha val="40000"/>
                    </a:srgbClr>
                  </a:glow>
                </a:effectLst>
              </a:rPr>
              <a:t>Прилежно выполнять задания.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735014" y="165053"/>
            <a:ext cx="3352800" cy="4063027"/>
            <a:chOff x="4128" y="292"/>
            <a:chExt cx="1632" cy="2067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4421" y="292"/>
              <a:ext cx="961" cy="1570"/>
              <a:chOff x="4421" y="292"/>
              <a:chExt cx="961" cy="1570"/>
            </a:xfrm>
          </p:grpSpPr>
          <p:grpSp>
            <p:nvGrpSpPr>
              <p:cNvPr id="10" name="Group 4"/>
              <p:cNvGrpSpPr>
                <a:grpSpLocks/>
              </p:cNvGrpSpPr>
              <p:nvPr/>
            </p:nvGrpSpPr>
            <p:grpSpPr bwMode="auto">
              <a:xfrm>
                <a:off x="4884" y="573"/>
                <a:ext cx="73" cy="124"/>
                <a:chOff x="4884" y="573"/>
                <a:chExt cx="73" cy="124"/>
              </a:xfrm>
            </p:grpSpPr>
            <p:sp>
              <p:nvSpPr>
                <p:cNvPr id="58" name="Freeform 5"/>
                <p:cNvSpPr>
                  <a:spLocks/>
                </p:cNvSpPr>
                <p:nvPr/>
              </p:nvSpPr>
              <p:spPr bwMode="auto">
                <a:xfrm>
                  <a:off x="4884" y="573"/>
                  <a:ext cx="61" cy="122"/>
                </a:xfrm>
                <a:custGeom>
                  <a:avLst/>
                  <a:gdLst>
                    <a:gd name="T0" fmla="*/ 0 w 183"/>
                    <a:gd name="T1" fmla="*/ 0 h 366"/>
                    <a:gd name="T2" fmla="*/ 0 w 183"/>
                    <a:gd name="T3" fmla="*/ 0 h 366"/>
                    <a:gd name="T4" fmla="*/ 0 w 183"/>
                    <a:gd name="T5" fmla="*/ 0 h 366"/>
                    <a:gd name="T6" fmla="*/ 0 w 183"/>
                    <a:gd name="T7" fmla="*/ 0 h 366"/>
                    <a:gd name="T8" fmla="*/ 0 w 183"/>
                    <a:gd name="T9" fmla="*/ 0 h 366"/>
                    <a:gd name="T10" fmla="*/ 0 w 183"/>
                    <a:gd name="T11" fmla="*/ 0 h 366"/>
                    <a:gd name="T12" fmla="*/ 0 w 183"/>
                    <a:gd name="T13" fmla="*/ 0 h 366"/>
                    <a:gd name="T14" fmla="*/ 0 w 183"/>
                    <a:gd name="T15" fmla="*/ 0 h 366"/>
                    <a:gd name="T16" fmla="*/ 0 w 183"/>
                    <a:gd name="T17" fmla="*/ 0 h 366"/>
                    <a:gd name="T18" fmla="*/ 0 w 183"/>
                    <a:gd name="T19" fmla="*/ 0 h 366"/>
                    <a:gd name="T20" fmla="*/ 0 w 183"/>
                    <a:gd name="T21" fmla="*/ 0 h 366"/>
                    <a:gd name="T22" fmla="*/ 0 w 183"/>
                    <a:gd name="T23" fmla="*/ 0 h 366"/>
                    <a:gd name="T24" fmla="*/ 0 w 183"/>
                    <a:gd name="T25" fmla="*/ 0 h 366"/>
                    <a:gd name="T26" fmla="*/ 0 w 183"/>
                    <a:gd name="T27" fmla="*/ 0 h 366"/>
                    <a:gd name="T28" fmla="*/ 0 w 183"/>
                    <a:gd name="T29" fmla="*/ 0 h 366"/>
                    <a:gd name="T30" fmla="*/ 0 w 183"/>
                    <a:gd name="T31" fmla="*/ 0 h 366"/>
                    <a:gd name="T32" fmla="*/ 0 w 183"/>
                    <a:gd name="T33" fmla="*/ 0 h 366"/>
                    <a:gd name="T34" fmla="*/ 0 w 183"/>
                    <a:gd name="T35" fmla="*/ 0 h 36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83"/>
                    <a:gd name="T55" fmla="*/ 0 h 366"/>
                    <a:gd name="T56" fmla="*/ 183 w 183"/>
                    <a:gd name="T57" fmla="*/ 366 h 36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83" h="366">
                      <a:moveTo>
                        <a:pt x="83" y="366"/>
                      </a:moveTo>
                      <a:lnTo>
                        <a:pt x="71" y="293"/>
                      </a:lnTo>
                      <a:lnTo>
                        <a:pt x="41" y="246"/>
                      </a:lnTo>
                      <a:lnTo>
                        <a:pt x="25" y="190"/>
                      </a:lnTo>
                      <a:lnTo>
                        <a:pt x="33" y="141"/>
                      </a:lnTo>
                      <a:lnTo>
                        <a:pt x="38" y="112"/>
                      </a:lnTo>
                      <a:lnTo>
                        <a:pt x="25" y="66"/>
                      </a:lnTo>
                      <a:lnTo>
                        <a:pt x="0" y="30"/>
                      </a:lnTo>
                      <a:lnTo>
                        <a:pt x="14" y="5"/>
                      </a:lnTo>
                      <a:lnTo>
                        <a:pt x="41" y="0"/>
                      </a:lnTo>
                      <a:lnTo>
                        <a:pt x="69" y="5"/>
                      </a:lnTo>
                      <a:lnTo>
                        <a:pt x="84" y="25"/>
                      </a:lnTo>
                      <a:lnTo>
                        <a:pt x="97" y="41"/>
                      </a:lnTo>
                      <a:lnTo>
                        <a:pt x="147" y="109"/>
                      </a:lnTo>
                      <a:lnTo>
                        <a:pt x="183" y="175"/>
                      </a:lnTo>
                      <a:lnTo>
                        <a:pt x="170" y="261"/>
                      </a:lnTo>
                      <a:lnTo>
                        <a:pt x="150" y="366"/>
                      </a:lnTo>
                      <a:lnTo>
                        <a:pt x="83" y="366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" name="Freeform 6"/>
                <p:cNvSpPr>
                  <a:spLocks/>
                </p:cNvSpPr>
                <p:nvPr/>
              </p:nvSpPr>
              <p:spPr bwMode="auto">
                <a:xfrm>
                  <a:off x="4895" y="670"/>
                  <a:ext cx="62" cy="27"/>
                </a:xfrm>
                <a:custGeom>
                  <a:avLst/>
                  <a:gdLst>
                    <a:gd name="T0" fmla="*/ 0 w 186"/>
                    <a:gd name="T1" fmla="*/ 0 h 81"/>
                    <a:gd name="T2" fmla="*/ 0 w 186"/>
                    <a:gd name="T3" fmla="*/ 0 h 81"/>
                    <a:gd name="T4" fmla="*/ 0 w 186"/>
                    <a:gd name="T5" fmla="*/ 0 h 81"/>
                    <a:gd name="T6" fmla="*/ 0 w 186"/>
                    <a:gd name="T7" fmla="*/ 0 h 81"/>
                    <a:gd name="T8" fmla="*/ 0 w 186"/>
                    <a:gd name="T9" fmla="*/ 0 h 81"/>
                    <a:gd name="T10" fmla="*/ 0 w 186"/>
                    <a:gd name="T11" fmla="*/ 0 h 8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6"/>
                    <a:gd name="T19" fmla="*/ 0 h 81"/>
                    <a:gd name="T20" fmla="*/ 186 w 186"/>
                    <a:gd name="T21" fmla="*/ 81 h 8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6" h="81">
                      <a:moveTo>
                        <a:pt x="0" y="0"/>
                      </a:moveTo>
                      <a:lnTo>
                        <a:pt x="9" y="81"/>
                      </a:lnTo>
                      <a:lnTo>
                        <a:pt x="186" y="81"/>
                      </a:lnTo>
                      <a:lnTo>
                        <a:pt x="177" y="0"/>
                      </a:lnTo>
                      <a:lnTo>
                        <a:pt x="110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4528" y="668"/>
                <a:ext cx="289" cy="383"/>
              </a:xfrm>
              <a:custGeom>
                <a:avLst/>
                <a:gdLst>
                  <a:gd name="T0" fmla="*/ 0 w 868"/>
                  <a:gd name="T1" fmla="*/ 0 h 1149"/>
                  <a:gd name="T2" fmla="*/ 0 w 868"/>
                  <a:gd name="T3" fmla="*/ 0 h 1149"/>
                  <a:gd name="T4" fmla="*/ 0 w 868"/>
                  <a:gd name="T5" fmla="*/ 0 h 1149"/>
                  <a:gd name="T6" fmla="*/ 0 w 868"/>
                  <a:gd name="T7" fmla="*/ 0 h 1149"/>
                  <a:gd name="T8" fmla="*/ 0 w 868"/>
                  <a:gd name="T9" fmla="*/ 0 h 1149"/>
                  <a:gd name="T10" fmla="*/ 0 w 868"/>
                  <a:gd name="T11" fmla="*/ 0 h 1149"/>
                  <a:gd name="T12" fmla="*/ 0 w 868"/>
                  <a:gd name="T13" fmla="*/ 0 h 1149"/>
                  <a:gd name="T14" fmla="*/ 0 w 868"/>
                  <a:gd name="T15" fmla="*/ 0 h 1149"/>
                  <a:gd name="T16" fmla="*/ 0 w 868"/>
                  <a:gd name="T17" fmla="*/ 0 h 1149"/>
                  <a:gd name="T18" fmla="*/ 0 w 868"/>
                  <a:gd name="T19" fmla="*/ 0 h 1149"/>
                  <a:gd name="T20" fmla="*/ 0 w 868"/>
                  <a:gd name="T21" fmla="*/ 0 h 1149"/>
                  <a:gd name="T22" fmla="*/ 0 w 868"/>
                  <a:gd name="T23" fmla="*/ 0 h 1149"/>
                  <a:gd name="T24" fmla="*/ 0 w 868"/>
                  <a:gd name="T25" fmla="*/ 0 h 1149"/>
                  <a:gd name="T26" fmla="*/ 0 w 868"/>
                  <a:gd name="T27" fmla="*/ 0 h 1149"/>
                  <a:gd name="T28" fmla="*/ 0 w 868"/>
                  <a:gd name="T29" fmla="*/ 0 h 1149"/>
                  <a:gd name="T30" fmla="*/ 0 w 868"/>
                  <a:gd name="T31" fmla="*/ 0 h 1149"/>
                  <a:gd name="T32" fmla="*/ 0 w 868"/>
                  <a:gd name="T33" fmla="*/ 0 h 1149"/>
                  <a:gd name="T34" fmla="*/ 0 w 868"/>
                  <a:gd name="T35" fmla="*/ 0 h 1149"/>
                  <a:gd name="T36" fmla="*/ 0 w 868"/>
                  <a:gd name="T37" fmla="*/ 0 h 1149"/>
                  <a:gd name="T38" fmla="*/ 0 w 868"/>
                  <a:gd name="T39" fmla="*/ 0 h 11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68"/>
                  <a:gd name="T61" fmla="*/ 0 h 1149"/>
                  <a:gd name="T62" fmla="*/ 868 w 868"/>
                  <a:gd name="T63" fmla="*/ 1149 h 11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68" h="1149">
                    <a:moveTo>
                      <a:pt x="51" y="198"/>
                    </a:moveTo>
                    <a:lnTo>
                      <a:pt x="119" y="138"/>
                    </a:lnTo>
                    <a:lnTo>
                      <a:pt x="391" y="53"/>
                    </a:lnTo>
                    <a:lnTo>
                      <a:pt x="560" y="9"/>
                    </a:lnTo>
                    <a:lnTo>
                      <a:pt x="620" y="0"/>
                    </a:lnTo>
                    <a:lnTo>
                      <a:pt x="705" y="130"/>
                    </a:lnTo>
                    <a:lnTo>
                      <a:pt x="749" y="276"/>
                    </a:lnTo>
                    <a:lnTo>
                      <a:pt x="773" y="414"/>
                    </a:lnTo>
                    <a:lnTo>
                      <a:pt x="773" y="663"/>
                    </a:lnTo>
                    <a:lnTo>
                      <a:pt x="868" y="908"/>
                    </a:lnTo>
                    <a:lnTo>
                      <a:pt x="857" y="1022"/>
                    </a:lnTo>
                    <a:lnTo>
                      <a:pt x="730" y="1089"/>
                    </a:lnTo>
                    <a:lnTo>
                      <a:pt x="401" y="1149"/>
                    </a:lnTo>
                    <a:lnTo>
                      <a:pt x="281" y="1081"/>
                    </a:lnTo>
                    <a:lnTo>
                      <a:pt x="205" y="884"/>
                    </a:lnTo>
                    <a:lnTo>
                      <a:pt x="145" y="668"/>
                    </a:lnTo>
                    <a:lnTo>
                      <a:pt x="34" y="557"/>
                    </a:lnTo>
                    <a:lnTo>
                      <a:pt x="8" y="439"/>
                    </a:lnTo>
                    <a:lnTo>
                      <a:pt x="0" y="293"/>
                    </a:lnTo>
                    <a:lnTo>
                      <a:pt x="51" y="198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" name="Group 8"/>
              <p:cNvGrpSpPr>
                <a:grpSpLocks/>
              </p:cNvGrpSpPr>
              <p:nvPr/>
            </p:nvGrpSpPr>
            <p:grpSpPr bwMode="auto">
              <a:xfrm>
                <a:off x="4648" y="654"/>
                <a:ext cx="317" cy="420"/>
                <a:chOff x="4648" y="654"/>
                <a:chExt cx="317" cy="420"/>
              </a:xfrm>
            </p:grpSpPr>
            <p:sp>
              <p:nvSpPr>
                <p:cNvPr id="56" name="Freeform 9"/>
                <p:cNvSpPr>
                  <a:spLocks/>
                </p:cNvSpPr>
                <p:nvPr/>
              </p:nvSpPr>
              <p:spPr bwMode="auto">
                <a:xfrm>
                  <a:off x="4648" y="654"/>
                  <a:ext cx="317" cy="420"/>
                </a:xfrm>
                <a:custGeom>
                  <a:avLst/>
                  <a:gdLst>
                    <a:gd name="T0" fmla="*/ 0 w 951"/>
                    <a:gd name="T1" fmla="*/ 0 h 1259"/>
                    <a:gd name="T2" fmla="*/ 0 w 951"/>
                    <a:gd name="T3" fmla="*/ 0 h 1259"/>
                    <a:gd name="T4" fmla="*/ 0 w 951"/>
                    <a:gd name="T5" fmla="*/ 0 h 1259"/>
                    <a:gd name="T6" fmla="*/ 0 w 951"/>
                    <a:gd name="T7" fmla="*/ 0 h 1259"/>
                    <a:gd name="T8" fmla="*/ 0 w 951"/>
                    <a:gd name="T9" fmla="*/ 0 h 1259"/>
                    <a:gd name="T10" fmla="*/ 0 w 951"/>
                    <a:gd name="T11" fmla="*/ 0 h 1259"/>
                    <a:gd name="T12" fmla="*/ 0 w 951"/>
                    <a:gd name="T13" fmla="*/ 0 h 1259"/>
                    <a:gd name="T14" fmla="*/ 0 w 951"/>
                    <a:gd name="T15" fmla="*/ 0 h 1259"/>
                    <a:gd name="T16" fmla="*/ 0 w 951"/>
                    <a:gd name="T17" fmla="*/ 0 h 1259"/>
                    <a:gd name="T18" fmla="*/ 0 w 951"/>
                    <a:gd name="T19" fmla="*/ 0 h 1259"/>
                    <a:gd name="T20" fmla="*/ 0 w 951"/>
                    <a:gd name="T21" fmla="*/ 0 h 1259"/>
                    <a:gd name="T22" fmla="*/ 0 w 951"/>
                    <a:gd name="T23" fmla="*/ 0 h 1259"/>
                    <a:gd name="T24" fmla="*/ 0 w 951"/>
                    <a:gd name="T25" fmla="*/ 0 h 1259"/>
                    <a:gd name="T26" fmla="*/ 0 w 951"/>
                    <a:gd name="T27" fmla="*/ 0 h 1259"/>
                    <a:gd name="T28" fmla="*/ 0 w 951"/>
                    <a:gd name="T29" fmla="*/ 0 h 1259"/>
                    <a:gd name="T30" fmla="*/ 0 w 951"/>
                    <a:gd name="T31" fmla="*/ 0 h 1259"/>
                    <a:gd name="T32" fmla="*/ 0 w 951"/>
                    <a:gd name="T33" fmla="*/ 0 h 1259"/>
                    <a:gd name="T34" fmla="*/ 0 w 951"/>
                    <a:gd name="T35" fmla="*/ 0 h 1259"/>
                    <a:gd name="T36" fmla="*/ 0 w 951"/>
                    <a:gd name="T37" fmla="*/ 0 h 1259"/>
                    <a:gd name="T38" fmla="*/ 0 w 951"/>
                    <a:gd name="T39" fmla="*/ 0 h 1259"/>
                    <a:gd name="T40" fmla="*/ 0 w 951"/>
                    <a:gd name="T41" fmla="*/ 0 h 1259"/>
                    <a:gd name="T42" fmla="*/ 0 w 951"/>
                    <a:gd name="T43" fmla="*/ 0 h 1259"/>
                    <a:gd name="T44" fmla="*/ 0 w 951"/>
                    <a:gd name="T45" fmla="*/ 0 h 1259"/>
                    <a:gd name="T46" fmla="*/ 0 w 951"/>
                    <a:gd name="T47" fmla="*/ 0 h 1259"/>
                    <a:gd name="T48" fmla="*/ 0 w 951"/>
                    <a:gd name="T49" fmla="*/ 0 h 1259"/>
                    <a:gd name="T50" fmla="*/ 0 w 951"/>
                    <a:gd name="T51" fmla="*/ 0 h 1259"/>
                    <a:gd name="T52" fmla="*/ 0 w 951"/>
                    <a:gd name="T53" fmla="*/ 0 h 1259"/>
                    <a:gd name="T54" fmla="*/ 0 w 951"/>
                    <a:gd name="T55" fmla="*/ 0 h 1259"/>
                    <a:gd name="T56" fmla="*/ 0 w 951"/>
                    <a:gd name="T57" fmla="*/ 0 h 1259"/>
                    <a:gd name="T58" fmla="*/ 0 w 951"/>
                    <a:gd name="T59" fmla="*/ 0 h 1259"/>
                    <a:gd name="T60" fmla="*/ 0 w 951"/>
                    <a:gd name="T61" fmla="*/ 0 h 1259"/>
                    <a:gd name="T62" fmla="*/ 0 w 951"/>
                    <a:gd name="T63" fmla="*/ 0 h 1259"/>
                    <a:gd name="T64" fmla="*/ 0 w 951"/>
                    <a:gd name="T65" fmla="*/ 0 h 1259"/>
                    <a:gd name="T66" fmla="*/ 0 w 951"/>
                    <a:gd name="T67" fmla="*/ 0 h 1259"/>
                    <a:gd name="T68" fmla="*/ 0 w 951"/>
                    <a:gd name="T69" fmla="*/ 0 h 1259"/>
                    <a:gd name="T70" fmla="*/ 0 w 951"/>
                    <a:gd name="T71" fmla="*/ 0 h 1259"/>
                    <a:gd name="T72" fmla="*/ 0 w 951"/>
                    <a:gd name="T73" fmla="*/ 0 h 1259"/>
                    <a:gd name="T74" fmla="*/ 0 w 951"/>
                    <a:gd name="T75" fmla="*/ 0 h 1259"/>
                    <a:gd name="T76" fmla="*/ 0 w 951"/>
                    <a:gd name="T77" fmla="*/ 0 h 125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951"/>
                    <a:gd name="T118" fmla="*/ 0 h 1259"/>
                    <a:gd name="T119" fmla="*/ 951 w 951"/>
                    <a:gd name="T120" fmla="*/ 1259 h 125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951" h="1259">
                      <a:moveTo>
                        <a:pt x="0" y="78"/>
                      </a:moveTo>
                      <a:lnTo>
                        <a:pt x="53" y="152"/>
                      </a:lnTo>
                      <a:lnTo>
                        <a:pt x="121" y="264"/>
                      </a:lnTo>
                      <a:lnTo>
                        <a:pt x="189" y="411"/>
                      </a:lnTo>
                      <a:lnTo>
                        <a:pt x="244" y="556"/>
                      </a:lnTo>
                      <a:lnTo>
                        <a:pt x="283" y="674"/>
                      </a:lnTo>
                      <a:lnTo>
                        <a:pt x="350" y="918"/>
                      </a:lnTo>
                      <a:lnTo>
                        <a:pt x="370" y="993"/>
                      </a:lnTo>
                      <a:lnTo>
                        <a:pt x="398" y="1041"/>
                      </a:lnTo>
                      <a:lnTo>
                        <a:pt x="422" y="1081"/>
                      </a:lnTo>
                      <a:lnTo>
                        <a:pt x="610" y="1207"/>
                      </a:lnTo>
                      <a:lnTo>
                        <a:pt x="679" y="1259"/>
                      </a:lnTo>
                      <a:lnTo>
                        <a:pt x="670" y="1131"/>
                      </a:lnTo>
                      <a:lnTo>
                        <a:pt x="639" y="1026"/>
                      </a:lnTo>
                      <a:lnTo>
                        <a:pt x="603" y="916"/>
                      </a:lnTo>
                      <a:lnTo>
                        <a:pt x="519" y="781"/>
                      </a:lnTo>
                      <a:lnTo>
                        <a:pt x="465" y="632"/>
                      </a:lnTo>
                      <a:lnTo>
                        <a:pt x="440" y="411"/>
                      </a:lnTo>
                      <a:lnTo>
                        <a:pt x="551" y="497"/>
                      </a:lnTo>
                      <a:lnTo>
                        <a:pt x="654" y="567"/>
                      </a:lnTo>
                      <a:lnTo>
                        <a:pt x="756" y="600"/>
                      </a:lnTo>
                      <a:lnTo>
                        <a:pt x="823" y="616"/>
                      </a:lnTo>
                      <a:lnTo>
                        <a:pt x="875" y="608"/>
                      </a:lnTo>
                      <a:lnTo>
                        <a:pt x="908" y="567"/>
                      </a:lnTo>
                      <a:lnTo>
                        <a:pt x="943" y="449"/>
                      </a:lnTo>
                      <a:lnTo>
                        <a:pt x="951" y="363"/>
                      </a:lnTo>
                      <a:lnTo>
                        <a:pt x="951" y="219"/>
                      </a:lnTo>
                      <a:lnTo>
                        <a:pt x="951" y="98"/>
                      </a:lnTo>
                      <a:lnTo>
                        <a:pt x="797" y="102"/>
                      </a:lnTo>
                      <a:lnTo>
                        <a:pt x="730" y="86"/>
                      </a:lnTo>
                      <a:lnTo>
                        <a:pt x="721" y="223"/>
                      </a:lnTo>
                      <a:lnTo>
                        <a:pt x="705" y="265"/>
                      </a:lnTo>
                      <a:lnTo>
                        <a:pt x="603" y="215"/>
                      </a:lnTo>
                      <a:lnTo>
                        <a:pt x="533" y="156"/>
                      </a:lnTo>
                      <a:lnTo>
                        <a:pt x="405" y="86"/>
                      </a:lnTo>
                      <a:lnTo>
                        <a:pt x="312" y="26"/>
                      </a:lnTo>
                      <a:lnTo>
                        <a:pt x="229" y="0"/>
                      </a:lnTo>
                      <a:lnTo>
                        <a:pt x="126" y="42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" name="Freeform 10"/>
                <p:cNvSpPr>
                  <a:spLocks/>
                </p:cNvSpPr>
                <p:nvPr/>
              </p:nvSpPr>
              <p:spPr bwMode="auto">
                <a:xfrm>
                  <a:off x="4669" y="675"/>
                  <a:ext cx="89" cy="254"/>
                </a:xfrm>
                <a:custGeom>
                  <a:avLst/>
                  <a:gdLst>
                    <a:gd name="T0" fmla="*/ 0 w 267"/>
                    <a:gd name="T1" fmla="*/ 0 h 762"/>
                    <a:gd name="T2" fmla="*/ 0 w 267"/>
                    <a:gd name="T3" fmla="*/ 0 h 762"/>
                    <a:gd name="T4" fmla="*/ 0 w 267"/>
                    <a:gd name="T5" fmla="*/ 0 h 762"/>
                    <a:gd name="T6" fmla="*/ 0 w 267"/>
                    <a:gd name="T7" fmla="*/ 0 h 762"/>
                    <a:gd name="T8" fmla="*/ 0 w 267"/>
                    <a:gd name="T9" fmla="*/ 0 h 762"/>
                    <a:gd name="T10" fmla="*/ 0 w 267"/>
                    <a:gd name="T11" fmla="*/ 0 h 762"/>
                    <a:gd name="T12" fmla="*/ 0 w 267"/>
                    <a:gd name="T13" fmla="*/ 0 h 762"/>
                    <a:gd name="T14" fmla="*/ 0 w 267"/>
                    <a:gd name="T15" fmla="*/ 0 h 7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67"/>
                    <a:gd name="T25" fmla="*/ 0 h 762"/>
                    <a:gd name="T26" fmla="*/ 267 w 267"/>
                    <a:gd name="T27" fmla="*/ 762 h 76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67" h="762">
                      <a:moveTo>
                        <a:pt x="0" y="0"/>
                      </a:moveTo>
                      <a:lnTo>
                        <a:pt x="117" y="52"/>
                      </a:lnTo>
                      <a:lnTo>
                        <a:pt x="106" y="143"/>
                      </a:lnTo>
                      <a:lnTo>
                        <a:pt x="180" y="147"/>
                      </a:lnTo>
                      <a:lnTo>
                        <a:pt x="227" y="312"/>
                      </a:lnTo>
                      <a:lnTo>
                        <a:pt x="254" y="490"/>
                      </a:lnTo>
                      <a:lnTo>
                        <a:pt x="264" y="659"/>
                      </a:lnTo>
                      <a:lnTo>
                        <a:pt x="267" y="762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572" y="675"/>
                <a:ext cx="95" cy="78"/>
              </a:xfrm>
              <a:custGeom>
                <a:avLst/>
                <a:gdLst>
                  <a:gd name="T0" fmla="*/ 0 w 286"/>
                  <a:gd name="T1" fmla="*/ 0 h 236"/>
                  <a:gd name="T2" fmla="*/ 0 w 286"/>
                  <a:gd name="T3" fmla="*/ 0 h 236"/>
                  <a:gd name="T4" fmla="*/ 0 w 286"/>
                  <a:gd name="T5" fmla="*/ 0 h 236"/>
                  <a:gd name="T6" fmla="*/ 0 w 286"/>
                  <a:gd name="T7" fmla="*/ 0 h 236"/>
                  <a:gd name="T8" fmla="*/ 0 w 286"/>
                  <a:gd name="T9" fmla="*/ 0 h 236"/>
                  <a:gd name="T10" fmla="*/ 0 w 286"/>
                  <a:gd name="T11" fmla="*/ 0 h 236"/>
                  <a:gd name="T12" fmla="*/ 0 w 286"/>
                  <a:gd name="T13" fmla="*/ 0 h 236"/>
                  <a:gd name="T14" fmla="*/ 0 w 286"/>
                  <a:gd name="T15" fmla="*/ 0 h 2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6"/>
                  <a:gd name="T25" fmla="*/ 0 h 236"/>
                  <a:gd name="T26" fmla="*/ 286 w 286"/>
                  <a:gd name="T27" fmla="*/ 236 h 2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6" h="236">
                    <a:moveTo>
                      <a:pt x="26" y="75"/>
                    </a:moveTo>
                    <a:lnTo>
                      <a:pt x="0" y="114"/>
                    </a:lnTo>
                    <a:lnTo>
                      <a:pt x="124" y="236"/>
                    </a:lnTo>
                    <a:lnTo>
                      <a:pt x="164" y="92"/>
                    </a:lnTo>
                    <a:lnTo>
                      <a:pt x="286" y="163"/>
                    </a:lnTo>
                    <a:lnTo>
                      <a:pt x="280" y="40"/>
                    </a:lnTo>
                    <a:lnTo>
                      <a:pt x="205" y="0"/>
                    </a:lnTo>
                    <a:lnTo>
                      <a:pt x="26" y="75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" name="Group 12"/>
              <p:cNvGrpSpPr>
                <a:grpSpLocks/>
              </p:cNvGrpSpPr>
              <p:nvPr/>
            </p:nvGrpSpPr>
            <p:grpSpPr bwMode="auto">
              <a:xfrm>
                <a:off x="4901" y="292"/>
                <a:ext cx="443" cy="1116"/>
                <a:chOff x="4901" y="292"/>
                <a:chExt cx="443" cy="1116"/>
              </a:xfrm>
            </p:grpSpPr>
            <p:grpSp>
              <p:nvGrpSpPr>
                <p:cNvPr id="52" name="Group 13"/>
                <p:cNvGrpSpPr>
                  <a:grpSpLocks/>
                </p:cNvGrpSpPr>
                <p:nvPr/>
              </p:nvGrpSpPr>
              <p:grpSpPr bwMode="auto">
                <a:xfrm>
                  <a:off x="4911" y="292"/>
                  <a:ext cx="433" cy="1116"/>
                  <a:chOff x="4911" y="292"/>
                  <a:chExt cx="433" cy="1116"/>
                </a:xfrm>
              </p:grpSpPr>
              <p:sp>
                <p:nvSpPr>
                  <p:cNvPr id="54" name="Freeform 14"/>
                  <p:cNvSpPr>
                    <a:spLocks/>
                  </p:cNvSpPr>
                  <p:nvPr/>
                </p:nvSpPr>
                <p:spPr bwMode="auto">
                  <a:xfrm>
                    <a:off x="4911" y="299"/>
                    <a:ext cx="43" cy="1109"/>
                  </a:xfrm>
                  <a:custGeom>
                    <a:avLst/>
                    <a:gdLst>
                      <a:gd name="T0" fmla="*/ 0 w 128"/>
                      <a:gd name="T1" fmla="*/ 0 h 3328"/>
                      <a:gd name="T2" fmla="*/ 0 w 128"/>
                      <a:gd name="T3" fmla="*/ 0 h 3328"/>
                      <a:gd name="T4" fmla="*/ 0 w 128"/>
                      <a:gd name="T5" fmla="*/ 0 h 3328"/>
                      <a:gd name="T6" fmla="*/ 0 w 128"/>
                      <a:gd name="T7" fmla="*/ 0 h 3328"/>
                      <a:gd name="T8" fmla="*/ 0 w 128"/>
                      <a:gd name="T9" fmla="*/ 0 h 33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8"/>
                      <a:gd name="T16" fmla="*/ 0 h 3328"/>
                      <a:gd name="T17" fmla="*/ 128 w 128"/>
                      <a:gd name="T18" fmla="*/ 3328 h 33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8" h="3328">
                        <a:moveTo>
                          <a:pt x="0" y="7"/>
                        </a:moveTo>
                        <a:lnTo>
                          <a:pt x="63" y="3328"/>
                        </a:lnTo>
                        <a:lnTo>
                          <a:pt x="128" y="3328"/>
                        </a:lnTo>
                        <a:lnTo>
                          <a:pt x="63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A05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" name="Freeform 15"/>
                  <p:cNvSpPr>
                    <a:spLocks/>
                  </p:cNvSpPr>
                  <p:nvPr/>
                </p:nvSpPr>
                <p:spPr bwMode="auto">
                  <a:xfrm>
                    <a:off x="4932" y="292"/>
                    <a:ext cx="412" cy="146"/>
                  </a:xfrm>
                  <a:custGeom>
                    <a:avLst/>
                    <a:gdLst>
                      <a:gd name="T0" fmla="*/ 0 w 1235"/>
                      <a:gd name="T1" fmla="*/ 0 h 439"/>
                      <a:gd name="T2" fmla="*/ 0 w 1235"/>
                      <a:gd name="T3" fmla="*/ 0 h 439"/>
                      <a:gd name="T4" fmla="*/ 0 w 1235"/>
                      <a:gd name="T5" fmla="*/ 0 h 439"/>
                      <a:gd name="T6" fmla="*/ 0 w 1235"/>
                      <a:gd name="T7" fmla="*/ 0 h 439"/>
                      <a:gd name="T8" fmla="*/ 0 w 1235"/>
                      <a:gd name="T9" fmla="*/ 0 h 439"/>
                      <a:gd name="T10" fmla="*/ 0 w 1235"/>
                      <a:gd name="T11" fmla="*/ 0 h 439"/>
                      <a:gd name="T12" fmla="*/ 0 w 1235"/>
                      <a:gd name="T13" fmla="*/ 0 h 439"/>
                      <a:gd name="T14" fmla="*/ 0 w 1235"/>
                      <a:gd name="T15" fmla="*/ 0 h 439"/>
                      <a:gd name="T16" fmla="*/ 0 w 1235"/>
                      <a:gd name="T17" fmla="*/ 0 h 439"/>
                      <a:gd name="T18" fmla="*/ 0 w 1235"/>
                      <a:gd name="T19" fmla="*/ 0 h 439"/>
                      <a:gd name="T20" fmla="*/ 0 w 1235"/>
                      <a:gd name="T21" fmla="*/ 0 h 439"/>
                      <a:gd name="T22" fmla="*/ 0 w 1235"/>
                      <a:gd name="T23" fmla="*/ 0 h 439"/>
                      <a:gd name="T24" fmla="*/ 0 w 1235"/>
                      <a:gd name="T25" fmla="*/ 0 h 439"/>
                      <a:gd name="T26" fmla="*/ 0 w 1235"/>
                      <a:gd name="T27" fmla="*/ 0 h 439"/>
                      <a:gd name="T28" fmla="*/ 0 w 1235"/>
                      <a:gd name="T29" fmla="*/ 0 h 439"/>
                      <a:gd name="T30" fmla="*/ 0 w 1235"/>
                      <a:gd name="T31" fmla="*/ 0 h 439"/>
                      <a:gd name="T32" fmla="*/ 0 w 1235"/>
                      <a:gd name="T33" fmla="*/ 0 h 439"/>
                      <a:gd name="T34" fmla="*/ 0 w 1235"/>
                      <a:gd name="T35" fmla="*/ 0 h 439"/>
                      <a:gd name="T36" fmla="*/ 0 w 1235"/>
                      <a:gd name="T37" fmla="*/ 0 h 439"/>
                      <a:gd name="T38" fmla="*/ 0 w 1235"/>
                      <a:gd name="T39" fmla="*/ 0 h 439"/>
                      <a:gd name="T40" fmla="*/ 0 w 1235"/>
                      <a:gd name="T41" fmla="*/ 0 h 439"/>
                      <a:gd name="T42" fmla="*/ 0 w 1235"/>
                      <a:gd name="T43" fmla="*/ 0 h 439"/>
                      <a:gd name="T44" fmla="*/ 0 w 1235"/>
                      <a:gd name="T45" fmla="*/ 0 h 439"/>
                      <a:gd name="T46" fmla="*/ 0 w 1235"/>
                      <a:gd name="T47" fmla="*/ 0 h 439"/>
                      <a:gd name="T48" fmla="*/ 0 w 1235"/>
                      <a:gd name="T49" fmla="*/ 0 h 439"/>
                      <a:gd name="T50" fmla="*/ 0 w 1235"/>
                      <a:gd name="T51" fmla="*/ 0 h 439"/>
                      <a:gd name="T52" fmla="*/ 0 w 1235"/>
                      <a:gd name="T53" fmla="*/ 0 h 439"/>
                      <a:gd name="T54" fmla="*/ 0 w 1235"/>
                      <a:gd name="T55" fmla="*/ 0 h 439"/>
                      <a:gd name="T56" fmla="*/ 0 w 1235"/>
                      <a:gd name="T57" fmla="*/ 0 h 439"/>
                      <a:gd name="T58" fmla="*/ 0 w 1235"/>
                      <a:gd name="T59" fmla="*/ 0 h 439"/>
                      <a:gd name="T60" fmla="*/ 0 w 1235"/>
                      <a:gd name="T61" fmla="*/ 0 h 439"/>
                      <a:gd name="T62" fmla="*/ 0 w 1235"/>
                      <a:gd name="T63" fmla="*/ 0 h 439"/>
                      <a:gd name="T64" fmla="*/ 0 w 1235"/>
                      <a:gd name="T65" fmla="*/ 0 h 439"/>
                      <a:gd name="T66" fmla="*/ 0 w 1235"/>
                      <a:gd name="T67" fmla="*/ 0 h 439"/>
                      <a:gd name="T68" fmla="*/ 0 w 1235"/>
                      <a:gd name="T69" fmla="*/ 0 h 439"/>
                      <a:gd name="T70" fmla="*/ 0 w 1235"/>
                      <a:gd name="T71" fmla="*/ 0 h 439"/>
                      <a:gd name="T72" fmla="*/ 0 w 1235"/>
                      <a:gd name="T73" fmla="*/ 0 h 439"/>
                      <a:gd name="T74" fmla="*/ 0 w 1235"/>
                      <a:gd name="T75" fmla="*/ 0 h 439"/>
                      <a:gd name="T76" fmla="*/ 0 w 1235"/>
                      <a:gd name="T77" fmla="*/ 0 h 439"/>
                      <a:gd name="T78" fmla="*/ 0 w 1235"/>
                      <a:gd name="T79" fmla="*/ 0 h 439"/>
                      <a:gd name="T80" fmla="*/ 0 w 1235"/>
                      <a:gd name="T81" fmla="*/ 0 h 439"/>
                      <a:gd name="T82" fmla="*/ 0 w 1235"/>
                      <a:gd name="T83" fmla="*/ 0 h 439"/>
                      <a:gd name="T84" fmla="*/ 0 w 1235"/>
                      <a:gd name="T85" fmla="*/ 0 h 439"/>
                      <a:gd name="T86" fmla="*/ 0 w 1235"/>
                      <a:gd name="T87" fmla="*/ 0 h 439"/>
                      <a:gd name="T88" fmla="*/ 0 w 1235"/>
                      <a:gd name="T89" fmla="*/ 0 h 439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235"/>
                      <a:gd name="T136" fmla="*/ 0 h 439"/>
                      <a:gd name="T137" fmla="*/ 1235 w 1235"/>
                      <a:gd name="T138" fmla="*/ 439 h 439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235" h="439">
                        <a:moveTo>
                          <a:pt x="0" y="40"/>
                        </a:moveTo>
                        <a:lnTo>
                          <a:pt x="95" y="12"/>
                        </a:lnTo>
                        <a:lnTo>
                          <a:pt x="161" y="7"/>
                        </a:lnTo>
                        <a:lnTo>
                          <a:pt x="232" y="1"/>
                        </a:lnTo>
                        <a:lnTo>
                          <a:pt x="302" y="0"/>
                        </a:lnTo>
                        <a:lnTo>
                          <a:pt x="382" y="4"/>
                        </a:lnTo>
                        <a:lnTo>
                          <a:pt x="434" y="15"/>
                        </a:lnTo>
                        <a:lnTo>
                          <a:pt x="488" y="30"/>
                        </a:lnTo>
                        <a:lnTo>
                          <a:pt x="519" y="40"/>
                        </a:lnTo>
                        <a:lnTo>
                          <a:pt x="564" y="62"/>
                        </a:lnTo>
                        <a:lnTo>
                          <a:pt x="626" y="96"/>
                        </a:lnTo>
                        <a:lnTo>
                          <a:pt x="682" y="106"/>
                        </a:lnTo>
                        <a:lnTo>
                          <a:pt x="713" y="106"/>
                        </a:lnTo>
                        <a:lnTo>
                          <a:pt x="769" y="99"/>
                        </a:lnTo>
                        <a:lnTo>
                          <a:pt x="821" y="82"/>
                        </a:lnTo>
                        <a:lnTo>
                          <a:pt x="875" y="67"/>
                        </a:lnTo>
                        <a:lnTo>
                          <a:pt x="952" y="56"/>
                        </a:lnTo>
                        <a:lnTo>
                          <a:pt x="1044" y="56"/>
                        </a:lnTo>
                        <a:lnTo>
                          <a:pt x="1141" y="88"/>
                        </a:lnTo>
                        <a:lnTo>
                          <a:pt x="1235" y="133"/>
                        </a:lnTo>
                        <a:lnTo>
                          <a:pt x="1141" y="194"/>
                        </a:lnTo>
                        <a:lnTo>
                          <a:pt x="1069" y="246"/>
                        </a:lnTo>
                        <a:lnTo>
                          <a:pt x="1131" y="311"/>
                        </a:lnTo>
                        <a:lnTo>
                          <a:pt x="1224" y="382"/>
                        </a:lnTo>
                        <a:lnTo>
                          <a:pt x="1152" y="403"/>
                        </a:lnTo>
                        <a:lnTo>
                          <a:pt x="1037" y="425"/>
                        </a:lnTo>
                        <a:lnTo>
                          <a:pt x="910" y="437"/>
                        </a:lnTo>
                        <a:lnTo>
                          <a:pt x="772" y="439"/>
                        </a:lnTo>
                        <a:lnTo>
                          <a:pt x="675" y="433"/>
                        </a:lnTo>
                        <a:lnTo>
                          <a:pt x="580" y="418"/>
                        </a:lnTo>
                        <a:lnTo>
                          <a:pt x="521" y="398"/>
                        </a:lnTo>
                        <a:lnTo>
                          <a:pt x="442" y="334"/>
                        </a:lnTo>
                        <a:lnTo>
                          <a:pt x="385" y="320"/>
                        </a:lnTo>
                        <a:lnTo>
                          <a:pt x="318" y="320"/>
                        </a:lnTo>
                        <a:lnTo>
                          <a:pt x="267" y="327"/>
                        </a:lnTo>
                        <a:lnTo>
                          <a:pt x="206" y="334"/>
                        </a:lnTo>
                        <a:lnTo>
                          <a:pt x="142" y="355"/>
                        </a:lnTo>
                        <a:lnTo>
                          <a:pt x="93" y="368"/>
                        </a:lnTo>
                        <a:lnTo>
                          <a:pt x="0" y="418"/>
                        </a:lnTo>
                        <a:lnTo>
                          <a:pt x="32" y="364"/>
                        </a:lnTo>
                        <a:lnTo>
                          <a:pt x="50" y="311"/>
                        </a:lnTo>
                        <a:lnTo>
                          <a:pt x="60" y="241"/>
                        </a:lnTo>
                        <a:lnTo>
                          <a:pt x="58" y="171"/>
                        </a:lnTo>
                        <a:lnTo>
                          <a:pt x="35" y="106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3" name="Freeform 16"/>
                <p:cNvSpPr>
                  <a:spLocks/>
                </p:cNvSpPr>
                <p:nvPr/>
              </p:nvSpPr>
              <p:spPr bwMode="auto">
                <a:xfrm>
                  <a:off x="4901" y="580"/>
                  <a:ext cx="66" cy="94"/>
                </a:xfrm>
                <a:custGeom>
                  <a:avLst/>
                  <a:gdLst>
                    <a:gd name="T0" fmla="*/ 0 w 200"/>
                    <a:gd name="T1" fmla="*/ 0 h 281"/>
                    <a:gd name="T2" fmla="*/ 0 w 200"/>
                    <a:gd name="T3" fmla="*/ 0 h 281"/>
                    <a:gd name="T4" fmla="*/ 0 w 200"/>
                    <a:gd name="T5" fmla="*/ 0 h 281"/>
                    <a:gd name="T6" fmla="*/ 0 w 200"/>
                    <a:gd name="T7" fmla="*/ 0 h 281"/>
                    <a:gd name="T8" fmla="*/ 0 w 200"/>
                    <a:gd name="T9" fmla="*/ 0 h 281"/>
                    <a:gd name="T10" fmla="*/ 0 w 200"/>
                    <a:gd name="T11" fmla="*/ 0 h 281"/>
                    <a:gd name="T12" fmla="*/ 0 w 200"/>
                    <a:gd name="T13" fmla="*/ 0 h 281"/>
                    <a:gd name="T14" fmla="*/ 0 w 200"/>
                    <a:gd name="T15" fmla="*/ 0 h 281"/>
                    <a:gd name="T16" fmla="*/ 0 w 200"/>
                    <a:gd name="T17" fmla="*/ 0 h 281"/>
                    <a:gd name="T18" fmla="*/ 0 w 200"/>
                    <a:gd name="T19" fmla="*/ 0 h 281"/>
                    <a:gd name="T20" fmla="*/ 0 w 200"/>
                    <a:gd name="T21" fmla="*/ 0 h 281"/>
                    <a:gd name="T22" fmla="*/ 0 w 200"/>
                    <a:gd name="T23" fmla="*/ 0 h 281"/>
                    <a:gd name="T24" fmla="*/ 0 w 200"/>
                    <a:gd name="T25" fmla="*/ 0 h 281"/>
                    <a:gd name="T26" fmla="*/ 0 w 200"/>
                    <a:gd name="T27" fmla="*/ 0 h 281"/>
                    <a:gd name="T28" fmla="*/ 0 w 200"/>
                    <a:gd name="T29" fmla="*/ 0 h 281"/>
                    <a:gd name="T30" fmla="*/ 0 w 200"/>
                    <a:gd name="T31" fmla="*/ 0 h 281"/>
                    <a:gd name="T32" fmla="*/ 0 w 200"/>
                    <a:gd name="T33" fmla="*/ 0 h 281"/>
                    <a:gd name="T34" fmla="*/ 0 w 200"/>
                    <a:gd name="T35" fmla="*/ 0 h 281"/>
                    <a:gd name="T36" fmla="*/ 0 w 200"/>
                    <a:gd name="T37" fmla="*/ 0 h 281"/>
                    <a:gd name="T38" fmla="*/ 0 w 200"/>
                    <a:gd name="T39" fmla="*/ 0 h 281"/>
                    <a:gd name="T40" fmla="*/ 0 w 200"/>
                    <a:gd name="T41" fmla="*/ 0 h 281"/>
                    <a:gd name="T42" fmla="*/ 0 w 200"/>
                    <a:gd name="T43" fmla="*/ 0 h 281"/>
                    <a:gd name="T44" fmla="*/ 0 w 200"/>
                    <a:gd name="T45" fmla="*/ 0 h 281"/>
                    <a:gd name="T46" fmla="*/ 0 w 200"/>
                    <a:gd name="T47" fmla="*/ 0 h 281"/>
                    <a:gd name="T48" fmla="*/ 0 w 200"/>
                    <a:gd name="T49" fmla="*/ 0 h 281"/>
                    <a:gd name="T50" fmla="*/ 0 w 200"/>
                    <a:gd name="T51" fmla="*/ 0 h 281"/>
                    <a:gd name="T52" fmla="*/ 0 w 200"/>
                    <a:gd name="T53" fmla="*/ 0 h 281"/>
                    <a:gd name="T54" fmla="*/ 0 w 200"/>
                    <a:gd name="T55" fmla="*/ 0 h 281"/>
                    <a:gd name="T56" fmla="*/ 0 w 200"/>
                    <a:gd name="T57" fmla="*/ 0 h 281"/>
                    <a:gd name="T58" fmla="*/ 0 w 200"/>
                    <a:gd name="T59" fmla="*/ 0 h 281"/>
                    <a:gd name="T60" fmla="*/ 0 w 200"/>
                    <a:gd name="T61" fmla="*/ 0 h 281"/>
                    <a:gd name="T62" fmla="*/ 0 w 200"/>
                    <a:gd name="T63" fmla="*/ 0 h 281"/>
                    <a:gd name="T64" fmla="*/ 0 w 200"/>
                    <a:gd name="T65" fmla="*/ 0 h 28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0"/>
                    <a:gd name="T100" fmla="*/ 0 h 281"/>
                    <a:gd name="T101" fmla="*/ 200 w 200"/>
                    <a:gd name="T102" fmla="*/ 281 h 28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0" h="281">
                      <a:moveTo>
                        <a:pt x="89" y="4"/>
                      </a:moveTo>
                      <a:lnTo>
                        <a:pt x="51" y="23"/>
                      </a:lnTo>
                      <a:lnTo>
                        <a:pt x="15" y="55"/>
                      </a:lnTo>
                      <a:lnTo>
                        <a:pt x="0" y="76"/>
                      </a:lnTo>
                      <a:lnTo>
                        <a:pt x="7" y="95"/>
                      </a:lnTo>
                      <a:lnTo>
                        <a:pt x="26" y="106"/>
                      </a:lnTo>
                      <a:lnTo>
                        <a:pt x="58" y="99"/>
                      </a:lnTo>
                      <a:lnTo>
                        <a:pt x="19" y="110"/>
                      </a:lnTo>
                      <a:lnTo>
                        <a:pt x="15" y="130"/>
                      </a:lnTo>
                      <a:lnTo>
                        <a:pt x="19" y="149"/>
                      </a:lnTo>
                      <a:lnTo>
                        <a:pt x="29" y="169"/>
                      </a:lnTo>
                      <a:lnTo>
                        <a:pt x="67" y="161"/>
                      </a:lnTo>
                      <a:lnTo>
                        <a:pt x="26" y="174"/>
                      </a:lnTo>
                      <a:lnTo>
                        <a:pt x="26" y="190"/>
                      </a:lnTo>
                      <a:lnTo>
                        <a:pt x="31" y="214"/>
                      </a:lnTo>
                      <a:lnTo>
                        <a:pt x="46" y="225"/>
                      </a:lnTo>
                      <a:lnTo>
                        <a:pt x="67" y="222"/>
                      </a:lnTo>
                      <a:lnTo>
                        <a:pt x="43" y="232"/>
                      </a:lnTo>
                      <a:lnTo>
                        <a:pt x="39" y="246"/>
                      </a:lnTo>
                      <a:lnTo>
                        <a:pt x="42" y="265"/>
                      </a:lnTo>
                      <a:lnTo>
                        <a:pt x="69" y="281"/>
                      </a:lnTo>
                      <a:lnTo>
                        <a:pt x="106" y="274"/>
                      </a:lnTo>
                      <a:lnTo>
                        <a:pt x="144" y="262"/>
                      </a:lnTo>
                      <a:lnTo>
                        <a:pt x="169" y="246"/>
                      </a:lnTo>
                      <a:lnTo>
                        <a:pt x="192" y="218"/>
                      </a:lnTo>
                      <a:lnTo>
                        <a:pt x="189" y="179"/>
                      </a:lnTo>
                      <a:lnTo>
                        <a:pt x="200" y="143"/>
                      </a:lnTo>
                      <a:lnTo>
                        <a:pt x="177" y="112"/>
                      </a:lnTo>
                      <a:lnTo>
                        <a:pt x="180" y="76"/>
                      </a:lnTo>
                      <a:lnTo>
                        <a:pt x="164" y="55"/>
                      </a:lnTo>
                      <a:lnTo>
                        <a:pt x="168" y="20"/>
                      </a:lnTo>
                      <a:lnTo>
                        <a:pt x="142" y="0"/>
                      </a:lnTo>
                      <a:lnTo>
                        <a:pt x="89" y="4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" name="Group 17"/>
              <p:cNvGrpSpPr>
                <a:grpSpLocks/>
              </p:cNvGrpSpPr>
              <p:nvPr/>
            </p:nvGrpSpPr>
            <p:grpSpPr bwMode="auto">
              <a:xfrm>
                <a:off x="4448" y="1377"/>
                <a:ext cx="934" cy="485"/>
                <a:chOff x="4448" y="1377"/>
                <a:chExt cx="934" cy="485"/>
              </a:xfrm>
            </p:grpSpPr>
            <p:sp>
              <p:nvSpPr>
                <p:cNvPr id="47" name="Freeform 18"/>
                <p:cNvSpPr>
                  <a:spLocks/>
                </p:cNvSpPr>
                <p:nvPr/>
              </p:nvSpPr>
              <p:spPr bwMode="auto">
                <a:xfrm>
                  <a:off x="4448" y="1377"/>
                  <a:ext cx="934" cy="485"/>
                </a:xfrm>
                <a:custGeom>
                  <a:avLst/>
                  <a:gdLst>
                    <a:gd name="T0" fmla="*/ 0 w 2801"/>
                    <a:gd name="T1" fmla="*/ 0 h 1455"/>
                    <a:gd name="T2" fmla="*/ 0 w 2801"/>
                    <a:gd name="T3" fmla="*/ 0 h 1455"/>
                    <a:gd name="T4" fmla="*/ 0 w 2801"/>
                    <a:gd name="T5" fmla="*/ 0 h 1455"/>
                    <a:gd name="T6" fmla="*/ 0 w 2801"/>
                    <a:gd name="T7" fmla="*/ 0 h 1455"/>
                    <a:gd name="T8" fmla="*/ 0 w 2801"/>
                    <a:gd name="T9" fmla="*/ 0 h 1455"/>
                    <a:gd name="T10" fmla="*/ 0 w 2801"/>
                    <a:gd name="T11" fmla="*/ 0 h 1455"/>
                    <a:gd name="T12" fmla="*/ 0 w 2801"/>
                    <a:gd name="T13" fmla="*/ 0 h 1455"/>
                    <a:gd name="T14" fmla="*/ 0 w 2801"/>
                    <a:gd name="T15" fmla="*/ 0 h 1455"/>
                    <a:gd name="T16" fmla="*/ 0 w 2801"/>
                    <a:gd name="T17" fmla="*/ 0 h 1455"/>
                    <a:gd name="T18" fmla="*/ 0 w 2801"/>
                    <a:gd name="T19" fmla="*/ 0 h 1455"/>
                    <a:gd name="T20" fmla="*/ 0 w 2801"/>
                    <a:gd name="T21" fmla="*/ 0 h 1455"/>
                    <a:gd name="T22" fmla="*/ 0 w 2801"/>
                    <a:gd name="T23" fmla="*/ 0 h 1455"/>
                    <a:gd name="T24" fmla="*/ 0 w 2801"/>
                    <a:gd name="T25" fmla="*/ 0 h 1455"/>
                    <a:gd name="T26" fmla="*/ 0 w 2801"/>
                    <a:gd name="T27" fmla="*/ 0 h 1455"/>
                    <a:gd name="T28" fmla="*/ 0 w 2801"/>
                    <a:gd name="T29" fmla="*/ 0 h 1455"/>
                    <a:gd name="T30" fmla="*/ 0 w 2801"/>
                    <a:gd name="T31" fmla="*/ 0 h 1455"/>
                    <a:gd name="T32" fmla="*/ 0 w 2801"/>
                    <a:gd name="T33" fmla="*/ 0 h 1455"/>
                    <a:gd name="T34" fmla="*/ 0 w 2801"/>
                    <a:gd name="T35" fmla="*/ 0 h 1455"/>
                    <a:gd name="T36" fmla="*/ 0 w 2801"/>
                    <a:gd name="T37" fmla="*/ 0 h 1455"/>
                    <a:gd name="T38" fmla="*/ 0 w 2801"/>
                    <a:gd name="T39" fmla="*/ 0 h 1455"/>
                    <a:gd name="T40" fmla="*/ 0 w 2801"/>
                    <a:gd name="T41" fmla="*/ 0 h 1455"/>
                    <a:gd name="T42" fmla="*/ 0 w 2801"/>
                    <a:gd name="T43" fmla="*/ 0 h 1455"/>
                    <a:gd name="T44" fmla="*/ 0 w 2801"/>
                    <a:gd name="T45" fmla="*/ 0 h 145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801"/>
                    <a:gd name="T70" fmla="*/ 0 h 1455"/>
                    <a:gd name="T71" fmla="*/ 2801 w 2801"/>
                    <a:gd name="T72" fmla="*/ 1455 h 145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801" h="1455">
                      <a:moveTo>
                        <a:pt x="0" y="1455"/>
                      </a:moveTo>
                      <a:lnTo>
                        <a:pt x="129" y="1268"/>
                      </a:lnTo>
                      <a:lnTo>
                        <a:pt x="291" y="1124"/>
                      </a:lnTo>
                      <a:lnTo>
                        <a:pt x="471" y="1073"/>
                      </a:lnTo>
                      <a:lnTo>
                        <a:pt x="521" y="883"/>
                      </a:lnTo>
                      <a:lnTo>
                        <a:pt x="674" y="727"/>
                      </a:lnTo>
                      <a:lnTo>
                        <a:pt x="879" y="727"/>
                      </a:lnTo>
                      <a:lnTo>
                        <a:pt x="979" y="659"/>
                      </a:lnTo>
                      <a:lnTo>
                        <a:pt x="1048" y="488"/>
                      </a:lnTo>
                      <a:lnTo>
                        <a:pt x="1203" y="301"/>
                      </a:lnTo>
                      <a:lnTo>
                        <a:pt x="1286" y="43"/>
                      </a:lnTo>
                      <a:lnTo>
                        <a:pt x="1440" y="76"/>
                      </a:lnTo>
                      <a:lnTo>
                        <a:pt x="1620" y="0"/>
                      </a:lnTo>
                      <a:lnTo>
                        <a:pt x="1671" y="94"/>
                      </a:lnTo>
                      <a:lnTo>
                        <a:pt x="1768" y="165"/>
                      </a:lnTo>
                      <a:lnTo>
                        <a:pt x="1851" y="354"/>
                      </a:lnTo>
                      <a:lnTo>
                        <a:pt x="2019" y="459"/>
                      </a:lnTo>
                      <a:lnTo>
                        <a:pt x="2103" y="650"/>
                      </a:lnTo>
                      <a:lnTo>
                        <a:pt x="2289" y="753"/>
                      </a:lnTo>
                      <a:lnTo>
                        <a:pt x="2332" y="984"/>
                      </a:lnTo>
                      <a:lnTo>
                        <a:pt x="2675" y="1234"/>
                      </a:lnTo>
                      <a:lnTo>
                        <a:pt x="2801" y="1455"/>
                      </a:lnTo>
                      <a:lnTo>
                        <a:pt x="0" y="1455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8" name="Group 19"/>
                <p:cNvGrpSpPr>
                  <a:grpSpLocks/>
                </p:cNvGrpSpPr>
                <p:nvPr/>
              </p:nvGrpSpPr>
              <p:grpSpPr bwMode="auto">
                <a:xfrm>
                  <a:off x="5009" y="1431"/>
                  <a:ext cx="216" cy="337"/>
                  <a:chOff x="5009" y="1431"/>
                  <a:chExt cx="216" cy="337"/>
                </a:xfrm>
              </p:grpSpPr>
              <p:sp>
                <p:nvSpPr>
                  <p:cNvPr id="49" name="Freeform 20"/>
                  <p:cNvSpPr>
                    <a:spLocks/>
                  </p:cNvSpPr>
                  <p:nvPr/>
                </p:nvSpPr>
                <p:spPr bwMode="auto">
                  <a:xfrm>
                    <a:off x="5009" y="1431"/>
                    <a:ext cx="63" cy="113"/>
                  </a:xfrm>
                  <a:custGeom>
                    <a:avLst/>
                    <a:gdLst>
                      <a:gd name="T0" fmla="*/ 0 w 187"/>
                      <a:gd name="T1" fmla="*/ 0 h 338"/>
                      <a:gd name="T2" fmla="*/ 0 w 187"/>
                      <a:gd name="T3" fmla="*/ 0 h 338"/>
                      <a:gd name="T4" fmla="*/ 0 w 187"/>
                      <a:gd name="T5" fmla="*/ 0 h 338"/>
                      <a:gd name="T6" fmla="*/ 0 w 187"/>
                      <a:gd name="T7" fmla="*/ 0 h 338"/>
                      <a:gd name="T8" fmla="*/ 0 w 187"/>
                      <a:gd name="T9" fmla="*/ 0 h 338"/>
                      <a:gd name="T10" fmla="*/ 0 w 187"/>
                      <a:gd name="T11" fmla="*/ 0 h 338"/>
                      <a:gd name="T12" fmla="*/ 0 w 187"/>
                      <a:gd name="T13" fmla="*/ 0 h 338"/>
                      <a:gd name="T14" fmla="*/ 0 w 187"/>
                      <a:gd name="T15" fmla="*/ 0 h 338"/>
                      <a:gd name="T16" fmla="*/ 0 w 187"/>
                      <a:gd name="T17" fmla="*/ 0 h 338"/>
                      <a:gd name="T18" fmla="*/ 0 w 187"/>
                      <a:gd name="T19" fmla="*/ 0 h 3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87"/>
                      <a:gd name="T31" fmla="*/ 0 h 338"/>
                      <a:gd name="T32" fmla="*/ 187 w 187"/>
                      <a:gd name="T33" fmla="*/ 338 h 33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87" h="338">
                        <a:moveTo>
                          <a:pt x="84" y="0"/>
                        </a:moveTo>
                        <a:lnTo>
                          <a:pt x="62" y="127"/>
                        </a:lnTo>
                        <a:lnTo>
                          <a:pt x="84" y="190"/>
                        </a:lnTo>
                        <a:lnTo>
                          <a:pt x="21" y="253"/>
                        </a:lnTo>
                        <a:lnTo>
                          <a:pt x="0" y="338"/>
                        </a:lnTo>
                        <a:lnTo>
                          <a:pt x="103" y="315"/>
                        </a:lnTo>
                        <a:lnTo>
                          <a:pt x="103" y="275"/>
                        </a:lnTo>
                        <a:lnTo>
                          <a:pt x="187" y="315"/>
                        </a:lnTo>
                        <a:lnTo>
                          <a:pt x="167" y="190"/>
                        </a:lnTo>
                        <a:lnTo>
                          <a:pt x="84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" name="Freeform 21"/>
                  <p:cNvSpPr>
                    <a:spLocks/>
                  </p:cNvSpPr>
                  <p:nvPr/>
                </p:nvSpPr>
                <p:spPr bwMode="auto">
                  <a:xfrm>
                    <a:off x="5051" y="1529"/>
                    <a:ext cx="98" cy="127"/>
                  </a:xfrm>
                  <a:custGeom>
                    <a:avLst/>
                    <a:gdLst>
                      <a:gd name="T0" fmla="*/ 0 w 293"/>
                      <a:gd name="T1" fmla="*/ 0 h 382"/>
                      <a:gd name="T2" fmla="*/ 0 w 293"/>
                      <a:gd name="T3" fmla="*/ 0 h 382"/>
                      <a:gd name="T4" fmla="*/ 0 w 293"/>
                      <a:gd name="T5" fmla="*/ 0 h 382"/>
                      <a:gd name="T6" fmla="*/ 0 w 293"/>
                      <a:gd name="T7" fmla="*/ 0 h 382"/>
                      <a:gd name="T8" fmla="*/ 0 w 293"/>
                      <a:gd name="T9" fmla="*/ 0 h 382"/>
                      <a:gd name="T10" fmla="*/ 0 w 293"/>
                      <a:gd name="T11" fmla="*/ 0 h 382"/>
                      <a:gd name="T12" fmla="*/ 0 w 293"/>
                      <a:gd name="T13" fmla="*/ 0 h 382"/>
                      <a:gd name="T14" fmla="*/ 0 w 293"/>
                      <a:gd name="T15" fmla="*/ 0 h 382"/>
                      <a:gd name="T16" fmla="*/ 0 w 293"/>
                      <a:gd name="T17" fmla="*/ 0 h 382"/>
                      <a:gd name="T18" fmla="*/ 0 w 293"/>
                      <a:gd name="T19" fmla="*/ 0 h 38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93"/>
                      <a:gd name="T31" fmla="*/ 0 h 382"/>
                      <a:gd name="T32" fmla="*/ 293 w 293"/>
                      <a:gd name="T33" fmla="*/ 382 h 38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93" h="382">
                        <a:moveTo>
                          <a:pt x="209" y="0"/>
                        </a:moveTo>
                        <a:lnTo>
                          <a:pt x="293" y="192"/>
                        </a:lnTo>
                        <a:lnTo>
                          <a:pt x="209" y="213"/>
                        </a:lnTo>
                        <a:lnTo>
                          <a:pt x="126" y="317"/>
                        </a:lnTo>
                        <a:lnTo>
                          <a:pt x="61" y="256"/>
                        </a:lnTo>
                        <a:lnTo>
                          <a:pt x="0" y="382"/>
                        </a:lnTo>
                        <a:lnTo>
                          <a:pt x="0" y="192"/>
                        </a:lnTo>
                        <a:lnTo>
                          <a:pt x="126" y="171"/>
                        </a:lnTo>
                        <a:lnTo>
                          <a:pt x="146" y="46"/>
                        </a:lnTo>
                        <a:lnTo>
                          <a:pt x="209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" name="Freeform 22"/>
                  <p:cNvSpPr>
                    <a:spLocks/>
                  </p:cNvSpPr>
                  <p:nvPr/>
                </p:nvSpPr>
                <p:spPr bwMode="auto">
                  <a:xfrm>
                    <a:off x="5128" y="1628"/>
                    <a:ext cx="97" cy="140"/>
                  </a:xfrm>
                  <a:custGeom>
                    <a:avLst/>
                    <a:gdLst>
                      <a:gd name="T0" fmla="*/ 0 w 292"/>
                      <a:gd name="T1" fmla="*/ 0 h 421"/>
                      <a:gd name="T2" fmla="*/ 0 w 292"/>
                      <a:gd name="T3" fmla="*/ 0 h 421"/>
                      <a:gd name="T4" fmla="*/ 0 w 292"/>
                      <a:gd name="T5" fmla="*/ 0 h 421"/>
                      <a:gd name="T6" fmla="*/ 0 w 292"/>
                      <a:gd name="T7" fmla="*/ 0 h 421"/>
                      <a:gd name="T8" fmla="*/ 0 w 292"/>
                      <a:gd name="T9" fmla="*/ 0 h 421"/>
                      <a:gd name="T10" fmla="*/ 0 w 292"/>
                      <a:gd name="T11" fmla="*/ 0 h 421"/>
                      <a:gd name="T12" fmla="*/ 0 w 292"/>
                      <a:gd name="T13" fmla="*/ 0 h 421"/>
                      <a:gd name="T14" fmla="*/ 0 w 292"/>
                      <a:gd name="T15" fmla="*/ 0 h 421"/>
                      <a:gd name="T16" fmla="*/ 0 w 292"/>
                      <a:gd name="T17" fmla="*/ 0 h 421"/>
                      <a:gd name="T18" fmla="*/ 0 w 292"/>
                      <a:gd name="T19" fmla="*/ 0 h 421"/>
                      <a:gd name="T20" fmla="*/ 0 w 292"/>
                      <a:gd name="T21" fmla="*/ 0 h 42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2"/>
                      <a:gd name="T34" fmla="*/ 0 h 421"/>
                      <a:gd name="T35" fmla="*/ 292 w 292"/>
                      <a:gd name="T36" fmla="*/ 421 h 42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2" h="421">
                        <a:moveTo>
                          <a:pt x="249" y="0"/>
                        </a:moveTo>
                        <a:lnTo>
                          <a:pt x="125" y="42"/>
                        </a:lnTo>
                        <a:lnTo>
                          <a:pt x="125" y="191"/>
                        </a:lnTo>
                        <a:lnTo>
                          <a:pt x="40" y="169"/>
                        </a:lnTo>
                        <a:lnTo>
                          <a:pt x="0" y="294"/>
                        </a:lnTo>
                        <a:lnTo>
                          <a:pt x="105" y="316"/>
                        </a:lnTo>
                        <a:lnTo>
                          <a:pt x="165" y="421"/>
                        </a:lnTo>
                        <a:lnTo>
                          <a:pt x="231" y="294"/>
                        </a:lnTo>
                        <a:lnTo>
                          <a:pt x="292" y="341"/>
                        </a:lnTo>
                        <a:lnTo>
                          <a:pt x="292" y="233"/>
                        </a:lnTo>
                        <a:lnTo>
                          <a:pt x="249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6" name="Group 23"/>
              <p:cNvGrpSpPr>
                <a:grpSpLocks/>
              </p:cNvGrpSpPr>
              <p:nvPr/>
            </p:nvGrpSpPr>
            <p:grpSpPr bwMode="auto">
              <a:xfrm>
                <a:off x="4604" y="991"/>
                <a:ext cx="382" cy="706"/>
                <a:chOff x="4604" y="991"/>
                <a:chExt cx="382" cy="706"/>
              </a:xfrm>
            </p:grpSpPr>
            <p:grpSp>
              <p:nvGrpSpPr>
                <p:cNvPr id="43" name="Group 24"/>
                <p:cNvGrpSpPr>
                  <a:grpSpLocks/>
                </p:cNvGrpSpPr>
                <p:nvPr/>
              </p:nvGrpSpPr>
              <p:grpSpPr bwMode="auto">
                <a:xfrm>
                  <a:off x="4630" y="1447"/>
                  <a:ext cx="335" cy="250"/>
                  <a:chOff x="4630" y="1447"/>
                  <a:chExt cx="335" cy="250"/>
                </a:xfrm>
              </p:grpSpPr>
              <p:sp>
                <p:nvSpPr>
                  <p:cNvPr id="45" name="Freeform 25"/>
                  <p:cNvSpPr>
                    <a:spLocks/>
                  </p:cNvSpPr>
                  <p:nvPr/>
                </p:nvSpPr>
                <p:spPr bwMode="auto">
                  <a:xfrm>
                    <a:off x="4786" y="1447"/>
                    <a:ext cx="179" cy="90"/>
                  </a:xfrm>
                  <a:custGeom>
                    <a:avLst/>
                    <a:gdLst>
                      <a:gd name="T0" fmla="*/ 0 w 537"/>
                      <a:gd name="T1" fmla="*/ 0 h 271"/>
                      <a:gd name="T2" fmla="*/ 0 w 537"/>
                      <a:gd name="T3" fmla="*/ 0 h 271"/>
                      <a:gd name="T4" fmla="*/ 0 w 537"/>
                      <a:gd name="T5" fmla="*/ 0 h 271"/>
                      <a:gd name="T6" fmla="*/ 0 w 537"/>
                      <a:gd name="T7" fmla="*/ 0 h 271"/>
                      <a:gd name="T8" fmla="*/ 0 w 537"/>
                      <a:gd name="T9" fmla="*/ 0 h 271"/>
                      <a:gd name="T10" fmla="*/ 0 w 537"/>
                      <a:gd name="T11" fmla="*/ 0 h 271"/>
                      <a:gd name="T12" fmla="*/ 0 w 537"/>
                      <a:gd name="T13" fmla="*/ 0 h 271"/>
                      <a:gd name="T14" fmla="*/ 0 w 537"/>
                      <a:gd name="T15" fmla="*/ 0 h 271"/>
                      <a:gd name="T16" fmla="*/ 0 w 537"/>
                      <a:gd name="T17" fmla="*/ 0 h 271"/>
                      <a:gd name="T18" fmla="*/ 0 w 537"/>
                      <a:gd name="T19" fmla="*/ 0 h 271"/>
                      <a:gd name="T20" fmla="*/ 0 w 537"/>
                      <a:gd name="T21" fmla="*/ 0 h 271"/>
                      <a:gd name="T22" fmla="*/ 0 w 537"/>
                      <a:gd name="T23" fmla="*/ 0 h 271"/>
                      <a:gd name="T24" fmla="*/ 0 w 537"/>
                      <a:gd name="T25" fmla="*/ 0 h 271"/>
                      <a:gd name="T26" fmla="*/ 0 w 537"/>
                      <a:gd name="T27" fmla="*/ 0 h 271"/>
                      <a:gd name="T28" fmla="*/ 0 w 537"/>
                      <a:gd name="T29" fmla="*/ 0 h 271"/>
                      <a:gd name="T30" fmla="*/ 0 w 537"/>
                      <a:gd name="T31" fmla="*/ 0 h 271"/>
                      <a:gd name="T32" fmla="*/ 0 w 537"/>
                      <a:gd name="T33" fmla="*/ 0 h 271"/>
                      <a:gd name="T34" fmla="*/ 0 w 537"/>
                      <a:gd name="T35" fmla="*/ 0 h 271"/>
                      <a:gd name="T36" fmla="*/ 0 w 537"/>
                      <a:gd name="T37" fmla="*/ 0 h 271"/>
                      <a:gd name="T38" fmla="*/ 0 w 537"/>
                      <a:gd name="T39" fmla="*/ 0 h 271"/>
                      <a:gd name="T40" fmla="*/ 0 w 537"/>
                      <a:gd name="T41" fmla="*/ 0 h 271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37"/>
                      <a:gd name="T64" fmla="*/ 0 h 271"/>
                      <a:gd name="T65" fmla="*/ 537 w 537"/>
                      <a:gd name="T66" fmla="*/ 271 h 271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37" h="271">
                        <a:moveTo>
                          <a:pt x="25" y="63"/>
                        </a:moveTo>
                        <a:lnTo>
                          <a:pt x="13" y="140"/>
                        </a:lnTo>
                        <a:lnTo>
                          <a:pt x="0" y="192"/>
                        </a:lnTo>
                        <a:lnTo>
                          <a:pt x="8" y="231"/>
                        </a:lnTo>
                        <a:lnTo>
                          <a:pt x="25" y="249"/>
                        </a:lnTo>
                        <a:lnTo>
                          <a:pt x="87" y="255"/>
                        </a:lnTo>
                        <a:lnTo>
                          <a:pt x="166" y="249"/>
                        </a:lnTo>
                        <a:lnTo>
                          <a:pt x="187" y="213"/>
                        </a:lnTo>
                        <a:lnTo>
                          <a:pt x="297" y="259"/>
                        </a:lnTo>
                        <a:lnTo>
                          <a:pt x="374" y="271"/>
                        </a:lnTo>
                        <a:lnTo>
                          <a:pt x="424" y="271"/>
                        </a:lnTo>
                        <a:lnTo>
                          <a:pt x="490" y="266"/>
                        </a:lnTo>
                        <a:lnTo>
                          <a:pt x="520" y="255"/>
                        </a:lnTo>
                        <a:lnTo>
                          <a:pt x="537" y="227"/>
                        </a:lnTo>
                        <a:lnTo>
                          <a:pt x="529" y="175"/>
                        </a:lnTo>
                        <a:lnTo>
                          <a:pt x="499" y="150"/>
                        </a:lnTo>
                        <a:lnTo>
                          <a:pt x="424" y="148"/>
                        </a:lnTo>
                        <a:lnTo>
                          <a:pt x="343" y="120"/>
                        </a:lnTo>
                        <a:lnTo>
                          <a:pt x="274" y="96"/>
                        </a:lnTo>
                        <a:lnTo>
                          <a:pt x="274" y="0"/>
                        </a:lnTo>
                        <a:lnTo>
                          <a:pt x="25" y="63"/>
                        </a:lnTo>
                        <a:close/>
                      </a:path>
                    </a:pathLst>
                  </a:custGeom>
                  <a:solidFill>
                    <a:srgbClr val="C06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" name="Freeform 26"/>
                  <p:cNvSpPr>
                    <a:spLocks/>
                  </p:cNvSpPr>
                  <p:nvPr/>
                </p:nvSpPr>
                <p:spPr bwMode="auto">
                  <a:xfrm>
                    <a:off x="4630" y="1609"/>
                    <a:ext cx="119" cy="88"/>
                  </a:xfrm>
                  <a:custGeom>
                    <a:avLst/>
                    <a:gdLst>
                      <a:gd name="T0" fmla="*/ 0 w 358"/>
                      <a:gd name="T1" fmla="*/ 0 h 262"/>
                      <a:gd name="T2" fmla="*/ 0 w 358"/>
                      <a:gd name="T3" fmla="*/ 0 h 262"/>
                      <a:gd name="T4" fmla="*/ 0 w 358"/>
                      <a:gd name="T5" fmla="*/ 0 h 262"/>
                      <a:gd name="T6" fmla="*/ 0 w 358"/>
                      <a:gd name="T7" fmla="*/ 0 h 262"/>
                      <a:gd name="T8" fmla="*/ 0 w 358"/>
                      <a:gd name="T9" fmla="*/ 0 h 262"/>
                      <a:gd name="T10" fmla="*/ 0 w 358"/>
                      <a:gd name="T11" fmla="*/ 0 h 262"/>
                      <a:gd name="T12" fmla="*/ 0 w 358"/>
                      <a:gd name="T13" fmla="*/ 0 h 262"/>
                      <a:gd name="T14" fmla="*/ 0 w 358"/>
                      <a:gd name="T15" fmla="*/ 0 h 262"/>
                      <a:gd name="T16" fmla="*/ 0 w 358"/>
                      <a:gd name="T17" fmla="*/ 0 h 262"/>
                      <a:gd name="T18" fmla="*/ 0 w 358"/>
                      <a:gd name="T19" fmla="*/ 0 h 262"/>
                      <a:gd name="T20" fmla="*/ 0 w 358"/>
                      <a:gd name="T21" fmla="*/ 0 h 262"/>
                      <a:gd name="T22" fmla="*/ 0 w 358"/>
                      <a:gd name="T23" fmla="*/ 0 h 262"/>
                      <a:gd name="T24" fmla="*/ 0 w 358"/>
                      <a:gd name="T25" fmla="*/ 0 h 262"/>
                      <a:gd name="T26" fmla="*/ 0 w 358"/>
                      <a:gd name="T27" fmla="*/ 0 h 262"/>
                      <a:gd name="T28" fmla="*/ 0 w 358"/>
                      <a:gd name="T29" fmla="*/ 0 h 262"/>
                      <a:gd name="T30" fmla="*/ 0 w 358"/>
                      <a:gd name="T31" fmla="*/ 0 h 262"/>
                      <a:gd name="T32" fmla="*/ 0 w 358"/>
                      <a:gd name="T33" fmla="*/ 0 h 26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58"/>
                      <a:gd name="T52" fmla="*/ 0 h 262"/>
                      <a:gd name="T53" fmla="*/ 358 w 358"/>
                      <a:gd name="T54" fmla="*/ 262 h 26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58" h="262">
                        <a:moveTo>
                          <a:pt x="34" y="4"/>
                        </a:moveTo>
                        <a:lnTo>
                          <a:pt x="0" y="92"/>
                        </a:lnTo>
                        <a:lnTo>
                          <a:pt x="5" y="138"/>
                        </a:lnTo>
                        <a:lnTo>
                          <a:pt x="44" y="142"/>
                        </a:lnTo>
                        <a:lnTo>
                          <a:pt x="72" y="199"/>
                        </a:lnTo>
                        <a:lnTo>
                          <a:pt x="128" y="228"/>
                        </a:lnTo>
                        <a:lnTo>
                          <a:pt x="212" y="252"/>
                        </a:lnTo>
                        <a:lnTo>
                          <a:pt x="251" y="262"/>
                        </a:lnTo>
                        <a:lnTo>
                          <a:pt x="298" y="259"/>
                        </a:lnTo>
                        <a:lnTo>
                          <a:pt x="344" y="238"/>
                        </a:lnTo>
                        <a:lnTo>
                          <a:pt x="358" y="189"/>
                        </a:lnTo>
                        <a:lnTo>
                          <a:pt x="346" y="138"/>
                        </a:lnTo>
                        <a:lnTo>
                          <a:pt x="312" y="106"/>
                        </a:lnTo>
                        <a:lnTo>
                          <a:pt x="258" y="86"/>
                        </a:lnTo>
                        <a:lnTo>
                          <a:pt x="249" y="39"/>
                        </a:lnTo>
                        <a:lnTo>
                          <a:pt x="238" y="0"/>
                        </a:lnTo>
                        <a:lnTo>
                          <a:pt x="34" y="4"/>
                        </a:lnTo>
                        <a:close/>
                      </a:path>
                    </a:pathLst>
                  </a:custGeom>
                  <a:solidFill>
                    <a:srgbClr val="C06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44" name="Freeform 27"/>
                <p:cNvSpPr>
                  <a:spLocks/>
                </p:cNvSpPr>
                <p:nvPr/>
              </p:nvSpPr>
              <p:spPr bwMode="auto">
                <a:xfrm>
                  <a:off x="4604" y="991"/>
                  <a:ext cx="382" cy="631"/>
                </a:xfrm>
                <a:custGeom>
                  <a:avLst/>
                  <a:gdLst>
                    <a:gd name="T0" fmla="*/ 0 w 1147"/>
                    <a:gd name="T1" fmla="*/ 0 h 1892"/>
                    <a:gd name="T2" fmla="*/ 0 w 1147"/>
                    <a:gd name="T3" fmla="*/ 0 h 1892"/>
                    <a:gd name="T4" fmla="*/ 0 w 1147"/>
                    <a:gd name="T5" fmla="*/ 0 h 1892"/>
                    <a:gd name="T6" fmla="*/ 0 w 1147"/>
                    <a:gd name="T7" fmla="*/ 0 h 1892"/>
                    <a:gd name="T8" fmla="*/ 0 w 1147"/>
                    <a:gd name="T9" fmla="*/ 0 h 1892"/>
                    <a:gd name="T10" fmla="*/ 0 w 1147"/>
                    <a:gd name="T11" fmla="*/ 0 h 1892"/>
                    <a:gd name="T12" fmla="*/ 0 w 1147"/>
                    <a:gd name="T13" fmla="*/ 0 h 1892"/>
                    <a:gd name="T14" fmla="*/ 0 w 1147"/>
                    <a:gd name="T15" fmla="*/ 0 h 1892"/>
                    <a:gd name="T16" fmla="*/ 0 w 1147"/>
                    <a:gd name="T17" fmla="*/ 0 h 1892"/>
                    <a:gd name="T18" fmla="*/ 0 w 1147"/>
                    <a:gd name="T19" fmla="*/ 0 h 1892"/>
                    <a:gd name="T20" fmla="*/ 0 w 1147"/>
                    <a:gd name="T21" fmla="*/ 0 h 1892"/>
                    <a:gd name="T22" fmla="*/ 0 w 1147"/>
                    <a:gd name="T23" fmla="*/ 0 h 1892"/>
                    <a:gd name="T24" fmla="*/ 0 w 1147"/>
                    <a:gd name="T25" fmla="*/ 0 h 1892"/>
                    <a:gd name="T26" fmla="*/ 0 w 1147"/>
                    <a:gd name="T27" fmla="*/ 0 h 1892"/>
                    <a:gd name="T28" fmla="*/ 0 w 1147"/>
                    <a:gd name="T29" fmla="*/ 0 h 1892"/>
                    <a:gd name="T30" fmla="*/ 0 w 1147"/>
                    <a:gd name="T31" fmla="*/ 0 h 1892"/>
                    <a:gd name="T32" fmla="*/ 0 w 1147"/>
                    <a:gd name="T33" fmla="*/ 0 h 1892"/>
                    <a:gd name="T34" fmla="*/ 0 w 1147"/>
                    <a:gd name="T35" fmla="*/ 0 h 1892"/>
                    <a:gd name="T36" fmla="*/ 0 w 1147"/>
                    <a:gd name="T37" fmla="*/ 0 h 1892"/>
                    <a:gd name="T38" fmla="*/ 0 w 1147"/>
                    <a:gd name="T39" fmla="*/ 0 h 1892"/>
                    <a:gd name="T40" fmla="*/ 0 w 1147"/>
                    <a:gd name="T41" fmla="*/ 0 h 1892"/>
                    <a:gd name="T42" fmla="*/ 0 w 1147"/>
                    <a:gd name="T43" fmla="*/ 0 h 1892"/>
                    <a:gd name="T44" fmla="*/ 0 w 1147"/>
                    <a:gd name="T45" fmla="*/ 0 h 1892"/>
                    <a:gd name="T46" fmla="*/ 0 w 1147"/>
                    <a:gd name="T47" fmla="*/ 0 h 1892"/>
                    <a:gd name="T48" fmla="*/ 0 w 1147"/>
                    <a:gd name="T49" fmla="*/ 0 h 1892"/>
                    <a:gd name="T50" fmla="*/ 0 w 1147"/>
                    <a:gd name="T51" fmla="*/ 0 h 1892"/>
                    <a:gd name="T52" fmla="*/ 0 w 1147"/>
                    <a:gd name="T53" fmla="*/ 0 h 1892"/>
                    <a:gd name="T54" fmla="*/ 0 w 1147"/>
                    <a:gd name="T55" fmla="*/ 0 h 1892"/>
                    <a:gd name="T56" fmla="*/ 0 w 1147"/>
                    <a:gd name="T57" fmla="*/ 0 h 1892"/>
                    <a:gd name="T58" fmla="*/ 0 w 1147"/>
                    <a:gd name="T59" fmla="*/ 0 h 1892"/>
                    <a:gd name="T60" fmla="*/ 0 w 1147"/>
                    <a:gd name="T61" fmla="*/ 0 h 1892"/>
                    <a:gd name="T62" fmla="*/ 0 w 1147"/>
                    <a:gd name="T63" fmla="*/ 0 h 1892"/>
                    <a:gd name="T64" fmla="*/ 0 w 1147"/>
                    <a:gd name="T65" fmla="*/ 0 h 1892"/>
                    <a:gd name="T66" fmla="*/ 0 w 1147"/>
                    <a:gd name="T67" fmla="*/ 0 h 1892"/>
                    <a:gd name="T68" fmla="*/ 0 w 1147"/>
                    <a:gd name="T69" fmla="*/ 0 h 1892"/>
                    <a:gd name="T70" fmla="*/ 0 w 1147"/>
                    <a:gd name="T71" fmla="*/ 0 h 1892"/>
                    <a:gd name="T72" fmla="*/ 0 w 1147"/>
                    <a:gd name="T73" fmla="*/ 0 h 1892"/>
                    <a:gd name="T74" fmla="*/ 0 w 1147"/>
                    <a:gd name="T75" fmla="*/ 0 h 1892"/>
                    <a:gd name="T76" fmla="*/ 0 w 1147"/>
                    <a:gd name="T77" fmla="*/ 0 h 1892"/>
                    <a:gd name="T78" fmla="*/ 0 w 1147"/>
                    <a:gd name="T79" fmla="*/ 0 h 1892"/>
                    <a:gd name="T80" fmla="*/ 0 w 1147"/>
                    <a:gd name="T81" fmla="*/ 0 h 1892"/>
                    <a:gd name="T82" fmla="*/ 0 w 1147"/>
                    <a:gd name="T83" fmla="*/ 0 h 1892"/>
                    <a:gd name="T84" fmla="*/ 0 w 1147"/>
                    <a:gd name="T85" fmla="*/ 0 h 1892"/>
                    <a:gd name="T86" fmla="*/ 0 w 1147"/>
                    <a:gd name="T87" fmla="*/ 0 h 1892"/>
                    <a:gd name="T88" fmla="*/ 0 w 1147"/>
                    <a:gd name="T89" fmla="*/ 0 h 1892"/>
                    <a:gd name="T90" fmla="*/ 0 w 1147"/>
                    <a:gd name="T91" fmla="*/ 0 h 1892"/>
                    <a:gd name="T92" fmla="*/ 0 w 1147"/>
                    <a:gd name="T93" fmla="*/ 0 h 189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147"/>
                    <a:gd name="T142" fmla="*/ 0 h 1892"/>
                    <a:gd name="T143" fmla="*/ 1147 w 1147"/>
                    <a:gd name="T144" fmla="*/ 1892 h 189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147" h="1892">
                      <a:moveTo>
                        <a:pt x="10" y="161"/>
                      </a:moveTo>
                      <a:lnTo>
                        <a:pt x="182" y="153"/>
                      </a:lnTo>
                      <a:lnTo>
                        <a:pt x="259" y="136"/>
                      </a:lnTo>
                      <a:lnTo>
                        <a:pt x="419" y="81"/>
                      </a:lnTo>
                      <a:lnTo>
                        <a:pt x="512" y="0"/>
                      </a:lnTo>
                      <a:lnTo>
                        <a:pt x="709" y="171"/>
                      </a:lnTo>
                      <a:lnTo>
                        <a:pt x="882" y="303"/>
                      </a:lnTo>
                      <a:lnTo>
                        <a:pt x="976" y="389"/>
                      </a:lnTo>
                      <a:lnTo>
                        <a:pt x="1052" y="484"/>
                      </a:lnTo>
                      <a:lnTo>
                        <a:pt x="1110" y="551"/>
                      </a:lnTo>
                      <a:lnTo>
                        <a:pt x="1129" y="588"/>
                      </a:lnTo>
                      <a:lnTo>
                        <a:pt x="1147" y="646"/>
                      </a:lnTo>
                      <a:lnTo>
                        <a:pt x="1147" y="732"/>
                      </a:lnTo>
                      <a:lnTo>
                        <a:pt x="1076" y="844"/>
                      </a:lnTo>
                      <a:lnTo>
                        <a:pt x="995" y="1059"/>
                      </a:lnTo>
                      <a:lnTo>
                        <a:pt x="932" y="1237"/>
                      </a:lnTo>
                      <a:lnTo>
                        <a:pt x="906" y="1326"/>
                      </a:lnTo>
                      <a:lnTo>
                        <a:pt x="873" y="1474"/>
                      </a:lnTo>
                      <a:lnTo>
                        <a:pt x="787" y="1464"/>
                      </a:lnTo>
                      <a:lnTo>
                        <a:pt x="683" y="1474"/>
                      </a:lnTo>
                      <a:lnTo>
                        <a:pt x="578" y="1474"/>
                      </a:lnTo>
                      <a:lnTo>
                        <a:pt x="606" y="1330"/>
                      </a:lnTo>
                      <a:lnTo>
                        <a:pt x="684" y="1100"/>
                      </a:lnTo>
                      <a:lnTo>
                        <a:pt x="768" y="860"/>
                      </a:lnTo>
                      <a:lnTo>
                        <a:pt x="806" y="756"/>
                      </a:lnTo>
                      <a:lnTo>
                        <a:pt x="731" y="692"/>
                      </a:lnTo>
                      <a:lnTo>
                        <a:pt x="645" y="646"/>
                      </a:lnTo>
                      <a:lnTo>
                        <a:pt x="559" y="570"/>
                      </a:lnTo>
                      <a:lnTo>
                        <a:pt x="492" y="503"/>
                      </a:lnTo>
                      <a:lnTo>
                        <a:pt x="475" y="618"/>
                      </a:lnTo>
                      <a:lnTo>
                        <a:pt x="417" y="866"/>
                      </a:lnTo>
                      <a:lnTo>
                        <a:pt x="408" y="969"/>
                      </a:lnTo>
                      <a:lnTo>
                        <a:pt x="408" y="1064"/>
                      </a:lnTo>
                      <a:lnTo>
                        <a:pt x="368" y="1225"/>
                      </a:lnTo>
                      <a:lnTo>
                        <a:pt x="342" y="1585"/>
                      </a:lnTo>
                      <a:lnTo>
                        <a:pt x="341" y="1873"/>
                      </a:lnTo>
                      <a:lnTo>
                        <a:pt x="190" y="1873"/>
                      </a:lnTo>
                      <a:lnTo>
                        <a:pt x="132" y="1892"/>
                      </a:lnTo>
                      <a:lnTo>
                        <a:pt x="75" y="1862"/>
                      </a:lnTo>
                      <a:lnTo>
                        <a:pt x="79" y="1693"/>
                      </a:lnTo>
                      <a:lnTo>
                        <a:pt x="64" y="1513"/>
                      </a:lnTo>
                      <a:lnTo>
                        <a:pt x="88" y="1243"/>
                      </a:lnTo>
                      <a:lnTo>
                        <a:pt x="104" y="1053"/>
                      </a:lnTo>
                      <a:lnTo>
                        <a:pt x="88" y="775"/>
                      </a:lnTo>
                      <a:lnTo>
                        <a:pt x="38" y="475"/>
                      </a:lnTo>
                      <a:lnTo>
                        <a:pt x="0" y="294"/>
                      </a:lnTo>
                      <a:lnTo>
                        <a:pt x="10" y="161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28"/>
              <p:cNvGrpSpPr>
                <a:grpSpLocks/>
              </p:cNvGrpSpPr>
              <p:nvPr/>
            </p:nvGrpSpPr>
            <p:grpSpPr bwMode="auto">
              <a:xfrm>
                <a:off x="4421" y="709"/>
                <a:ext cx="281" cy="491"/>
                <a:chOff x="4421" y="709"/>
                <a:chExt cx="281" cy="491"/>
              </a:xfrm>
            </p:grpSpPr>
            <p:grpSp>
              <p:nvGrpSpPr>
                <p:cNvPr id="36" name="Group 29"/>
                <p:cNvGrpSpPr>
                  <a:grpSpLocks/>
                </p:cNvGrpSpPr>
                <p:nvPr/>
              </p:nvGrpSpPr>
              <p:grpSpPr bwMode="auto">
                <a:xfrm>
                  <a:off x="4496" y="709"/>
                  <a:ext cx="206" cy="491"/>
                  <a:chOff x="4496" y="709"/>
                  <a:chExt cx="206" cy="491"/>
                </a:xfrm>
              </p:grpSpPr>
              <p:sp>
                <p:nvSpPr>
                  <p:cNvPr id="41" name="Freeform 30"/>
                  <p:cNvSpPr>
                    <a:spLocks/>
                  </p:cNvSpPr>
                  <p:nvPr/>
                </p:nvSpPr>
                <p:spPr bwMode="auto">
                  <a:xfrm>
                    <a:off x="4496" y="709"/>
                    <a:ext cx="206" cy="491"/>
                  </a:xfrm>
                  <a:custGeom>
                    <a:avLst/>
                    <a:gdLst>
                      <a:gd name="T0" fmla="*/ 0 w 617"/>
                      <a:gd name="T1" fmla="*/ 0 h 1474"/>
                      <a:gd name="T2" fmla="*/ 0 w 617"/>
                      <a:gd name="T3" fmla="*/ 0 h 1474"/>
                      <a:gd name="T4" fmla="*/ 0 w 617"/>
                      <a:gd name="T5" fmla="*/ 0 h 1474"/>
                      <a:gd name="T6" fmla="*/ 0 w 617"/>
                      <a:gd name="T7" fmla="*/ 0 h 1474"/>
                      <a:gd name="T8" fmla="*/ 0 w 617"/>
                      <a:gd name="T9" fmla="*/ 0 h 1474"/>
                      <a:gd name="T10" fmla="*/ 0 w 617"/>
                      <a:gd name="T11" fmla="*/ 0 h 1474"/>
                      <a:gd name="T12" fmla="*/ 0 w 617"/>
                      <a:gd name="T13" fmla="*/ 0 h 1474"/>
                      <a:gd name="T14" fmla="*/ 0 w 617"/>
                      <a:gd name="T15" fmla="*/ 0 h 1474"/>
                      <a:gd name="T16" fmla="*/ 0 w 617"/>
                      <a:gd name="T17" fmla="*/ 0 h 1474"/>
                      <a:gd name="T18" fmla="*/ 0 w 617"/>
                      <a:gd name="T19" fmla="*/ 0 h 1474"/>
                      <a:gd name="T20" fmla="*/ 0 w 617"/>
                      <a:gd name="T21" fmla="*/ 0 h 1474"/>
                      <a:gd name="T22" fmla="*/ 0 w 617"/>
                      <a:gd name="T23" fmla="*/ 0 h 1474"/>
                      <a:gd name="T24" fmla="*/ 0 w 617"/>
                      <a:gd name="T25" fmla="*/ 0 h 1474"/>
                      <a:gd name="T26" fmla="*/ 0 w 617"/>
                      <a:gd name="T27" fmla="*/ 0 h 1474"/>
                      <a:gd name="T28" fmla="*/ 0 w 617"/>
                      <a:gd name="T29" fmla="*/ 0 h 1474"/>
                      <a:gd name="T30" fmla="*/ 0 w 617"/>
                      <a:gd name="T31" fmla="*/ 0 h 1474"/>
                      <a:gd name="T32" fmla="*/ 0 w 617"/>
                      <a:gd name="T33" fmla="*/ 0 h 1474"/>
                      <a:gd name="T34" fmla="*/ 0 w 617"/>
                      <a:gd name="T35" fmla="*/ 0 h 1474"/>
                      <a:gd name="T36" fmla="*/ 0 w 617"/>
                      <a:gd name="T37" fmla="*/ 0 h 1474"/>
                      <a:gd name="T38" fmla="*/ 0 w 617"/>
                      <a:gd name="T39" fmla="*/ 0 h 1474"/>
                      <a:gd name="T40" fmla="*/ 0 w 617"/>
                      <a:gd name="T41" fmla="*/ 0 h 1474"/>
                      <a:gd name="T42" fmla="*/ 0 w 617"/>
                      <a:gd name="T43" fmla="*/ 0 h 1474"/>
                      <a:gd name="T44" fmla="*/ 0 w 617"/>
                      <a:gd name="T45" fmla="*/ 0 h 1474"/>
                      <a:gd name="T46" fmla="*/ 0 w 617"/>
                      <a:gd name="T47" fmla="*/ 0 h 1474"/>
                      <a:gd name="T48" fmla="*/ 0 w 617"/>
                      <a:gd name="T49" fmla="*/ 0 h 1474"/>
                      <a:gd name="T50" fmla="*/ 0 w 617"/>
                      <a:gd name="T51" fmla="*/ 0 h 1474"/>
                      <a:gd name="T52" fmla="*/ 0 w 617"/>
                      <a:gd name="T53" fmla="*/ 0 h 1474"/>
                      <a:gd name="T54" fmla="*/ 0 w 617"/>
                      <a:gd name="T55" fmla="*/ 0 h 1474"/>
                      <a:gd name="T56" fmla="*/ 0 w 617"/>
                      <a:gd name="T57" fmla="*/ 0 h 1474"/>
                      <a:gd name="T58" fmla="*/ 0 w 617"/>
                      <a:gd name="T59" fmla="*/ 0 h 1474"/>
                      <a:gd name="T60" fmla="*/ 0 w 617"/>
                      <a:gd name="T61" fmla="*/ 0 h 1474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617"/>
                      <a:gd name="T94" fmla="*/ 0 h 1474"/>
                      <a:gd name="T95" fmla="*/ 617 w 617"/>
                      <a:gd name="T96" fmla="*/ 1474 h 1474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617" h="1474">
                        <a:moveTo>
                          <a:pt x="431" y="1426"/>
                        </a:moveTo>
                        <a:lnTo>
                          <a:pt x="533" y="1364"/>
                        </a:lnTo>
                        <a:lnTo>
                          <a:pt x="576" y="1227"/>
                        </a:lnTo>
                        <a:lnTo>
                          <a:pt x="608" y="1102"/>
                        </a:lnTo>
                        <a:lnTo>
                          <a:pt x="617" y="964"/>
                        </a:lnTo>
                        <a:lnTo>
                          <a:pt x="581" y="814"/>
                        </a:lnTo>
                        <a:lnTo>
                          <a:pt x="557" y="691"/>
                        </a:lnTo>
                        <a:lnTo>
                          <a:pt x="525" y="549"/>
                        </a:lnTo>
                        <a:lnTo>
                          <a:pt x="486" y="443"/>
                        </a:lnTo>
                        <a:lnTo>
                          <a:pt x="422" y="316"/>
                        </a:lnTo>
                        <a:lnTo>
                          <a:pt x="370" y="199"/>
                        </a:lnTo>
                        <a:lnTo>
                          <a:pt x="277" y="60"/>
                        </a:lnTo>
                        <a:lnTo>
                          <a:pt x="226" y="0"/>
                        </a:lnTo>
                        <a:lnTo>
                          <a:pt x="166" y="44"/>
                        </a:lnTo>
                        <a:lnTo>
                          <a:pt x="103" y="101"/>
                        </a:lnTo>
                        <a:lnTo>
                          <a:pt x="17" y="179"/>
                        </a:lnTo>
                        <a:lnTo>
                          <a:pt x="9" y="205"/>
                        </a:lnTo>
                        <a:lnTo>
                          <a:pt x="0" y="250"/>
                        </a:lnTo>
                        <a:lnTo>
                          <a:pt x="26" y="330"/>
                        </a:lnTo>
                        <a:lnTo>
                          <a:pt x="60" y="430"/>
                        </a:lnTo>
                        <a:lnTo>
                          <a:pt x="154" y="612"/>
                        </a:lnTo>
                        <a:lnTo>
                          <a:pt x="189" y="767"/>
                        </a:lnTo>
                        <a:lnTo>
                          <a:pt x="201" y="885"/>
                        </a:lnTo>
                        <a:lnTo>
                          <a:pt x="205" y="975"/>
                        </a:lnTo>
                        <a:lnTo>
                          <a:pt x="205" y="1129"/>
                        </a:lnTo>
                        <a:lnTo>
                          <a:pt x="189" y="1371"/>
                        </a:lnTo>
                        <a:lnTo>
                          <a:pt x="189" y="1454"/>
                        </a:lnTo>
                        <a:lnTo>
                          <a:pt x="217" y="1466"/>
                        </a:lnTo>
                        <a:lnTo>
                          <a:pt x="300" y="1474"/>
                        </a:lnTo>
                        <a:lnTo>
                          <a:pt x="360" y="1457"/>
                        </a:lnTo>
                        <a:lnTo>
                          <a:pt x="431" y="1426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" name="Freeform 31"/>
                  <p:cNvSpPr>
                    <a:spLocks/>
                  </p:cNvSpPr>
                  <p:nvPr/>
                </p:nvSpPr>
                <p:spPr bwMode="auto">
                  <a:xfrm>
                    <a:off x="4549" y="728"/>
                    <a:ext cx="145" cy="277"/>
                  </a:xfrm>
                  <a:custGeom>
                    <a:avLst/>
                    <a:gdLst>
                      <a:gd name="T0" fmla="*/ 0 w 435"/>
                      <a:gd name="T1" fmla="*/ 0 h 831"/>
                      <a:gd name="T2" fmla="*/ 0 w 435"/>
                      <a:gd name="T3" fmla="*/ 0 h 831"/>
                      <a:gd name="T4" fmla="*/ 0 w 435"/>
                      <a:gd name="T5" fmla="*/ 0 h 831"/>
                      <a:gd name="T6" fmla="*/ 0 w 435"/>
                      <a:gd name="T7" fmla="*/ 0 h 831"/>
                      <a:gd name="T8" fmla="*/ 0 w 435"/>
                      <a:gd name="T9" fmla="*/ 0 h 831"/>
                      <a:gd name="T10" fmla="*/ 0 w 435"/>
                      <a:gd name="T11" fmla="*/ 0 h 831"/>
                      <a:gd name="T12" fmla="*/ 0 w 435"/>
                      <a:gd name="T13" fmla="*/ 0 h 831"/>
                      <a:gd name="T14" fmla="*/ 0 w 435"/>
                      <a:gd name="T15" fmla="*/ 0 h 831"/>
                      <a:gd name="T16" fmla="*/ 0 w 435"/>
                      <a:gd name="T17" fmla="*/ 0 h 83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35"/>
                      <a:gd name="T28" fmla="*/ 0 h 831"/>
                      <a:gd name="T29" fmla="*/ 435 w 435"/>
                      <a:gd name="T30" fmla="*/ 831 h 83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35" h="831">
                        <a:moveTo>
                          <a:pt x="0" y="0"/>
                        </a:moveTo>
                        <a:lnTo>
                          <a:pt x="59" y="193"/>
                        </a:lnTo>
                        <a:lnTo>
                          <a:pt x="159" y="168"/>
                        </a:lnTo>
                        <a:lnTo>
                          <a:pt x="95" y="268"/>
                        </a:lnTo>
                        <a:lnTo>
                          <a:pt x="159" y="342"/>
                        </a:lnTo>
                        <a:lnTo>
                          <a:pt x="230" y="457"/>
                        </a:lnTo>
                        <a:lnTo>
                          <a:pt x="315" y="590"/>
                        </a:lnTo>
                        <a:lnTo>
                          <a:pt x="387" y="717"/>
                        </a:lnTo>
                        <a:lnTo>
                          <a:pt x="435" y="831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" name="Group 32"/>
                <p:cNvGrpSpPr>
                  <a:grpSpLocks/>
                </p:cNvGrpSpPr>
                <p:nvPr/>
              </p:nvGrpSpPr>
              <p:grpSpPr bwMode="auto">
                <a:xfrm>
                  <a:off x="4421" y="760"/>
                  <a:ext cx="245" cy="412"/>
                  <a:chOff x="4421" y="760"/>
                  <a:chExt cx="245" cy="412"/>
                </a:xfrm>
              </p:grpSpPr>
              <p:sp>
                <p:nvSpPr>
                  <p:cNvPr id="38" name="Freeform 33"/>
                  <p:cNvSpPr>
                    <a:spLocks/>
                  </p:cNvSpPr>
                  <p:nvPr/>
                </p:nvSpPr>
                <p:spPr bwMode="auto">
                  <a:xfrm>
                    <a:off x="4575" y="1076"/>
                    <a:ext cx="91" cy="96"/>
                  </a:xfrm>
                  <a:custGeom>
                    <a:avLst/>
                    <a:gdLst>
                      <a:gd name="T0" fmla="*/ 0 w 273"/>
                      <a:gd name="T1" fmla="*/ 0 h 287"/>
                      <a:gd name="T2" fmla="*/ 0 w 273"/>
                      <a:gd name="T3" fmla="*/ 0 h 287"/>
                      <a:gd name="T4" fmla="*/ 0 w 273"/>
                      <a:gd name="T5" fmla="*/ 0 h 287"/>
                      <a:gd name="T6" fmla="*/ 0 w 273"/>
                      <a:gd name="T7" fmla="*/ 0 h 287"/>
                      <a:gd name="T8" fmla="*/ 0 w 273"/>
                      <a:gd name="T9" fmla="*/ 0 h 287"/>
                      <a:gd name="T10" fmla="*/ 0 w 273"/>
                      <a:gd name="T11" fmla="*/ 0 h 287"/>
                      <a:gd name="T12" fmla="*/ 0 w 273"/>
                      <a:gd name="T13" fmla="*/ 0 h 287"/>
                      <a:gd name="T14" fmla="*/ 0 w 273"/>
                      <a:gd name="T15" fmla="*/ 0 h 287"/>
                      <a:gd name="T16" fmla="*/ 0 w 273"/>
                      <a:gd name="T17" fmla="*/ 0 h 287"/>
                      <a:gd name="T18" fmla="*/ 0 w 273"/>
                      <a:gd name="T19" fmla="*/ 0 h 287"/>
                      <a:gd name="T20" fmla="*/ 0 w 273"/>
                      <a:gd name="T21" fmla="*/ 0 h 287"/>
                      <a:gd name="T22" fmla="*/ 0 w 273"/>
                      <a:gd name="T23" fmla="*/ 0 h 287"/>
                      <a:gd name="T24" fmla="*/ 0 w 273"/>
                      <a:gd name="T25" fmla="*/ 0 h 287"/>
                      <a:gd name="T26" fmla="*/ 0 w 273"/>
                      <a:gd name="T27" fmla="*/ 0 h 287"/>
                      <a:gd name="T28" fmla="*/ 0 w 273"/>
                      <a:gd name="T29" fmla="*/ 0 h 287"/>
                      <a:gd name="T30" fmla="*/ 0 w 273"/>
                      <a:gd name="T31" fmla="*/ 0 h 287"/>
                      <a:gd name="T32" fmla="*/ 0 w 273"/>
                      <a:gd name="T33" fmla="*/ 0 h 287"/>
                      <a:gd name="T34" fmla="*/ 0 w 273"/>
                      <a:gd name="T35" fmla="*/ 0 h 287"/>
                      <a:gd name="T36" fmla="*/ 0 w 273"/>
                      <a:gd name="T37" fmla="*/ 0 h 28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73"/>
                      <a:gd name="T58" fmla="*/ 0 h 287"/>
                      <a:gd name="T59" fmla="*/ 273 w 273"/>
                      <a:gd name="T60" fmla="*/ 287 h 287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73" h="287">
                        <a:moveTo>
                          <a:pt x="84" y="0"/>
                        </a:moveTo>
                        <a:lnTo>
                          <a:pt x="136" y="38"/>
                        </a:lnTo>
                        <a:lnTo>
                          <a:pt x="190" y="39"/>
                        </a:lnTo>
                        <a:lnTo>
                          <a:pt x="236" y="50"/>
                        </a:lnTo>
                        <a:lnTo>
                          <a:pt x="257" y="67"/>
                        </a:lnTo>
                        <a:lnTo>
                          <a:pt x="262" y="89"/>
                        </a:lnTo>
                        <a:lnTo>
                          <a:pt x="253" y="128"/>
                        </a:lnTo>
                        <a:lnTo>
                          <a:pt x="273" y="154"/>
                        </a:lnTo>
                        <a:lnTo>
                          <a:pt x="272" y="192"/>
                        </a:lnTo>
                        <a:lnTo>
                          <a:pt x="250" y="215"/>
                        </a:lnTo>
                        <a:lnTo>
                          <a:pt x="234" y="243"/>
                        </a:lnTo>
                        <a:lnTo>
                          <a:pt x="197" y="256"/>
                        </a:lnTo>
                        <a:lnTo>
                          <a:pt x="173" y="287"/>
                        </a:lnTo>
                        <a:lnTo>
                          <a:pt x="127" y="282"/>
                        </a:lnTo>
                        <a:lnTo>
                          <a:pt x="100" y="264"/>
                        </a:lnTo>
                        <a:lnTo>
                          <a:pt x="75" y="236"/>
                        </a:lnTo>
                        <a:lnTo>
                          <a:pt x="59" y="170"/>
                        </a:lnTo>
                        <a:lnTo>
                          <a:pt x="0" y="111"/>
                        </a:lnTo>
                        <a:lnTo>
                          <a:pt x="84" y="0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" name="Freeform 34"/>
                  <p:cNvSpPr>
                    <a:spLocks/>
                  </p:cNvSpPr>
                  <p:nvPr/>
                </p:nvSpPr>
                <p:spPr bwMode="auto">
                  <a:xfrm>
                    <a:off x="4562" y="1072"/>
                    <a:ext cx="54" cy="61"/>
                  </a:xfrm>
                  <a:custGeom>
                    <a:avLst/>
                    <a:gdLst>
                      <a:gd name="T0" fmla="*/ 0 w 162"/>
                      <a:gd name="T1" fmla="*/ 0 h 183"/>
                      <a:gd name="T2" fmla="*/ 0 w 162"/>
                      <a:gd name="T3" fmla="*/ 0 h 183"/>
                      <a:gd name="T4" fmla="*/ 0 w 162"/>
                      <a:gd name="T5" fmla="*/ 0 h 183"/>
                      <a:gd name="T6" fmla="*/ 0 w 162"/>
                      <a:gd name="T7" fmla="*/ 0 h 183"/>
                      <a:gd name="T8" fmla="*/ 0 w 162"/>
                      <a:gd name="T9" fmla="*/ 0 h 183"/>
                      <a:gd name="T10" fmla="*/ 0 w 162"/>
                      <a:gd name="T11" fmla="*/ 0 h 183"/>
                      <a:gd name="T12" fmla="*/ 0 w 162"/>
                      <a:gd name="T13" fmla="*/ 0 h 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62"/>
                      <a:gd name="T22" fmla="*/ 0 h 183"/>
                      <a:gd name="T23" fmla="*/ 162 w 162"/>
                      <a:gd name="T24" fmla="*/ 183 h 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62" h="183">
                        <a:moveTo>
                          <a:pt x="122" y="0"/>
                        </a:moveTo>
                        <a:lnTo>
                          <a:pt x="162" y="27"/>
                        </a:lnTo>
                        <a:lnTo>
                          <a:pt x="141" y="70"/>
                        </a:lnTo>
                        <a:lnTo>
                          <a:pt x="101" y="123"/>
                        </a:lnTo>
                        <a:lnTo>
                          <a:pt x="44" y="183"/>
                        </a:lnTo>
                        <a:lnTo>
                          <a:pt x="0" y="130"/>
                        </a:lnTo>
                        <a:lnTo>
                          <a:pt x="12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" name="Freeform 35"/>
                  <p:cNvSpPr>
                    <a:spLocks/>
                  </p:cNvSpPr>
                  <p:nvPr/>
                </p:nvSpPr>
                <p:spPr bwMode="auto">
                  <a:xfrm>
                    <a:off x="4421" y="760"/>
                    <a:ext cx="198" cy="375"/>
                  </a:xfrm>
                  <a:custGeom>
                    <a:avLst/>
                    <a:gdLst>
                      <a:gd name="T0" fmla="*/ 0 w 594"/>
                      <a:gd name="T1" fmla="*/ 0 h 1125"/>
                      <a:gd name="T2" fmla="*/ 0 w 594"/>
                      <a:gd name="T3" fmla="*/ 0 h 1125"/>
                      <a:gd name="T4" fmla="*/ 0 w 594"/>
                      <a:gd name="T5" fmla="*/ 0 h 1125"/>
                      <a:gd name="T6" fmla="*/ 0 w 594"/>
                      <a:gd name="T7" fmla="*/ 0 h 1125"/>
                      <a:gd name="T8" fmla="*/ 0 w 594"/>
                      <a:gd name="T9" fmla="*/ 0 h 1125"/>
                      <a:gd name="T10" fmla="*/ 0 w 594"/>
                      <a:gd name="T11" fmla="*/ 0 h 1125"/>
                      <a:gd name="T12" fmla="*/ 0 w 594"/>
                      <a:gd name="T13" fmla="*/ 0 h 1125"/>
                      <a:gd name="T14" fmla="*/ 0 w 594"/>
                      <a:gd name="T15" fmla="*/ 0 h 1125"/>
                      <a:gd name="T16" fmla="*/ 0 w 594"/>
                      <a:gd name="T17" fmla="*/ 0 h 1125"/>
                      <a:gd name="T18" fmla="*/ 0 w 594"/>
                      <a:gd name="T19" fmla="*/ 0 h 1125"/>
                      <a:gd name="T20" fmla="*/ 0 w 594"/>
                      <a:gd name="T21" fmla="*/ 0 h 1125"/>
                      <a:gd name="T22" fmla="*/ 0 w 594"/>
                      <a:gd name="T23" fmla="*/ 0 h 1125"/>
                      <a:gd name="T24" fmla="*/ 0 w 594"/>
                      <a:gd name="T25" fmla="*/ 0 h 1125"/>
                      <a:gd name="T26" fmla="*/ 0 w 594"/>
                      <a:gd name="T27" fmla="*/ 0 h 1125"/>
                      <a:gd name="T28" fmla="*/ 0 w 594"/>
                      <a:gd name="T29" fmla="*/ 0 h 1125"/>
                      <a:gd name="T30" fmla="*/ 0 w 594"/>
                      <a:gd name="T31" fmla="*/ 0 h 1125"/>
                      <a:gd name="T32" fmla="*/ 0 w 594"/>
                      <a:gd name="T33" fmla="*/ 0 h 1125"/>
                      <a:gd name="T34" fmla="*/ 0 w 594"/>
                      <a:gd name="T35" fmla="*/ 0 h 1125"/>
                      <a:gd name="T36" fmla="*/ 0 w 594"/>
                      <a:gd name="T37" fmla="*/ 0 h 1125"/>
                      <a:gd name="T38" fmla="*/ 0 w 594"/>
                      <a:gd name="T39" fmla="*/ 0 h 1125"/>
                      <a:gd name="T40" fmla="*/ 0 w 594"/>
                      <a:gd name="T41" fmla="*/ 0 h 1125"/>
                      <a:gd name="T42" fmla="*/ 0 w 594"/>
                      <a:gd name="T43" fmla="*/ 0 h 1125"/>
                      <a:gd name="T44" fmla="*/ 0 w 594"/>
                      <a:gd name="T45" fmla="*/ 0 h 1125"/>
                      <a:gd name="T46" fmla="*/ 0 w 594"/>
                      <a:gd name="T47" fmla="*/ 0 h 1125"/>
                      <a:gd name="T48" fmla="*/ 0 w 594"/>
                      <a:gd name="T49" fmla="*/ 0 h 1125"/>
                      <a:gd name="T50" fmla="*/ 0 w 594"/>
                      <a:gd name="T51" fmla="*/ 0 h 1125"/>
                      <a:gd name="T52" fmla="*/ 0 w 594"/>
                      <a:gd name="T53" fmla="*/ 0 h 1125"/>
                      <a:gd name="T54" fmla="*/ 0 w 594"/>
                      <a:gd name="T55" fmla="*/ 0 h 1125"/>
                      <a:gd name="T56" fmla="*/ 0 w 594"/>
                      <a:gd name="T57" fmla="*/ 0 h 1125"/>
                      <a:gd name="T58" fmla="*/ 0 w 594"/>
                      <a:gd name="T59" fmla="*/ 0 h 1125"/>
                      <a:gd name="T60" fmla="*/ 0 w 594"/>
                      <a:gd name="T61" fmla="*/ 0 h 1125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594"/>
                      <a:gd name="T94" fmla="*/ 0 h 1125"/>
                      <a:gd name="T95" fmla="*/ 594 w 594"/>
                      <a:gd name="T96" fmla="*/ 1125 h 1125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594" h="1125">
                        <a:moveTo>
                          <a:pt x="178" y="86"/>
                        </a:moveTo>
                        <a:lnTo>
                          <a:pt x="143" y="158"/>
                        </a:lnTo>
                        <a:lnTo>
                          <a:pt x="81" y="263"/>
                        </a:lnTo>
                        <a:lnTo>
                          <a:pt x="61" y="346"/>
                        </a:lnTo>
                        <a:lnTo>
                          <a:pt x="29" y="441"/>
                        </a:lnTo>
                        <a:lnTo>
                          <a:pt x="6" y="599"/>
                        </a:lnTo>
                        <a:lnTo>
                          <a:pt x="0" y="683"/>
                        </a:lnTo>
                        <a:lnTo>
                          <a:pt x="18" y="705"/>
                        </a:lnTo>
                        <a:lnTo>
                          <a:pt x="75" y="781"/>
                        </a:lnTo>
                        <a:lnTo>
                          <a:pt x="142" y="863"/>
                        </a:lnTo>
                        <a:lnTo>
                          <a:pt x="218" y="935"/>
                        </a:lnTo>
                        <a:lnTo>
                          <a:pt x="426" y="1125"/>
                        </a:lnTo>
                        <a:lnTo>
                          <a:pt x="521" y="1009"/>
                        </a:lnTo>
                        <a:lnTo>
                          <a:pt x="594" y="915"/>
                        </a:lnTo>
                        <a:lnTo>
                          <a:pt x="398" y="745"/>
                        </a:lnTo>
                        <a:lnTo>
                          <a:pt x="332" y="695"/>
                        </a:lnTo>
                        <a:lnTo>
                          <a:pt x="292" y="651"/>
                        </a:lnTo>
                        <a:lnTo>
                          <a:pt x="258" y="631"/>
                        </a:lnTo>
                        <a:lnTo>
                          <a:pt x="310" y="493"/>
                        </a:lnTo>
                        <a:lnTo>
                          <a:pt x="341" y="386"/>
                        </a:lnTo>
                        <a:lnTo>
                          <a:pt x="357" y="338"/>
                        </a:lnTo>
                        <a:lnTo>
                          <a:pt x="375" y="285"/>
                        </a:lnTo>
                        <a:lnTo>
                          <a:pt x="383" y="224"/>
                        </a:lnTo>
                        <a:lnTo>
                          <a:pt x="383" y="165"/>
                        </a:lnTo>
                        <a:lnTo>
                          <a:pt x="383" y="118"/>
                        </a:lnTo>
                        <a:lnTo>
                          <a:pt x="375" y="70"/>
                        </a:lnTo>
                        <a:lnTo>
                          <a:pt x="345" y="32"/>
                        </a:lnTo>
                        <a:lnTo>
                          <a:pt x="306" y="7"/>
                        </a:lnTo>
                        <a:lnTo>
                          <a:pt x="278" y="0"/>
                        </a:lnTo>
                        <a:lnTo>
                          <a:pt x="226" y="34"/>
                        </a:lnTo>
                        <a:lnTo>
                          <a:pt x="178" y="86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" name="Group 36"/>
              <p:cNvGrpSpPr>
                <a:grpSpLocks/>
              </p:cNvGrpSpPr>
              <p:nvPr/>
            </p:nvGrpSpPr>
            <p:grpSpPr bwMode="auto">
              <a:xfrm>
                <a:off x="4487" y="504"/>
                <a:ext cx="158" cy="206"/>
                <a:chOff x="4487" y="504"/>
                <a:chExt cx="158" cy="206"/>
              </a:xfrm>
            </p:grpSpPr>
            <p:grpSp>
              <p:nvGrpSpPr>
                <p:cNvPr id="20" name="Group 37"/>
                <p:cNvGrpSpPr>
                  <a:grpSpLocks/>
                </p:cNvGrpSpPr>
                <p:nvPr/>
              </p:nvGrpSpPr>
              <p:grpSpPr bwMode="auto">
                <a:xfrm>
                  <a:off x="4503" y="564"/>
                  <a:ext cx="136" cy="99"/>
                  <a:chOff x="4503" y="564"/>
                  <a:chExt cx="136" cy="99"/>
                </a:xfrm>
              </p:grpSpPr>
              <p:sp>
                <p:nvSpPr>
                  <p:cNvPr id="34" name="Freeform 38"/>
                  <p:cNvSpPr>
                    <a:spLocks/>
                  </p:cNvSpPr>
                  <p:nvPr/>
                </p:nvSpPr>
                <p:spPr bwMode="auto">
                  <a:xfrm>
                    <a:off x="4620" y="564"/>
                    <a:ext cx="19" cy="45"/>
                  </a:xfrm>
                  <a:custGeom>
                    <a:avLst/>
                    <a:gdLst>
                      <a:gd name="T0" fmla="*/ 0 w 57"/>
                      <a:gd name="T1" fmla="*/ 0 h 134"/>
                      <a:gd name="T2" fmla="*/ 0 w 57"/>
                      <a:gd name="T3" fmla="*/ 0 h 134"/>
                      <a:gd name="T4" fmla="*/ 0 w 57"/>
                      <a:gd name="T5" fmla="*/ 0 h 134"/>
                      <a:gd name="T6" fmla="*/ 0 w 57"/>
                      <a:gd name="T7" fmla="*/ 0 h 134"/>
                      <a:gd name="T8" fmla="*/ 0 w 57"/>
                      <a:gd name="T9" fmla="*/ 0 h 134"/>
                      <a:gd name="T10" fmla="*/ 0 w 57"/>
                      <a:gd name="T11" fmla="*/ 0 h 134"/>
                      <a:gd name="T12" fmla="*/ 0 w 57"/>
                      <a:gd name="T13" fmla="*/ 0 h 134"/>
                      <a:gd name="T14" fmla="*/ 0 w 57"/>
                      <a:gd name="T15" fmla="*/ 0 h 134"/>
                      <a:gd name="T16" fmla="*/ 0 w 57"/>
                      <a:gd name="T17" fmla="*/ 0 h 134"/>
                      <a:gd name="T18" fmla="*/ 0 w 57"/>
                      <a:gd name="T19" fmla="*/ 0 h 13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7"/>
                      <a:gd name="T31" fmla="*/ 0 h 134"/>
                      <a:gd name="T32" fmla="*/ 57 w 57"/>
                      <a:gd name="T33" fmla="*/ 134 h 13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7" h="134">
                        <a:moveTo>
                          <a:pt x="0" y="15"/>
                        </a:moveTo>
                        <a:lnTo>
                          <a:pt x="9" y="0"/>
                        </a:lnTo>
                        <a:lnTo>
                          <a:pt x="28" y="0"/>
                        </a:lnTo>
                        <a:lnTo>
                          <a:pt x="36" y="9"/>
                        </a:lnTo>
                        <a:lnTo>
                          <a:pt x="44" y="26"/>
                        </a:lnTo>
                        <a:lnTo>
                          <a:pt x="51" y="59"/>
                        </a:lnTo>
                        <a:lnTo>
                          <a:pt x="57" y="102"/>
                        </a:lnTo>
                        <a:lnTo>
                          <a:pt x="57" y="134"/>
                        </a:lnTo>
                        <a:lnTo>
                          <a:pt x="43" y="134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" name="Freeform 39"/>
                  <p:cNvSpPr>
                    <a:spLocks/>
                  </p:cNvSpPr>
                  <p:nvPr/>
                </p:nvSpPr>
                <p:spPr bwMode="auto">
                  <a:xfrm>
                    <a:off x="4503" y="626"/>
                    <a:ext cx="32" cy="37"/>
                  </a:xfrm>
                  <a:custGeom>
                    <a:avLst/>
                    <a:gdLst>
                      <a:gd name="T0" fmla="*/ 0 w 98"/>
                      <a:gd name="T1" fmla="*/ 0 h 110"/>
                      <a:gd name="T2" fmla="*/ 0 w 98"/>
                      <a:gd name="T3" fmla="*/ 0 h 110"/>
                      <a:gd name="T4" fmla="*/ 0 w 98"/>
                      <a:gd name="T5" fmla="*/ 0 h 110"/>
                      <a:gd name="T6" fmla="*/ 0 w 98"/>
                      <a:gd name="T7" fmla="*/ 0 h 110"/>
                      <a:gd name="T8" fmla="*/ 0 w 98"/>
                      <a:gd name="T9" fmla="*/ 0 h 110"/>
                      <a:gd name="T10" fmla="*/ 0 w 98"/>
                      <a:gd name="T11" fmla="*/ 0 h 110"/>
                      <a:gd name="T12" fmla="*/ 0 w 98"/>
                      <a:gd name="T13" fmla="*/ 0 h 110"/>
                      <a:gd name="T14" fmla="*/ 0 w 98"/>
                      <a:gd name="T15" fmla="*/ 0 h 110"/>
                      <a:gd name="T16" fmla="*/ 0 w 98"/>
                      <a:gd name="T17" fmla="*/ 0 h 110"/>
                      <a:gd name="T18" fmla="*/ 0 w 98"/>
                      <a:gd name="T19" fmla="*/ 0 h 11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8"/>
                      <a:gd name="T31" fmla="*/ 0 h 110"/>
                      <a:gd name="T32" fmla="*/ 98 w 98"/>
                      <a:gd name="T33" fmla="*/ 110 h 11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8" h="110">
                        <a:moveTo>
                          <a:pt x="23" y="0"/>
                        </a:moveTo>
                        <a:lnTo>
                          <a:pt x="5" y="9"/>
                        </a:lnTo>
                        <a:lnTo>
                          <a:pt x="0" y="21"/>
                        </a:lnTo>
                        <a:lnTo>
                          <a:pt x="5" y="39"/>
                        </a:lnTo>
                        <a:lnTo>
                          <a:pt x="19" y="57"/>
                        </a:lnTo>
                        <a:lnTo>
                          <a:pt x="33" y="75"/>
                        </a:lnTo>
                        <a:lnTo>
                          <a:pt x="61" y="103"/>
                        </a:lnTo>
                        <a:lnTo>
                          <a:pt x="80" y="110"/>
                        </a:lnTo>
                        <a:lnTo>
                          <a:pt x="98" y="96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1" name="Freeform 40"/>
                <p:cNvSpPr>
                  <a:spLocks/>
                </p:cNvSpPr>
                <p:nvPr/>
              </p:nvSpPr>
              <p:spPr bwMode="auto">
                <a:xfrm>
                  <a:off x="4494" y="526"/>
                  <a:ext cx="151" cy="184"/>
                </a:xfrm>
                <a:custGeom>
                  <a:avLst/>
                  <a:gdLst>
                    <a:gd name="T0" fmla="*/ 0 w 455"/>
                    <a:gd name="T1" fmla="*/ 0 h 553"/>
                    <a:gd name="T2" fmla="*/ 0 w 455"/>
                    <a:gd name="T3" fmla="*/ 0 h 553"/>
                    <a:gd name="T4" fmla="*/ 0 w 455"/>
                    <a:gd name="T5" fmla="*/ 0 h 553"/>
                    <a:gd name="T6" fmla="*/ 0 w 455"/>
                    <a:gd name="T7" fmla="*/ 0 h 553"/>
                    <a:gd name="T8" fmla="*/ 0 w 455"/>
                    <a:gd name="T9" fmla="*/ 0 h 553"/>
                    <a:gd name="T10" fmla="*/ 0 w 455"/>
                    <a:gd name="T11" fmla="*/ 0 h 553"/>
                    <a:gd name="T12" fmla="*/ 0 w 455"/>
                    <a:gd name="T13" fmla="*/ 0 h 553"/>
                    <a:gd name="T14" fmla="*/ 0 w 455"/>
                    <a:gd name="T15" fmla="*/ 0 h 553"/>
                    <a:gd name="T16" fmla="*/ 0 w 455"/>
                    <a:gd name="T17" fmla="*/ 0 h 553"/>
                    <a:gd name="T18" fmla="*/ 0 w 455"/>
                    <a:gd name="T19" fmla="*/ 0 h 553"/>
                    <a:gd name="T20" fmla="*/ 0 w 455"/>
                    <a:gd name="T21" fmla="*/ 0 h 553"/>
                    <a:gd name="T22" fmla="*/ 0 w 455"/>
                    <a:gd name="T23" fmla="*/ 0 h 553"/>
                    <a:gd name="T24" fmla="*/ 0 w 455"/>
                    <a:gd name="T25" fmla="*/ 0 h 553"/>
                    <a:gd name="T26" fmla="*/ 0 w 455"/>
                    <a:gd name="T27" fmla="*/ 0 h 553"/>
                    <a:gd name="T28" fmla="*/ 0 w 455"/>
                    <a:gd name="T29" fmla="*/ 0 h 553"/>
                    <a:gd name="T30" fmla="*/ 0 w 455"/>
                    <a:gd name="T31" fmla="*/ 0 h 553"/>
                    <a:gd name="T32" fmla="*/ 0 w 455"/>
                    <a:gd name="T33" fmla="*/ 0 h 553"/>
                    <a:gd name="T34" fmla="*/ 0 w 455"/>
                    <a:gd name="T35" fmla="*/ 0 h 553"/>
                    <a:gd name="T36" fmla="*/ 0 w 455"/>
                    <a:gd name="T37" fmla="*/ 0 h 553"/>
                    <a:gd name="T38" fmla="*/ 0 w 455"/>
                    <a:gd name="T39" fmla="*/ 0 h 553"/>
                    <a:gd name="T40" fmla="*/ 0 w 455"/>
                    <a:gd name="T41" fmla="*/ 0 h 553"/>
                    <a:gd name="T42" fmla="*/ 0 w 455"/>
                    <a:gd name="T43" fmla="*/ 0 h 553"/>
                    <a:gd name="T44" fmla="*/ 0 w 455"/>
                    <a:gd name="T45" fmla="*/ 0 h 553"/>
                    <a:gd name="T46" fmla="*/ 0 w 455"/>
                    <a:gd name="T47" fmla="*/ 0 h 553"/>
                    <a:gd name="T48" fmla="*/ 0 w 455"/>
                    <a:gd name="T49" fmla="*/ 0 h 553"/>
                    <a:gd name="T50" fmla="*/ 0 w 455"/>
                    <a:gd name="T51" fmla="*/ 0 h 553"/>
                    <a:gd name="T52" fmla="*/ 0 w 455"/>
                    <a:gd name="T53" fmla="*/ 0 h 553"/>
                    <a:gd name="T54" fmla="*/ 0 w 455"/>
                    <a:gd name="T55" fmla="*/ 0 h 553"/>
                    <a:gd name="T56" fmla="*/ 0 w 455"/>
                    <a:gd name="T57" fmla="*/ 0 h 553"/>
                    <a:gd name="T58" fmla="*/ 0 w 455"/>
                    <a:gd name="T59" fmla="*/ 0 h 553"/>
                    <a:gd name="T60" fmla="*/ 0 w 455"/>
                    <a:gd name="T61" fmla="*/ 0 h 553"/>
                    <a:gd name="T62" fmla="*/ 0 w 455"/>
                    <a:gd name="T63" fmla="*/ 0 h 553"/>
                    <a:gd name="T64" fmla="*/ 0 w 455"/>
                    <a:gd name="T65" fmla="*/ 0 h 553"/>
                    <a:gd name="T66" fmla="*/ 0 w 455"/>
                    <a:gd name="T67" fmla="*/ 0 h 553"/>
                    <a:gd name="T68" fmla="*/ 0 w 455"/>
                    <a:gd name="T69" fmla="*/ 0 h 553"/>
                    <a:gd name="T70" fmla="*/ 0 w 455"/>
                    <a:gd name="T71" fmla="*/ 0 h 553"/>
                    <a:gd name="T72" fmla="*/ 0 w 455"/>
                    <a:gd name="T73" fmla="*/ 0 h 55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55"/>
                    <a:gd name="T112" fmla="*/ 0 h 553"/>
                    <a:gd name="T113" fmla="*/ 455 w 455"/>
                    <a:gd name="T114" fmla="*/ 553 h 55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55" h="553">
                      <a:moveTo>
                        <a:pt x="40" y="79"/>
                      </a:moveTo>
                      <a:lnTo>
                        <a:pt x="17" y="110"/>
                      </a:lnTo>
                      <a:lnTo>
                        <a:pt x="5" y="149"/>
                      </a:lnTo>
                      <a:lnTo>
                        <a:pt x="0" y="194"/>
                      </a:lnTo>
                      <a:lnTo>
                        <a:pt x="7" y="232"/>
                      </a:lnTo>
                      <a:lnTo>
                        <a:pt x="23" y="266"/>
                      </a:lnTo>
                      <a:lnTo>
                        <a:pt x="50" y="297"/>
                      </a:lnTo>
                      <a:lnTo>
                        <a:pt x="72" y="331"/>
                      </a:lnTo>
                      <a:lnTo>
                        <a:pt x="95" y="378"/>
                      </a:lnTo>
                      <a:lnTo>
                        <a:pt x="121" y="432"/>
                      </a:lnTo>
                      <a:lnTo>
                        <a:pt x="146" y="477"/>
                      </a:lnTo>
                      <a:lnTo>
                        <a:pt x="171" y="502"/>
                      </a:lnTo>
                      <a:lnTo>
                        <a:pt x="200" y="518"/>
                      </a:lnTo>
                      <a:lnTo>
                        <a:pt x="248" y="540"/>
                      </a:lnTo>
                      <a:lnTo>
                        <a:pt x="297" y="553"/>
                      </a:lnTo>
                      <a:lnTo>
                        <a:pt x="331" y="549"/>
                      </a:lnTo>
                      <a:lnTo>
                        <a:pt x="359" y="544"/>
                      </a:lnTo>
                      <a:lnTo>
                        <a:pt x="407" y="526"/>
                      </a:lnTo>
                      <a:lnTo>
                        <a:pt x="427" y="507"/>
                      </a:lnTo>
                      <a:lnTo>
                        <a:pt x="437" y="482"/>
                      </a:lnTo>
                      <a:lnTo>
                        <a:pt x="451" y="427"/>
                      </a:lnTo>
                      <a:lnTo>
                        <a:pt x="455" y="386"/>
                      </a:lnTo>
                      <a:lnTo>
                        <a:pt x="455" y="336"/>
                      </a:lnTo>
                      <a:lnTo>
                        <a:pt x="449" y="300"/>
                      </a:lnTo>
                      <a:lnTo>
                        <a:pt x="437" y="260"/>
                      </a:lnTo>
                      <a:lnTo>
                        <a:pt x="415" y="203"/>
                      </a:lnTo>
                      <a:lnTo>
                        <a:pt x="390" y="162"/>
                      </a:lnTo>
                      <a:lnTo>
                        <a:pt x="378" y="115"/>
                      </a:lnTo>
                      <a:lnTo>
                        <a:pt x="354" y="61"/>
                      </a:lnTo>
                      <a:lnTo>
                        <a:pt x="327" y="33"/>
                      </a:lnTo>
                      <a:lnTo>
                        <a:pt x="300" y="17"/>
                      </a:lnTo>
                      <a:lnTo>
                        <a:pt x="249" y="1"/>
                      </a:lnTo>
                      <a:lnTo>
                        <a:pt x="214" y="0"/>
                      </a:lnTo>
                      <a:lnTo>
                        <a:pt x="163" y="9"/>
                      </a:lnTo>
                      <a:lnTo>
                        <a:pt x="117" y="25"/>
                      </a:lnTo>
                      <a:lnTo>
                        <a:pt x="70" y="55"/>
                      </a:lnTo>
                      <a:lnTo>
                        <a:pt x="40" y="79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2" name="Group 41"/>
                <p:cNvGrpSpPr>
                  <a:grpSpLocks/>
                </p:cNvGrpSpPr>
                <p:nvPr/>
              </p:nvGrpSpPr>
              <p:grpSpPr bwMode="auto">
                <a:xfrm>
                  <a:off x="4509" y="566"/>
                  <a:ext cx="115" cy="64"/>
                  <a:chOff x="4509" y="566"/>
                  <a:chExt cx="115" cy="64"/>
                </a:xfrm>
              </p:grpSpPr>
              <p:sp>
                <p:nvSpPr>
                  <p:cNvPr id="31" name="Freeform 42"/>
                  <p:cNvSpPr>
                    <a:spLocks/>
                  </p:cNvSpPr>
                  <p:nvPr/>
                </p:nvSpPr>
                <p:spPr bwMode="auto">
                  <a:xfrm>
                    <a:off x="4565" y="595"/>
                    <a:ext cx="9" cy="10"/>
                  </a:xfrm>
                  <a:custGeom>
                    <a:avLst/>
                    <a:gdLst>
                      <a:gd name="T0" fmla="*/ 0 w 26"/>
                      <a:gd name="T1" fmla="*/ 0 h 29"/>
                      <a:gd name="T2" fmla="*/ 0 w 26"/>
                      <a:gd name="T3" fmla="*/ 0 h 29"/>
                      <a:gd name="T4" fmla="*/ 0 w 26"/>
                      <a:gd name="T5" fmla="*/ 0 h 29"/>
                      <a:gd name="T6" fmla="*/ 0 w 26"/>
                      <a:gd name="T7" fmla="*/ 0 h 29"/>
                      <a:gd name="T8" fmla="*/ 0 w 26"/>
                      <a:gd name="T9" fmla="*/ 0 h 29"/>
                      <a:gd name="T10" fmla="*/ 0 w 26"/>
                      <a:gd name="T11" fmla="*/ 0 h 29"/>
                      <a:gd name="T12" fmla="*/ 0 w 26"/>
                      <a:gd name="T13" fmla="*/ 0 h 2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6"/>
                      <a:gd name="T22" fmla="*/ 0 h 29"/>
                      <a:gd name="T23" fmla="*/ 26 w 26"/>
                      <a:gd name="T24" fmla="*/ 29 h 2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6" h="29">
                        <a:moveTo>
                          <a:pt x="0" y="17"/>
                        </a:moveTo>
                        <a:lnTo>
                          <a:pt x="8" y="6"/>
                        </a:lnTo>
                        <a:lnTo>
                          <a:pt x="23" y="0"/>
                        </a:lnTo>
                        <a:lnTo>
                          <a:pt x="26" y="15"/>
                        </a:lnTo>
                        <a:lnTo>
                          <a:pt x="14" y="15"/>
                        </a:lnTo>
                        <a:lnTo>
                          <a:pt x="4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" name="Freeform 43"/>
                  <p:cNvSpPr>
                    <a:spLocks/>
                  </p:cNvSpPr>
                  <p:nvPr/>
                </p:nvSpPr>
                <p:spPr bwMode="auto">
                  <a:xfrm>
                    <a:off x="4509" y="619"/>
                    <a:ext cx="17" cy="11"/>
                  </a:xfrm>
                  <a:custGeom>
                    <a:avLst/>
                    <a:gdLst>
                      <a:gd name="T0" fmla="*/ 0 w 49"/>
                      <a:gd name="T1" fmla="*/ 0 h 32"/>
                      <a:gd name="T2" fmla="*/ 0 w 49"/>
                      <a:gd name="T3" fmla="*/ 0 h 32"/>
                      <a:gd name="T4" fmla="*/ 0 w 49"/>
                      <a:gd name="T5" fmla="*/ 0 h 32"/>
                      <a:gd name="T6" fmla="*/ 0 w 49"/>
                      <a:gd name="T7" fmla="*/ 0 h 32"/>
                      <a:gd name="T8" fmla="*/ 0 w 49"/>
                      <a:gd name="T9" fmla="*/ 0 h 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9"/>
                      <a:gd name="T16" fmla="*/ 0 h 32"/>
                      <a:gd name="T17" fmla="*/ 49 w 49"/>
                      <a:gd name="T18" fmla="*/ 32 h 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9" h="32">
                        <a:moveTo>
                          <a:pt x="41" y="0"/>
                        </a:moveTo>
                        <a:lnTo>
                          <a:pt x="49" y="17"/>
                        </a:lnTo>
                        <a:lnTo>
                          <a:pt x="8" y="32"/>
                        </a:lnTo>
                        <a:lnTo>
                          <a:pt x="0" y="24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" name="Freeform 44"/>
                  <p:cNvSpPr>
                    <a:spLocks/>
                  </p:cNvSpPr>
                  <p:nvPr/>
                </p:nvSpPr>
                <p:spPr bwMode="auto">
                  <a:xfrm>
                    <a:off x="4609" y="566"/>
                    <a:ext cx="15" cy="11"/>
                  </a:xfrm>
                  <a:custGeom>
                    <a:avLst/>
                    <a:gdLst>
                      <a:gd name="T0" fmla="*/ 0 w 44"/>
                      <a:gd name="T1" fmla="*/ 0 h 33"/>
                      <a:gd name="T2" fmla="*/ 0 w 44"/>
                      <a:gd name="T3" fmla="*/ 0 h 33"/>
                      <a:gd name="T4" fmla="*/ 0 w 44"/>
                      <a:gd name="T5" fmla="*/ 0 h 33"/>
                      <a:gd name="T6" fmla="*/ 0 w 44"/>
                      <a:gd name="T7" fmla="*/ 0 h 33"/>
                      <a:gd name="T8" fmla="*/ 0 w 44"/>
                      <a:gd name="T9" fmla="*/ 0 h 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33"/>
                      <a:gd name="T17" fmla="*/ 44 w 44"/>
                      <a:gd name="T18" fmla="*/ 33 h 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33">
                        <a:moveTo>
                          <a:pt x="0" y="18"/>
                        </a:moveTo>
                        <a:lnTo>
                          <a:pt x="9" y="33"/>
                        </a:lnTo>
                        <a:lnTo>
                          <a:pt x="44" y="8"/>
                        </a:lnTo>
                        <a:lnTo>
                          <a:pt x="40" y="0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" name="Group 45"/>
                <p:cNvGrpSpPr>
                  <a:grpSpLocks/>
                </p:cNvGrpSpPr>
                <p:nvPr/>
              </p:nvGrpSpPr>
              <p:grpSpPr bwMode="auto">
                <a:xfrm>
                  <a:off x="4523" y="571"/>
                  <a:ext cx="97" cy="70"/>
                  <a:chOff x="4523" y="571"/>
                  <a:chExt cx="97" cy="70"/>
                </a:xfrm>
              </p:grpSpPr>
              <p:sp>
                <p:nvSpPr>
                  <p:cNvPr id="27" name="Freeform 46"/>
                  <p:cNvSpPr>
                    <a:spLocks/>
                  </p:cNvSpPr>
                  <p:nvPr/>
                </p:nvSpPr>
                <p:spPr bwMode="auto">
                  <a:xfrm>
                    <a:off x="4523" y="596"/>
                    <a:ext cx="49" cy="45"/>
                  </a:xfrm>
                  <a:custGeom>
                    <a:avLst/>
                    <a:gdLst>
                      <a:gd name="T0" fmla="*/ 0 w 147"/>
                      <a:gd name="T1" fmla="*/ 0 h 134"/>
                      <a:gd name="T2" fmla="*/ 0 w 147"/>
                      <a:gd name="T3" fmla="*/ 0 h 134"/>
                      <a:gd name="T4" fmla="*/ 0 w 147"/>
                      <a:gd name="T5" fmla="*/ 0 h 134"/>
                      <a:gd name="T6" fmla="*/ 0 w 147"/>
                      <a:gd name="T7" fmla="*/ 0 h 134"/>
                      <a:gd name="T8" fmla="*/ 0 w 147"/>
                      <a:gd name="T9" fmla="*/ 0 h 134"/>
                      <a:gd name="T10" fmla="*/ 0 w 147"/>
                      <a:gd name="T11" fmla="*/ 0 h 134"/>
                      <a:gd name="T12" fmla="*/ 0 w 147"/>
                      <a:gd name="T13" fmla="*/ 0 h 134"/>
                      <a:gd name="T14" fmla="*/ 0 w 147"/>
                      <a:gd name="T15" fmla="*/ 0 h 134"/>
                      <a:gd name="T16" fmla="*/ 0 w 147"/>
                      <a:gd name="T17" fmla="*/ 0 h 134"/>
                      <a:gd name="T18" fmla="*/ 0 w 147"/>
                      <a:gd name="T19" fmla="*/ 0 h 134"/>
                      <a:gd name="T20" fmla="*/ 0 w 147"/>
                      <a:gd name="T21" fmla="*/ 0 h 134"/>
                      <a:gd name="T22" fmla="*/ 0 w 147"/>
                      <a:gd name="T23" fmla="*/ 0 h 134"/>
                      <a:gd name="T24" fmla="*/ 0 w 147"/>
                      <a:gd name="T25" fmla="*/ 0 h 134"/>
                      <a:gd name="T26" fmla="*/ 0 w 147"/>
                      <a:gd name="T27" fmla="*/ 0 h 134"/>
                      <a:gd name="T28" fmla="*/ 0 w 147"/>
                      <a:gd name="T29" fmla="*/ 0 h 134"/>
                      <a:gd name="T30" fmla="*/ 0 w 147"/>
                      <a:gd name="T31" fmla="*/ 0 h 13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47"/>
                      <a:gd name="T49" fmla="*/ 0 h 134"/>
                      <a:gd name="T50" fmla="*/ 147 w 147"/>
                      <a:gd name="T51" fmla="*/ 134 h 13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47" h="134">
                        <a:moveTo>
                          <a:pt x="0" y="69"/>
                        </a:moveTo>
                        <a:lnTo>
                          <a:pt x="121" y="0"/>
                        </a:lnTo>
                        <a:lnTo>
                          <a:pt x="141" y="35"/>
                        </a:lnTo>
                        <a:lnTo>
                          <a:pt x="147" y="59"/>
                        </a:lnTo>
                        <a:lnTo>
                          <a:pt x="146" y="85"/>
                        </a:lnTo>
                        <a:lnTo>
                          <a:pt x="135" y="101"/>
                        </a:lnTo>
                        <a:lnTo>
                          <a:pt x="119" y="114"/>
                        </a:lnTo>
                        <a:lnTo>
                          <a:pt x="95" y="124"/>
                        </a:lnTo>
                        <a:lnTo>
                          <a:pt x="80" y="133"/>
                        </a:lnTo>
                        <a:lnTo>
                          <a:pt x="66" y="134"/>
                        </a:lnTo>
                        <a:lnTo>
                          <a:pt x="47" y="132"/>
                        </a:lnTo>
                        <a:lnTo>
                          <a:pt x="34" y="122"/>
                        </a:lnTo>
                        <a:lnTo>
                          <a:pt x="24" y="112"/>
                        </a:lnTo>
                        <a:lnTo>
                          <a:pt x="19" y="101"/>
                        </a:lnTo>
                        <a:lnTo>
                          <a:pt x="8" y="81"/>
                        </a:lnTo>
                        <a:lnTo>
                          <a:pt x="0" y="69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4545" y="617"/>
                    <a:ext cx="8" cy="7"/>
                  </a:xfrm>
                  <a:prstGeom prst="ellipse">
                    <a:avLst/>
                  </a:prstGeom>
                  <a:solidFill>
                    <a:srgbClr val="00A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" name="Freeform 48"/>
                  <p:cNvSpPr>
                    <a:spLocks/>
                  </p:cNvSpPr>
                  <p:nvPr/>
                </p:nvSpPr>
                <p:spPr bwMode="auto">
                  <a:xfrm>
                    <a:off x="4570" y="571"/>
                    <a:ext cx="50" cy="44"/>
                  </a:xfrm>
                  <a:custGeom>
                    <a:avLst/>
                    <a:gdLst>
                      <a:gd name="T0" fmla="*/ 0 w 149"/>
                      <a:gd name="T1" fmla="*/ 0 h 132"/>
                      <a:gd name="T2" fmla="*/ 0 w 149"/>
                      <a:gd name="T3" fmla="*/ 0 h 132"/>
                      <a:gd name="T4" fmla="*/ 0 w 149"/>
                      <a:gd name="T5" fmla="*/ 0 h 132"/>
                      <a:gd name="T6" fmla="*/ 0 w 149"/>
                      <a:gd name="T7" fmla="*/ 0 h 132"/>
                      <a:gd name="T8" fmla="*/ 0 w 149"/>
                      <a:gd name="T9" fmla="*/ 0 h 132"/>
                      <a:gd name="T10" fmla="*/ 0 w 149"/>
                      <a:gd name="T11" fmla="*/ 0 h 132"/>
                      <a:gd name="T12" fmla="*/ 0 w 149"/>
                      <a:gd name="T13" fmla="*/ 0 h 132"/>
                      <a:gd name="T14" fmla="*/ 0 w 149"/>
                      <a:gd name="T15" fmla="*/ 0 h 132"/>
                      <a:gd name="T16" fmla="*/ 0 w 149"/>
                      <a:gd name="T17" fmla="*/ 0 h 132"/>
                      <a:gd name="T18" fmla="*/ 0 w 149"/>
                      <a:gd name="T19" fmla="*/ 0 h 132"/>
                      <a:gd name="T20" fmla="*/ 0 w 149"/>
                      <a:gd name="T21" fmla="*/ 0 h 132"/>
                      <a:gd name="T22" fmla="*/ 0 w 149"/>
                      <a:gd name="T23" fmla="*/ 0 h 132"/>
                      <a:gd name="T24" fmla="*/ 0 w 149"/>
                      <a:gd name="T25" fmla="*/ 0 h 132"/>
                      <a:gd name="T26" fmla="*/ 0 w 149"/>
                      <a:gd name="T27" fmla="*/ 0 h 132"/>
                      <a:gd name="T28" fmla="*/ 0 w 149"/>
                      <a:gd name="T29" fmla="*/ 0 h 132"/>
                      <a:gd name="T30" fmla="*/ 0 w 149"/>
                      <a:gd name="T31" fmla="*/ 0 h 132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49"/>
                      <a:gd name="T49" fmla="*/ 0 h 132"/>
                      <a:gd name="T50" fmla="*/ 149 w 149"/>
                      <a:gd name="T51" fmla="*/ 132 h 132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49" h="132">
                        <a:moveTo>
                          <a:pt x="0" y="67"/>
                        </a:moveTo>
                        <a:lnTo>
                          <a:pt x="124" y="0"/>
                        </a:lnTo>
                        <a:lnTo>
                          <a:pt x="141" y="37"/>
                        </a:lnTo>
                        <a:lnTo>
                          <a:pt x="149" y="60"/>
                        </a:lnTo>
                        <a:lnTo>
                          <a:pt x="145" y="83"/>
                        </a:lnTo>
                        <a:lnTo>
                          <a:pt x="136" y="98"/>
                        </a:lnTo>
                        <a:lnTo>
                          <a:pt x="118" y="112"/>
                        </a:lnTo>
                        <a:lnTo>
                          <a:pt x="98" y="123"/>
                        </a:lnTo>
                        <a:lnTo>
                          <a:pt x="82" y="130"/>
                        </a:lnTo>
                        <a:lnTo>
                          <a:pt x="65" y="132"/>
                        </a:lnTo>
                        <a:lnTo>
                          <a:pt x="49" y="130"/>
                        </a:lnTo>
                        <a:lnTo>
                          <a:pt x="34" y="120"/>
                        </a:lnTo>
                        <a:lnTo>
                          <a:pt x="26" y="112"/>
                        </a:lnTo>
                        <a:lnTo>
                          <a:pt x="19" y="99"/>
                        </a:lnTo>
                        <a:lnTo>
                          <a:pt x="8" y="80"/>
                        </a:lnTo>
                        <a:lnTo>
                          <a:pt x="0" y="67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4593" y="591"/>
                    <a:ext cx="8" cy="8"/>
                  </a:xfrm>
                  <a:prstGeom prst="ellipse">
                    <a:avLst/>
                  </a:prstGeom>
                  <a:solidFill>
                    <a:srgbClr val="00A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4" name="Freeform 50"/>
                <p:cNvSpPr>
                  <a:spLocks/>
                </p:cNvSpPr>
                <p:nvPr/>
              </p:nvSpPr>
              <p:spPr bwMode="auto">
                <a:xfrm>
                  <a:off x="4574" y="643"/>
                  <a:ext cx="49" cy="40"/>
                </a:xfrm>
                <a:custGeom>
                  <a:avLst/>
                  <a:gdLst>
                    <a:gd name="T0" fmla="*/ 0 w 147"/>
                    <a:gd name="T1" fmla="*/ 0 h 119"/>
                    <a:gd name="T2" fmla="*/ 0 w 147"/>
                    <a:gd name="T3" fmla="*/ 0 h 119"/>
                    <a:gd name="T4" fmla="*/ 0 w 147"/>
                    <a:gd name="T5" fmla="*/ 0 h 119"/>
                    <a:gd name="T6" fmla="*/ 0 w 147"/>
                    <a:gd name="T7" fmla="*/ 0 h 119"/>
                    <a:gd name="T8" fmla="*/ 0 w 147"/>
                    <a:gd name="T9" fmla="*/ 0 h 119"/>
                    <a:gd name="T10" fmla="*/ 0 w 147"/>
                    <a:gd name="T11" fmla="*/ 0 h 119"/>
                    <a:gd name="T12" fmla="*/ 0 w 147"/>
                    <a:gd name="T13" fmla="*/ 0 h 119"/>
                    <a:gd name="T14" fmla="*/ 0 w 147"/>
                    <a:gd name="T15" fmla="*/ 0 h 119"/>
                    <a:gd name="T16" fmla="*/ 0 w 147"/>
                    <a:gd name="T17" fmla="*/ 0 h 119"/>
                    <a:gd name="T18" fmla="*/ 0 w 147"/>
                    <a:gd name="T19" fmla="*/ 0 h 119"/>
                    <a:gd name="T20" fmla="*/ 0 w 147"/>
                    <a:gd name="T21" fmla="*/ 0 h 119"/>
                    <a:gd name="T22" fmla="*/ 0 w 147"/>
                    <a:gd name="T23" fmla="*/ 0 h 119"/>
                    <a:gd name="T24" fmla="*/ 0 w 147"/>
                    <a:gd name="T25" fmla="*/ 0 h 119"/>
                    <a:gd name="T26" fmla="*/ 0 w 147"/>
                    <a:gd name="T27" fmla="*/ 0 h 119"/>
                    <a:gd name="T28" fmla="*/ 0 w 147"/>
                    <a:gd name="T29" fmla="*/ 0 h 119"/>
                    <a:gd name="T30" fmla="*/ 0 w 147"/>
                    <a:gd name="T31" fmla="*/ 0 h 119"/>
                    <a:gd name="T32" fmla="*/ 0 w 147"/>
                    <a:gd name="T33" fmla="*/ 0 h 119"/>
                    <a:gd name="T34" fmla="*/ 0 w 147"/>
                    <a:gd name="T35" fmla="*/ 0 h 119"/>
                    <a:gd name="T36" fmla="*/ 0 w 147"/>
                    <a:gd name="T37" fmla="*/ 0 h 119"/>
                    <a:gd name="T38" fmla="*/ 0 w 147"/>
                    <a:gd name="T39" fmla="*/ 0 h 119"/>
                    <a:gd name="T40" fmla="*/ 0 w 147"/>
                    <a:gd name="T41" fmla="*/ 0 h 119"/>
                    <a:gd name="T42" fmla="*/ 0 w 147"/>
                    <a:gd name="T43" fmla="*/ 0 h 11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47"/>
                    <a:gd name="T67" fmla="*/ 0 h 119"/>
                    <a:gd name="T68" fmla="*/ 147 w 147"/>
                    <a:gd name="T69" fmla="*/ 119 h 11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47" h="119">
                      <a:moveTo>
                        <a:pt x="0" y="62"/>
                      </a:moveTo>
                      <a:lnTo>
                        <a:pt x="23" y="62"/>
                      </a:lnTo>
                      <a:lnTo>
                        <a:pt x="43" y="58"/>
                      </a:lnTo>
                      <a:lnTo>
                        <a:pt x="67" y="51"/>
                      </a:lnTo>
                      <a:lnTo>
                        <a:pt x="88" y="44"/>
                      </a:lnTo>
                      <a:lnTo>
                        <a:pt x="111" y="28"/>
                      </a:lnTo>
                      <a:lnTo>
                        <a:pt x="124" y="16"/>
                      </a:lnTo>
                      <a:lnTo>
                        <a:pt x="138" y="0"/>
                      </a:lnTo>
                      <a:lnTo>
                        <a:pt x="146" y="32"/>
                      </a:lnTo>
                      <a:lnTo>
                        <a:pt x="147" y="44"/>
                      </a:lnTo>
                      <a:lnTo>
                        <a:pt x="147" y="68"/>
                      </a:lnTo>
                      <a:lnTo>
                        <a:pt x="142" y="84"/>
                      </a:lnTo>
                      <a:lnTo>
                        <a:pt x="131" y="102"/>
                      </a:lnTo>
                      <a:lnTo>
                        <a:pt x="118" y="113"/>
                      </a:lnTo>
                      <a:lnTo>
                        <a:pt x="102" y="118"/>
                      </a:lnTo>
                      <a:lnTo>
                        <a:pt x="83" y="119"/>
                      </a:lnTo>
                      <a:lnTo>
                        <a:pt x="65" y="118"/>
                      </a:lnTo>
                      <a:lnTo>
                        <a:pt x="49" y="110"/>
                      </a:lnTo>
                      <a:lnTo>
                        <a:pt x="41" y="107"/>
                      </a:lnTo>
                      <a:lnTo>
                        <a:pt x="25" y="97"/>
                      </a:lnTo>
                      <a:lnTo>
                        <a:pt x="15" y="76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" name="Freeform 51"/>
                <p:cNvSpPr>
                  <a:spLocks/>
                </p:cNvSpPr>
                <p:nvPr/>
              </p:nvSpPr>
              <p:spPr bwMode="auto">
                <a:xfrm>
                  <a:off x="4577" y="630"/>
                  <a:ext cx="26" cy="14"/>
                </a:xfrm>
                <a:custGeom>
                  <a:avLst/>
                  <a:gdLst>
                    <a:gd name="T0" fmla="*/ 0 w 77"/>
                    <a:gd name="T1" fmla="*/ 0 h 43"/>
                    <a:gd name="T2" fmla="*/ 0 w 77"/>
                    <a:gd name="T3" fmla="*/ 0 h 43"/>
                    <a:gd name="T4" fmla="*/ 0 w 77"/>
                    <a:gd name="T5" fmla="*/ 0 h 43"/>
                    <a:gd name="T6" fmla="*/ 0 w 77"/>
                    <a:gd name="T7" fmla="*/ 0 h 43"/>
                    <a:gd name="T8" fmla="*/ 0 w 77"/>
                    <a:gd name="T9" fmla="*/ 0 h 43"/>
                    <a:gd name="T10" fmla="*/ 0 w 77"/>
                    <a:gd name="T11" fmla="*/ 0 h 43"/>
                    <a:gd name="T12" fmla="*/ 0 w 77"/>
                    <a:gd name="T13" fmla="*/ 0 h 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7"/>
                    <a:gd name="T22" fmla="*/ 0 h 43"/>
                    <a:gd name="T23" fmla="*/ 77 w 77"/>
                    <a:gd name="T24" fmla="*/ 43 h 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7" h="43">
                      <a:moveTo>
                        <a:pt x="0" y="43"/>
                      </a:moveTo>
                      <a:lnTo>
                        <a:pt x="23" y="41"/>
                      </a:lnTo>
                      <a:lnTo>
                        <a:pt x="33" y="37"/>
                      </a:lnTo>
                      <a:lnTo>
                        <a:pt x="45" y="33"/>
                      </a:lnTo>
                      <a:lnTo>
                        <a:pt x="58" y="25"/>
                      </a:lnTo>
                      <a:lnTo>
                        <a:pt x="66" y="13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" name="Freeform 52"/>
                <p:cNvSpPr>
                  <a:spLocks/>
                </p:cNvSpPr>
                <p:nvPr/>
              </p:nvSpPr>
              <p:spPr bwMode="auto">
                <a:xfrm>
                  <a:off x="4487" y="504"/>
                  <a:ext cx="137" cy="126"/>
                </a:xfrm>
                <a:custGeom>
                  <a:avLst/>
                  <a:gdLst>
                    <a:gd name="T0" fmla="*/ 0 w 411"/>
                    <a:gd name="T1" fmla="*/ 0 h 378"/>
                    <a:gd name="T2" fmla="*/ 0 w 411"/>
                    <a:gd name="T3" fmla="*/ 0 h 378"/>
                    <a:gd name="T4" fmla="*/ 0 w 411"/>
                    <a:gd name="T5" fmla="*/ 0 h 378"/>
                    <a:gd name="T6" fmla="*/ 0 w 411"/>
                    <a:gd name="T7" fmla="*/ 0 h 378"/>
                    <a:gd name="T8" fmla="*/ 0 w 411"/>
                    <a:gd name="T9" fmla="*/ 0 h 378"/>
                    <a:gd name="T10" fmla="*/ 0 w 411"/>
                    <a:gd name="T11" fmla="*/ 0 h 378"/>
                    <a:gd name="T12" fmla="*/ 0 w 411"/>
                    <a:gd name="T13" fmla="*/ 0 h 378"/>
                    <a:gd name="T14" fmla="*/ 0 w 411"/>
                    <a:gd name="T15" fmla="*/ 0 h 378"/>
                    <a:gd name="T16" fmla="*/ 0 w 411"/>
                    <a:gd name="T17" fmla="*/ 0 h 378"/>
                    <a:gd name="T18" fmla="*/ 0 w 411"/>
                    <a:gd name="T19" fmla="*/ 0 h 378"/>
                    <a:gd name="T20" fmla="*/ 0 w 411"/>
                    <a:gd name="T21" fmla="*/ 0 h 378"/>
                    <a:gd name="T22" fmla="*/ 0 w 411"/>
                    <a:gd name="T23" fmla="*/ 0 h 378"/>
                    <a:gd name="T24" fmla="*/ 0 w 411"/>
                    <a:gd name="T25" fmla="*/ 0 h 378"/>
                    <a:gd name="T26" fmla="*/ 0 w 411"/>
                    <a:gd name="T27" fmla="*/ 0 h 378"/>
                    <a:gd name="T28" fmla="*/ 0 w 411"/>
                    <a:gd name="T29" fmla="*/ 0 h 378"/>
                    <a:gd name="T30" fmla="*/ 0 w 411"/>
                    <a:gd name="T31" fmla="*/ 0 h 378"/>
                    <a:gd name="T32" fmla="*/ 0 w 411"/>
                    <a:gd name="T33" fmla="*/ 0 h 378"/>
                    <a:gd name="T34" fmla="*/ 0 w 411"/>
                    <a:gd name="T35" fmla="*/ 0 h 378"/>
                    <a:gd name="T36" fmla="*/ 0 w 411"/>
                    <a:gd name="T37" fmla="*/ 0 h 378"/>
                    <a:gd name="T38" fmla="*/ 0 w 411"/>
                    <a:gd name="T39" fmla="*/ 0 h 378"/>
                    <a:gd name="T40" fmla="*/ 0 w 411"/>
                    <a:gd name="T41" fmla="*/ 0 h 378"/>
                    <a:gd name="T42" fmla="*/ 0 w 411"/>
                    <a:gd name="T43" fmla="*/ 0 h 378"/>
                    <a:gd name="T44" fmla="*/ 0 w 411"/>
                    <a:gd name="T45" fmla="*/ 0 h 378"/>
                    <a:gd name="T46" fmla="*/ 0 w 411"/>
                    <a:gd name="T47" fmla="*/ 0 h 378"/>
                    <a:gd name="T48" fmla="*/ 0 w 411"/>
                    <a:gd name="T49" fmla="*/ 0 h 378"/>
                    <a:gd name="T50" fmla="*/ 0 w 411"/>
                    <a:gd name="T51" fmla="*/ 0 h 378"/>
                    <a:gd name="T52" fmla="*/ 0 w 411"/>
                    <a:gd name="T53" fmla="*/ 0 h 378"/>
                    <a:gd name="T54" fmla="*/ 0 w 411"/>
                    <a:gd name="T55" fmla="*/ 0 h 378"/>
                    <a:gd name="T56" fmla="*/ 0 w 411"/>
                    <a:gd name="T57" fmla="*/ 0 h 378"/>
                    <a:gd name="T58" fmla="*/ 0 w 411"/>
                    <a:gd name="T59" fmla="*/ 0 h 378"/>
                    <a:gd name="T60" fmla="*/ 0 w 411"/>
                    <a:gd name="T61" fmla="*/ 0 h 378"/>
                    <a:gd name="T62" fmla="*/ 0 w 411"/>
                    <a:gd name="T63" fmla="*/ 0 h 378"/>
                    <a:gd name="T64" fmla="*/ 0 w 411"/>
                    <a:gd name="T65" fmla="*/ 0 h 378"/>
                    <a:gd name="T66" fmla="*/ 0 w 411"/>
                    <a:gd name="T67" fmla="*/ 0 h 378"/>
                    <a:gd name="T68" fmla="*/ 0 w 411"/>
                    <a:gd name="T69" fmla="*/ 0 h 378"/>
                    <a:gd name="T70" fmla="*/ 0 w 411"/>
                    <a:gd name="T71" fmla="*/ 0 h 378"/>
                    <a:gd name="T72" fmla="*/ 0 w 411"/>
                    <a:gd name="T73" fmla="*/ 0 h 378"/>
                    <a:gd name="T74" fmla="*/ 0 w 411"/>
                    <a:gd name="T75" fmla="*/ 0 h 378"/>
                    <a:gd name="T76" fmla="*/ 0 w 411"/>
                    <a:gd name="T77" fmla="*/ 0 h 378"/>
                    <a:gd name="T78" fmla="*/ 0 w 411"/>
                    <a:gd name="T79" fmla="*/ 0 h 378"/>
                    <a:gd name="T80" fmla="*/ 0 w 411"/>
                    <a:gd name="T81" fmla="*/ 0 h 378"/>
                    <a:gd name="T82" fmla="*/ 0 w 411"/>
                    <a:gd name="T83" fmla="*/ 0 h 37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11"/>
                    <a:gd name="T127" fmla="*/ 0 h 378"/>
                    <a:gd name="T128" fmla="*/ 411 w 411"/>
                    <a:gd name="T129" fmla="*/ 378 h 37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11" h="378">
                      <a:moveTo>
                        <a:pt x="70" y="378"/>
                      </a:moveTo>
                      <a:lnTo>
                        <a:pt x="87" y="370"/>
                      </a:lnTo>
                      <a:lnTo>
                        <a:pt x="91" y="345"/>
                      </a:lnTo>
                      <a:lnTo>
                        <a:pt x="94" y="312"/>
                      </a:lnTo>
                      <a:lnTo>
                        <a:pt x="78" y="245"/>
                      </a:lnTo>
                      <a:lnTo>
                        <a:pt x="68" y="206"/>
                      </a:lnTo>
                      <a:lnTo>
                        <a:pt x="119" y="208"/>
                      </a:lnTo>
                      <a:lnTo>
                        <a:pt x="186" y="205"/>
                      </a:lnTo>
                      <a:lnTo>
                        <a:pt x="208" y="183"/>
                      </a:lnTo>
                      <a:lnTo>
                        <a:pt x="242" y="158"/>
                      </a:lnTo>
                      <a:lnTo>
                        <a:pt x="296" y="163"/>
                      </a:lnTo>
                      <a:lnTo>
                        <a:pt x="348" y="135"/>
                      </a:lnTo>
                      <a:lnTo>
                        <a:pt x="355" y="165"/>
                      </a:lnTo>
                      <a:lnTo>
                        <a:pt x="376" y="177"/>
                      </a:lnTo>
                      <a:lnTo>
                        <a:pt x="399" y="214"/>
                      </a:lnTo>
                      <a:lnTo>
                        <a:pt x="411" y="206"/>
                      </a:lnTo>
                      <a:lnTo>
                        <a:pt x="411" y="181"/>
                      </a:lnTo>
                      <a:lnTo>
                        <a:pt x="406" y="142"/>
                      </a:lnTo>
                      <a:lnTo>
                        <a:pt x="395" y="110"/>
                      </a:lnTo>
                      <a:lnTo>
                        <a:pt x="375" y="86"/>
                      </a:lnTo>
                      <a:lnTo>
                        <a:pt x="378" y="44"/>
                      </a:lnTo>
                      <a:lnTo>
                        <a:pt x="378" y="21"/>
                      </a:lnTo>
                      <a:lnTo>
                        <a:pt x="350" y="25"/>
                      </a:lnTo>
                      <a:lnTo>
                        <a:pt x="319" y="25"/>
                      </a:lnTo>
                      <a:lnTo>
                        <a:pt x="301" y="19"/>
                      </a:lnTo>
                      <a:lnTo>
                        <a:pt x="280" y="0"/>
                      </a:lnTo>
                      <a:lnTo>
                        <a:pt x="261" y="17"/>
                      </a:lnTo>
                      <a:lnTo>
                        <a:pt x="244" y="25"/>
                      </a:lnTo>
                      <a:lnTo>
                        <a:pt x="209" y="28"/>
                      </a:lnTo>
                      <a:lnTo>
                        <a:pt x="177" y="35"/>
                      </a:lnTo>
                      <a:lnTo>
                        <a:pt x="142" y="47"/>
                      </a:lnTo>
                      <a:lnTo>
                        <a:pt x="112" y="66"/>
                      </a:lnTo>
                      <a:lnTo>
                        <a:pt x="78" y="98"/>
                      </a:lnTo>
                      <a:lnTo>
                        <a:pt x="56" y="104"/>
                      </a:lnTo>
                      <a:lnTo>
                        <a:pt x="37" y="122"/>
                      </a:lnTo>
                      <a:lnTo>
                        <a:pt x="21" y="138"/>
                      </a:lnTo>
                      <a:lnTo>
                        <a:pt x="13" y="163"/>
                      </a:lnTo>
                      <a:lnTo>
                        <a:pt x="3" y="191"/>
                      </a:lnTo>
                      <a:lnTo>
                        <a:pt x="0" y="216"/>
                      </a:lnTo>
                      <a:lnTo>
                        <a:pt x="0" y="268"/>
                      </a:lnTo>
                      <a:lnTo>
                        <a:pt x="13" y="323"/>
                      </a:lnTo>
                      <a:lnTo>
                        <a:pt x="70" y="378"/>
                      </a:lnTo>
                      <a:close/>
                    </a:path>
                  </a:pathLst>
                </a:custGeom>
                <a:solidFill>
                  <a:srgbClr val="C06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9" name="Freeform 53"/>
              <p:cNvSpPr>
                <a:spLocks/>
              </p:cNvSpPr>
              <p:nvPr/>
            </p:nvSpPr>
            <p:spPr bwMode="auto">
              <a:xfrm>
                <a:off x="4616" y="708"/>
                <a:ext cx="136" cy="341"/>
              </a:xfrm>
              <a:custGeom>
                <a:avLst/>
                <a:gdLst>
                  <a:gd name="T0" fmla="*/ 0 w 407"/>
                  <a:gd name="T1" fmla="*/ 0 h 1024"/>
                  <a:gd name="T2" fmla="*/ 0 w 407"/>
                  <a:gd name="T3" fmla="*/ 0 h 1024"/>
                  <a:gd name="T4" fmla="*/ 0 w 407"/>
                  <a:gd name="T5" fmla="*/ 0 h 1024"/>
                  <a:gd name="T6" fmla="*/ 0 w 407"/>
                  <a:gd name="T7" fmla="*/ 0 h 1024"/>
                  <a:gd name="T8" fmla="*/ 0 w 407"/>
                  <a:gd name="T9" fmla="*/ 0 h 1024"/>
                  <a:gd name="T10" fmla="*/ 0 w 407"/>
                  <a:gd name="T11" fmla="*/ 0 h 1024"/>
                  <a:gd name="T12" fmla="*/ 0 w 407"/>
                  <a:gd name="T13" fmla="*/ 0 h 1024"/>
                  <a:gd name="T14" fmla="*/ 0 w 407"/>
                  <a:gd name="T15" fmla="*/ 0 h 1024"/>
                  <a:gd name="T16" fmla="*/ 0 w 407"/>
                  <a:gd name="T17" fmla="*/ 0 h 1024"/>
                  <a:gd name="T18" fmla="*/ 0 w 407"/>
                  <a:gd name="T19" fmla="*/ 0 h 1024"/>
                  <a:gd name="T20" fmla="*/ 0 w 407"/>
                  <a:gd name="T21" fmla="*/ 0 h 1024"/>
                  <a:gd name="T22" fmla="*/ 0 w 407"/>
                  <a:gd name="T23" fmla="*/ 0 h 1024"/>
                  <a:gd name="T24" fmla="*/ 0 w 407"/>
                  <a:gd name="T25" fmla="*/ 0 h 1024"/>
                  <a:gd name="T26" fmla="*/ 0 w 407"/>
                  <a:gd name="T27" fmla="*/ 0 h 1024"/>
                  <a:gd name="T28" fmla="*/ 0 w 407"/>
                  <a:gd name="T29" fmla="*/ 0 h 1024"/>
                  <a:gd name="T30" fmla="*/ 0 w 407"/>
                  <a:gd name="T31" fmla="*/ 0 h 1024"/>
                  <a:gd name="T32" fmla="*/ 0 w 407"/>
                  <a:gd name="T33" fmla="*/ 0 h 1024"/>
                  <a:gd name="T34" fmla="*/ 0 w 407"/>
                  <a:gd name="T35" fmla="*/ 0 h 1024"/>
                  <a:gd name="T36" fmla="*/ 0 w 407"/>
                  <a:gd name="T37" fmla="*/ 0 h 1024"/>
                  <a:gd name="T38" fmla="*/ 0 w 407"/>
                  <a:gd name="T39" fmla="*/ 0 h 1024"/>
                  <a:gd name="T40" fmla="*/ 0 w 407"/>
                  <a:gd name="T41" fmla="*/ 0 h 1024"/>
                  <a:gd name="T42" fmla="*/ 0 w 407"/>
                  <a:gd name="T43" fmla="*/ 0 h 1024"/>
                  <a:gd name="T44" fmla="*/ 0 w 407"/>
                  <a:gd name="T45" fmla="*/ 0 h 102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7"/>
                  <a:gd name="T70" fmla="*/ 0 h 1024"/>
                  <a:gd name="T71" fmla="*/ 407 w 407"/>
                  <a:gd name="T72" fmla="*/ 1024 h 102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7" h="1024">
                    <a:moveTo>
                      <a:pt x="20" y="8"/>
                    </a:moveTo>
                    <a:lnTo>
                      <a:pt x="46" y="0"/>
                    </a:lnTo>
                    <a:lnTo>
                      <a:pt x="101" y="35"/>
                    </a:lnTo>
                    <a:lnTo>
                      <a:pt x="101" y="95"/>
                    </a:lnTo>
                    <a:lnTo>
                      <a:pt x="148" y="153"/>
                    </a:lnTo>
                    <a:lnTo>
                      <a:pt x="193" y="215"/>
                    </a:lnTo>
                    <a:lnTo>
                      <a:pt x="241" y="295"/>
                    </a:lnTo>
                    <a:lnTo>
                      <a:pt x="279" y="370"/>
                    </a:lnTo>
                    <a:lnTo>
                      <a:pt x="318" y="478"/>
                    </a:lnTo>
                    <a:lnTo>
                      <a:pt x="350" y="574"/>
                    </a:lnTo>
                    <a:lnTo>
                      <a:pt x="390" y="764"/>
                    </a:lnTo>
                    <a:lnTo>
                      <a:pt x="407" y="882"/>
                    </a:lnTo>
                    <a:lnTo>
                      <a:pt x="355" y="1024"/>
                    </a:lnTo>
                    <a:lnTo>
                      <a:pt x="253" y="910"/>
                    </a:lnTo>
                    <a:lnTo>
                      <a:pt x="225" y="718"/>
                    </a:lnTo>
                    <a:lnTo>
                      <a:pt x="204" y="602"/>
                    </a:lnTo>
                    <a:lnTo>
                      <a:pt x="173" y="491"/>
                    </a:lnTo>
                    <a:lnTo>
                      <a:pt x="138" y="410"/>
                    </a:lnTo>
                    <a:lnTo>
                      <a:pt x="93" y="294"/>
                    </a:lnTo>
                    <a:lnTo>
                      <a:pt x="66" y="209"/>
                    </a:lnTo>
                    <a:lnTo>
                      <a:pt x="41" y="113"/>
                    </a:lnTo>
                    <a:lnTo>
                      <a:pt x="0" y="89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54"/>
            <p:cNvGrpSpPr>
              <a:grpSpLocks/>
            </p:cNvGrpSpPr>
            <p:nvPr/>
          </p:nvGrpSpPr>
          <p:grpSpPr bwMode="auto">
            <a:xfrm>
              <a:off x="4128" y="1392"/>
              <a:ext cx="1632" cy="967"/>
              <a:chOff x="4128" y="1392"/>
              <a:chExt cx="1632" cy="967"/>
            </a:xfrm>
          </p:grpSpPr>
          <p:pic>
            <p:nvPicPr>
              <p:cNvPr id="7" name="Picture 55" descr="C:\Program Files\Common Files\Microsoft Shared\Clipart\cagcat50\BS00554_.wmf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1" y="1392"/>
                <a:ext cx="639" cy="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56" descr="C:\Program Files\Common Files\Microsoft Shared\Clipart\cagcat50\BS00554_.wmf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1488"/>
                <a:ext cx="639" cy="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57" descr="C:\Program Files\Common Files\Microsoft Shared\Clipart\cagcat50\BS00554_.wmf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9" y="1684"/>
                <a:ext cx="639" cy="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5" name="Выноска-облако 64"/>
          <p:cNvSpPr/>
          <p:nvPr/>
        </p:nvSpPr>
        <p:spPr>
          <a:xfrm rot="15057010">
            <a:off x="1093122" y="-420676"/>
            <a:ext cx="3585540" cy="4631026"/>
          </a:xfrm>
          <a:prstGeom prst="cloudCallou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834953" y="830990"/>
            <a:ext cx="387095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i="1" dirty="0" smtClean="0">
                <a:ln w="11430">
                  <a:solidFill>
                    <a:srgbClr val="FF3399"/>
                  </a:solidFill>
                </a:ln>
                <a:solidFill>
                  <a:srgbClr val="FF66FF"/>
                </a:solidFill>
                <a:effectLst>
                  <a:glow rad="228600">
                    <a:srgbClr val="FF66FF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4000" b="1" i="1" dirty="0" smtClean="0">
                <a:ln w="11430">
                  <a:solidFill>
                    <a:srgbClr val="FF3399"/>
                  </a:solidFill>
                </a:ln>
                <a:solidFill>
                  <a:srgbClr val="FF66FF"/>
                </a:solidFill>
                <a:effectLst>
                  <a:glow rad="228600">
                    <a:srgbClr val="FF66FF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4000" b="1" i="1" dirty="0" smtClean="0">
                <a:ln w="11430">
                  <a:solidFill>
                    <a:srgbClr val="FF3399"/>
                  </a:solidFill>
                </a:ln>
                <a:solidFill>
                  <a:srgbClr val="FF66FF"/>
                </a:solidFill>
                <a:effectLst>
                  <a:glow rad="228600">
                    <a:srgbClr val="FF66FF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</a:t>
            </a:r>
            <a:endParaRPr lang="ru-RU" sz="4000" b="1" i="1" dirty="0">
              <a:ln w="11430">
                <a:solidFill>
                  <a:srgbClr val="FF3399"/>
                </a:solidFill>
              </a:ln>
              <a:solidFill>
                <a:srgbClr val="FF66FF"/>
              </a:solidFill>
              <a:effectLst>
                <a:glow rad="228600">
                  <a:srgbClr val="FF66FF"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2060848"/>
            <a:ext cx="581439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Литература (ресурсы интернета):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w2.miwzua.com/PolyHedRon/index.htm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ru.wikipedia.org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licey102.k26.ru/dist-kurs/p1aa1.htm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hlinkClick r:id="rId5"/>
              </a:rPr>
              <a:t>https</a:t>
            </a:r>
            <a:r>
              <a:rPr lang="en-US" sz="2000" dirty="0">
                <a:hlinkClick r:id="rId5"/>
              </a:rPr>
              <a:t>://</a:t>
            </a:r>
            <a:r>
              <a:rPr lang="en-US" sz="2000" dirty="0" smtClean="0">
                <a:hlinkClick r:id="rId5"/>
              </a:rPr>
              <a:t>www.google.ru/imghp?hl=ru&amp;tab=wi&amp;ei=UKM-VIDDEYrNygO7-YLgBw&amp;ved=0CAQQqi4oAg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Книга </a:t>
            </a:r>
            <a:r>
              <a:rPr lang="ru-RU" sz="2000" dirty="0"/>
              <a:t>Анастасии Новых «</a:t>
            </a:r>
            <a:r>
              <a:rPr lang="ru-RU" sz="2000" dirty="0" err="1" smtClean="0"/>
              <a:t>АллатРа</a:t>
            </a:r>
            <a:r>
              <a:rPr lang="ru-RU" sz="2000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hlinkClick r:id="rId6"/>
              </a:rPr>
              <a:t>http</a:t>
            </a:r>
            <a:r>
              <a:rPr lang="en-US" sz="2000" dirty="0">
                <a:hlinkClick r:id="rId6"/>
              </a:rPr>
              <a:t>://</a:t>
            </a:r>
            <a:r>
              <a:rPr lang="en-US" sz="2000" dirty="0" smtClean="0">
                <a:hlinkClick r:id="rId6"/>
              </a:rPr>
              <a:t>allatra-partner.org/ru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323528" y="23267"/>
            <a:ext cx="8424936" cy="5314498"/>
          </a:xfrm>
          <a:prstGeom prst="horizontalScroll">
            <a:avLst/>
          </a:prstGeom>
          <a:gradFill>
            <a:gsLst>
              <a:gs pos="0">
                <a:schemeClr val="bg1">
                  <a:tint val="80000"/>
                  <a:satMod val="300000"/>
                </a:schemeClr>
              </a:gs>
              <a:gs pos="100000">
                <a:srgbClr val="E27100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921131"/>
            <a:ext cx="73920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Виды многогранников</a:t>
            </a:r>
            <a:endParaRPr lang="ru-RU" sz="4800" b="1" dirty="0">
              <a:effectLst>
                <a:glow rad="63500">
                  <a:schemeClr val="bg1">
                    <a:alpha val="40000"/>
                  </a:schemeClr>
                </a:glow>
              </a:effectLst>
              <a:latin typeface="Adine Kirnberg" panose="02000000000000000000" pitchFamily="2" charset="0"/>
              <a:cs typeface="Aldhabi" panose="01000000000000000000" pitchFamily="2" charset="-78"/>
            </a:endParaRPr>
          </a:p>
          <a:p>
            <a:r>
              <a:rPr lang="ru-RU" sz="4800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Многогранники бывают </a:t>
            </a:r>
            <a:r>
              <a:rPr lang="ru-RU" sz="4800" b="1" dirty="0" smtClean="0"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выпуклые</a:t>
            </a:r>
            <a:r>
              <a:rPr lang="ru-RU" sz="4800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 и </a:t>
            </a:r>
            <a:r>
              <a:rPr lang="ru-RU" sz="4800" b="1" dirty="0" smtClean="0"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невыпуклые</a:t>
            </a:r>
            <a:r>
              <a:rPr lang="ru-RU" sz="4800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.</a:t>
            </a:r>
          </a:p>
          <a:p>
            <a:r>
              <a:rPr lang="ru-RU" sz="4800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Многогранник называется </a:t>
            </a:r>
            <a:r>
              <a:rPr lang="ru-RU" sz="4800" b="1" dirty="0" smtClean="0"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выпуклым</a:t>
            </a:r>
            <a:r>
              <a:rPr lang="ru-RU" sz="4800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, если он расположен </a:t>
            </a:r>
            <a:r>
              <a:rPr lang="ru-RU" sz="4800" b="1" dirty="0" smtClean="0">
                <a:effectLst>
                  <a:glow rad="635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по одну сторону от </a:t>
            </a:r>
            <a:r>
              <a:rPr lang="ru-RU" sz="4800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плоскости каждой его </a:t>
            </a:r>
            <a:r>
              <a:rPr lang="ru-RU" sz="4800" b="1" dirty="0" smtClean="0">
                <a:effectLst>
                  <a:glow rad="635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грани</a:t>
            </a:r>
            <a:r>
              <a:rPr lang="ru-RU" sz="4800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.</a:t>
            </a:r>
            <a:endParaRPr lang="ru-RU" sz="4400" b="1" dirty="0">
              <a:effectLst>
                <a:glow rad="63500">
                  <a:schemeClr val="bg1">
                    <a:alpha val="40000"/>
                  </a:schemeClr>
                </a:glow>
              </a:effectLst>
              <a:latin typeface="Adine Kirnberg" panose="02000000000000000000" pitchFamily="2" charset="0"/>
              <a:cs typeface="Aldhabi" panose="01000000000000000000" pitchFamily="2" charset="-7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5054285"/>
            <a:ext cx="1656184" cy="17826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150" y="5017116"/>
            <a:ext cx="1814586" cy="1840884"/>
          </a:xfrm>
          <a:prstGeom prst="rect">
            <a:avLst/>
          </a:prstGeom>
        </p:spPr>
      </p:pic>
      <p:sp useBgFill="1">
        <p:nvSpPr>
          <p:cNvPr id="8" name="TextBox 7"/>
          <p:cNvSpPr txBox="1"/>
          <p:nvPr/>
        </p:nvSpPr>
        <p:spPr>
          <a:xfrm>
            <a:off x="1979712" y="6473698"/>
            <a:ext cx="828092" cy="369332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Рис. 1</a:t>
            </a:r>
            <a:endParaRPr lang="ru-RU" dirty="0"/>
          </a:p>
        </p:txBody>
      </p:sp>
      <p:sp useBgFill="1">
        <p:nvSpPr>
          <p:cNvPr id="18" name="TextBox 17"/>
          <p:cNvSpPr txBox="1"/>
          <p:nvPr/>
        </p:nvSpPr>
        <p:spPr>
          <a:xfrm>
            <a:off x="4846549" y="6473698"/>
            <a:ext cx="828092" cy="369332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Рис.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6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323528" y="23267"/>
            <a:ext cx="8424936" cy="4845893"/>
          </a:xfrm>
          <a:prstGeom prst="horizontalScroll">
            <a:avLst/>
          </a:prstGeom>
          <a:gradFill>
            <a:gsLst>
              <a:gs pos="0">
                <a:schemeClr val="bg1">
                  <a:tint val="80000"/>
                  <a:satMod val="300000"/>
                </a:schemeClr>
              </a:gs>
              <a:gs pos="100000">
                <a:srgbClr val="E27100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921131"/>
            <a:ext cx="739205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Выпуклый многогранник называется </a:t>
            </a:r>
            <a:r>
              <a:rPr lang="ru-RU" sz="4800" b="1" dirty="0"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правильным</a:t>
            </a:r>
            <a:r>
              <a:rPr lang="ru-RU" sz="48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, если </a:t>
            </a:r>
            <a:r>
              <a:rPr lang="ru-RU" sz="4800" b="1" dirty="0">
                <a:effectLst>
                  <a:glow rad="635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все</a:t>
            </a:r>
            <a:r>
              <a:rPr lang="ru-RU" sz="48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 его </a:t>
            </a:r>
            <a:r>
              <a:rPr lang="ru-RU" sz="4800" b="1" dirty="0">
                <a:effectLst>
                  <a:glow rad="635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грани</a:t>
            </a:r>
            <a:r>
              <a:rPr lang="ru-RU" sz="48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 — </a:t>
            </a:r>
            <a:r>
              <a:rPr lang="ru-RU" sz="4800" b="1" dirty="0">
                <a:effectLst>
                  <a:glow rad="635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правильные одинаковые </a:t>
            </a:r>
            <a:r>
              <a:rPr lang="ru-RU" sz="48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многоугольники и все многогранные </a:t>
            </a:r>
            <a:r>
              <a:rPr lang="ru-RU" sz="4800" b="1" dirty="0">
                <a:effectLst>
                  <a:glow rad="635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углы</a:t>
            </a:r>
            <a:r>
              <a:rPr lang="ru-RU" sz="48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 при вершинах </a:t>
            </a:r>
            <a:r>
              <a:rPr lang="ru-RU" sz="4800" b="1" dirty="0">
                <a:effectLst>
                  <a:glow rad="635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равны</a:t>
            </a:r>
            <a:r>
              <a:rPr lang="ru-RU" sz="48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. </a:t>
            </a:r>
            <a:endParaRPr lang="ru-RU" sz="4800" b="1" dirty="0" smtClean="0">
              <a:effectLst>
                <a:glow rad="63500">
                  <a:schemeClr val="bg1">
                    <a:alpha val="40000"/>
                  </a:schemeClr>
                </a:glow>
              </a:effectLst>
              <a:latin typeface="Adine Kirnberg" panose="02000000000000000000" pitchFamily="2" charset="0"/>
              <a:cs typeface="Aldhabi" panose="01000000000000000000" pitchFamily="2" charset="-78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4487190"/>
            <a:ext cx="1524000" cy="152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5307590"/>
            <a:ext cx="1202096" cy="13381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667670"/>
            <a:ext cx="1356978" cy="13435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5548520"/>
            <a:ext cx="1142056" cy="10792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782" y="4600687"/>
            <a:ext cx="15240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8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323528" y="23267"/>
            <a:ext cx="8424936" cy="5277941"/>
          </a:xfrm>
          <a:prstGeom prst="horizontalScroll">
            <a:avLst/>
          </a:prstGeom>
          <a:gradFill>
            <a:gsLst>
              <a:gs pos="0">
                <a:schemeClr val="bg1">
                  <a:tint val="80000"/>
                  <a:satMod val="300000"/>
                </a:schemeClr>
              </a:gs>
              <a:gs pos="100000">
                <a:srgbClr val="E27100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15615" y="620688"/>
            <a:ext cx="739205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Существует </a:t>
            </a:r>
            <a:r>
              <a:rPr lang="ru-RU" sz="4400" b="1" dirty="0"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5 видов </a:t>
            </a:r>
            <a:r>
              <a:rPr lang="ru-RU" sz="4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правильных многогранников: </a:t>
            </a:r>
            <a:r>
              <a:rPr lang="ru-RU" sz="4400" b="1" dirty="0"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тетраэдр, </a:t>
            </a:r>
            <a:r>
              <a:rPr lang="ru-RU" sz="4400" b="1" dirty="0" smtClean="0"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гексаэдр (куб), октаэдр, додекаэдр</a:t>
            </a:r>
            <a:r>
              <a:rPr lang="ru-RU" sz="4400" b="1" dirty="0"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, икосаэдр, </a:t>
            </a:r>
            <a:r>
              <a:rPr lang="ru-RU" sz="4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их иногда называют </a:t>
            </a:r>
            <a:r>
              <a:rPr lang="ru-RU" sz="4400" b="1" dirty="0"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Платоновыми телами</a:t>
            </a:r>
            <a:r>
              <a:rPr lang="ru-RU" sz="4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, поскольку они занимают видное место в философской картине мира, разработанной </a:t>
            </a:r>
            <a:r>
              <a:rPr lang="ru-RU" sz="4400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мыслителем </a:t>
            </a:r>
            <a:r>
              <a:rPr lang="ru-RU" sz="4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Древней Греции Платоном (</a:t>
            </a:r>
            <a:r>
              <a:rPr lang="ru-RU" sz="4400" b="1" dirty="0" err="1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ок</a:t>
            </a:r>
            <a:r>
              <a:rPr lang="ru-RU" sz="4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. 428 – </a:t>
            </a:r>
            <a:r>
              <a:rPr lang="ru-RU" sz="4400" b="1" dirty="0" err="1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ок</a:t>
            </a:r>
            <a:r>
              <a:rPr lang="ru-RU" sz="4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  <a:cs typeface="Aldhabi" panose="01000000000000000000" pitchFamily="2" charset="-78"/>
              </a:rPr>
              <a:t>. 348 до н.э.).</a:t>
            </a:r>
            <a:endParaRPr lang="ru-RU" sz="4400" b="1" dirty="0" smtClean="0">
              <a:effectLst>
                <a:glow rad="63500">
                  <a:schemeClr val="bg1">
                    <a:alpha val="40000"/>
                  </a:schemeClr>
                </a:glow>
              </a:effectLst>
              <a:latin typeface="Adine Kirnberg" panose="02000000000000000000" pitchFamily="2" charset="0"/>
              <a:cs typeface="Aldhabi" panose="01000000000000000000" pitchFamily="2" charset="-7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346" y="4941168"/>
            <a:ext cx="58293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842072"/>
            <a:ext cx="4400985" cy="54682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Прямоугольник 3"/>
          <p:cNvSpPr/>
          <p:nvPr/>
        </p:nvSpPr>
        <p:spPr>
          <a:xfrm>
            <a:off x="4833726" y="476672"/>
            <a:ext cx="41764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7030A0"/>
                </a:solidFill>
                <a:latin typeface="Comic Sans MS" panose="030F0702030302020204" pitchFamily="66" charset="0"/>
                <a:cs typeface="Aldhabi" panose="01000000000000000000" pitchFamily="2" charset="-78"/>
              </a:rPr>
              <a:t>Плато́н</a:t>
            </a:r>
            <a:r>
              <a:rPr lang="ru-RU" sz="2000" b="1" dirty="0">
                <a:solidFill>
                  <a:srgbClr val="7030A0"/>
                </a:solidFill>
                <a:latin typeface="Comic Sans MS" panose="030F0702030302020204" pitchFamily="66" charset="0"/>
                <a:cs typeface="Aldhabi" panose="01000000000000000000" pitchFamily="2" charset="-78"/>
              </a:rPr>
              <a:t> </a:t>
            </a:r>
            <a:r>
              <a:rPr lang="ru-RU" sz="2000" b="1" dirty="0">
                <a:latin typeface="Comic Sans MS" panose="030F0702030302020204" pitchFamily="66" charset="0"/>
                <a:cs typeface="Aldhabi" panose="01000000000000000000" pitchFamily="2" charset="-78"/>
              </a:rPr>
              <a:t>(др.-греч. </a:t>
            </a:r>
            <a:r>
              <a:rPr lang="ru-RU" sz="2000" b="1" dirty="0" err="1">
                <a:latin typeface="Comic Sans MS" panose="030F0702030302020204" pitchFamily="66" charset="0"/>
                <a:cs typeface="Aldhabi" panose="01000000000000000000" pitchFamily="2" charset="-78"/>
              </a:rPr>
              <a:t>Πλάτων</a:t>
            </a:r>
            <a:r>
              <a:rPr lang="ru-RU" sz="2000" b="1" dirty="0">
                <a:latin typeface="Comic Sans MS" panose="030F0702030302020204" pitchFamily="66" charset="0"/>
                <a:cs typeface="Aldhabi" panose="01000000000000000000" pitchFamily="2" charset="-78"/>
              </a:rPr>
              <a:t>, 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  <a:cs typeface="Aldhabi" panose="01000000000000000000" pitchFamily="2" charset="-78"/>
              </a:rPr>
              <a:t>428 или 427 до н. э., </a:t>
            </a:r>
            <a:r>
              <a:rPr lang="ru-RU" sz="2000" b="1" dirty="0">
                <a:latin typeface="Comic Sans MS" panose="030F0702030302020204" pitchFamily="66" charset="0"/>
                <a:cs typeface="Aldhabi" panose="01000000000000000000" pitchFamily="2" charset="-78"/>
              </a:rPr>
              <a:t>Афины — 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  <a:cs typeface="Aldhabi" panose="01000000000000000000" pitchFamily="2" charset="-78"/>
              </a:rPr>
              <a:t>348 или 347 до н. э., </a:t>
            </a:r>
            <a:r>
              <a:rPr lang="ru-RU" sz="2000" b="1" dirty="0">
                <a:latin typeface="Comic Sans MS" panose="030F0702030302020204" pitchFamily="66" charset="0"/>
                <a:cs typeface="Aldhabi" panose="01000000000000000000" pitchFamily="2" charset="-78"/>
              </a:rPr>
              <a:t>там же) — древнегреческий философ, ученик Сократа, учитель Аристотеля</a:t>
            </a:r>
            <a:br>
              <a:rPr lang="ru-RU" sz="2000" b="1" dirty="0">
                <a:latin typeface="Comic Sans MS" panose="030F0702030302020204" pitchFamily="66" charset="0"/>
                <a:cs typeface="Aldhabi" panose="01000000000000000000" pitchFamily="2" charset="-78"/>
              </a:rPr>
            </a:b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cs typeface="Aldhabi" panose="01000000000000000000" pitchFamily="2" charset="-78"/>
              </a:rPr>
              <a:t>Основные интересы: </a:t>
            </a:r>
            <a:r>
              <a:rPr lang="ru-RU" sz="2000" b="1" dirty="0">
                <a:latin typeface="Comic Sans MS" panose="030F0702030302020204" pitchFamily="66" charset="0"/>
                <a:cs typeface="Aldhabi" panose="01000000000000000000" pitchFamily="2" charset="-78"/>
              </a:rPr>
              <a:t>	</a:t>
            </a:r>
            <a:endParaRPr lang="ru-RU" sz="2000" b="1" dirty="0">
              <a:solidFill>
                <a:srgbClr val="7030A0"/>
              </a:solidFill>
              <a:latin typeface="Comic Sans MS" panose="030F0702030302020204" pitchFamily="66" charset="0"/>
              <a:cs typeface="Aldhabi" panose="01000000000000000000" pitchFamily="2" charset="-78"/>
            </a:endParaRPr>
          </a:p>
          <a:p>
            <a:r>
              <a:rPr lang="ru-RU" sz="2000" b="1" dirty="0">
                <a:latin typeface="Comic Sans MS" panose="030F0702030302020204" pitchFamily="66" charset="0"/>
                <a:cs typeface="Aldhabi" panose="01000000000000000000" pitchFamily="2" charset="-78"/>
              </a:rPr>
              <a:t>Метафизика, эпистемология, этика, эстетика, политика, образование, философия математики</a:t>
            </a:r>
          </a:p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cs typeface="Aldhabi" panose="01000000000000000000" pitchFamily="2" charset="-78"/>
              </a:rPr>
              <a:t>Оказавшие влияние: </a:t>
            </a:r>
            <a:r>
              <a:rPr lang="ru-RU" sz="2000" b="1" dirty="0">
                <a:latin typeface="Comic Sans MS" panose="030F0702030302020204" pitchFamily="66" charset="0"/>
                <a:cs typeface="Aldhabi" panose="01000000000000000000" pitchFamily="2" charset="-78"/>
              </a:rPr>
              <a:t>	</a:t>
            </a:r>
          </a:p>
          <a:p>
            <a:r>
              <a:rPr lang="ru-RU" sz="2000" b="1" dirty="0">
                <a:latin typeface="Comic Sans MS" panose="030F0702030302020204" pitchFamily="66" charset="0"/>
                <a:cs typeface="Aldhabi" panose="01000000000000000000" pitchFamily="2" charset="-78"/>
              </a:rPr>
              <a:t>Сократ, </a:t>
            </a:r>
            <a:r>
              <a:rPr lang="ru-RU" sz="2000" b="1" dirty="0" err="1">
                <a:latin typeface="Comic Sans MS" panose="030F0702030302020204" pitchFamily="66" charset="0"/>
                <a:cs typeface="Aldhabi" panose="01000000000000000000" pitchFamily="2" charset="-78"/>
              </a:rPr>
              <a:t>Архит</a:t>
            </a:r>
            <a:r>
              <a:rPr lang="ru-RU" sz="2000" b="1" dirty="0">
                <a:latin typeface="Comic Sans MS" panose="030F0702030302020204" pitchFamily="66" charset="0"/>
                <a:cs typeface="Aldhabi" panose="01000000000000000000" pitchFamily="2" charset="-78"/>
              </a:rPr>
              <a:t>, </a:t>
            </a:r>
            <a:r>
              <a:rPr lang="ru-RU" sz="2000" b="1" dirty="0" err="1">
                <a:latin typeface="Comic Sans MS" panose="030F0702030302020204" pitchFamily="66" charset="0"/>
                <a:cs typeface="Aldhabi" panose="01000000000000000000" pitchFamily="2" charset="-78"/>
              </a:rPr>
              <a:t>Демокрит</a:t>
            </a:r>
            <a:r>
              <a:rPr lang="ru-RU" sz="2000" b="1" dirty="0">
                <a:latin typeface="Comic Sans MS" panose="030F0702030302020204" pitchFamily="66" charset="0"/>
                <a:cs typeface="Aldhabi" panose="01000000000000000000" pitchFamily="2" charset="-78"/>
              </a:rPr>
              <a:t>, </a:t>
            </a:r>
            <a:r>
              <a:rPr lang="ru-RU" sz="2000" b="1" dirty="0" err="1">
                <a:latin typeface="Comic Sans MS" panose="030F0702030302020204" pitchFamily="66" charset="0"/>
                <a:cs typeface="Aldhabi" panose="01000000000000000000" pitchFamily="2" charset="-78"/>
              </a:rPr>
              <a:t>Парменид</a:t>
            </a:r>
            <a:r>
              <a:rPr lang="ru-RU" sz="2000" b="1" dirty="0">
                <a:latin typeface="Comic Sans MS" panose="030F0702030302020204" pitchFamily="66" charset="0"/>
                <a:cs typeface="Aldhabi" panose="01000000000000000000" pitchFamily="2" charset="-78"/>
              </a:rPr>
              <a:t>, Пифагор, Гераклит</a:t>
            </a:r>
          </a:p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cs typeface="Aldhabi" panose="01000000000000000000" pitchFamily="2" charset="-78"/>
              </a:rPr>
              <a:t>Испытавшие влияние: </a:t>
            </a:r>
            <a:r>
              <a:rPr lang="ru-RU" sz="2000" b="1" dirty="0">
                <a:latin typeface="Comic Sans MS" panose="030F0702030302020204" pitchFamily="66" charset="0"/>
                <a:cs typeface="Aldhabi" panose="01000000000000000000" pitchFamily="2" charset="-78"/>
              </a:rPr>
              <a:t>	</a:t>
            </a:r>
          </a:p>
          <a:p>
            <a:r>
              <a:rPr lang="ru-RU" sz="2000" b="1" dirty="0">
                <a:latin typeface="Comic Sans MS" panose="030F0702030302020204" pitchFamily="66" charset="0"/>
                <a:cs typeface="Aldhabi" panose="01000000000000000000" pitchFamily="2" charset="-78"/>
              </a:rPr>
              <a:t>Аристотель, практически все европейские и ближневосточные философы</a:t>
            </a:r>
          </a:p>
        </p:txBody>
      </p:sp>
    </p:spTree>
    <p:extLst>
      <p:ext uri="{BB962C8B-B14F-4D97-AF65-F5344CB8AC3E}">
        <p14:creationId xmlns:p14="http://schemas.microsoft.com/office/powerpoint/2010/main" val="30211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07504" y="23267"/>
            <a:ext cx="8928992" cy="4254170"/>
          </a:xfrm>
          <a:prstGeom prst="horizontalScroll">
            <a:avLst/>
          </a:prstGeom>
          <a:gradFill>
            <a:gsLst>
              <a:gs pos="0">
                <a:schemeClr val="bg1">
                  <a:tint val="80000"/>
                  <a:satMod val="300000"/>
                </a:schemeClr>
              </a:gs>
              <a:gs pos="100000">
                <a:srgbClr val="E27100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dine Kirnberg" panose="020000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2421" y="565302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prstClr val="black"/>
                </a:solidFill>
                <a:effectLst>
                  <a:glow rad="228600">
                    <a:srgbClr val="FF3399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Тетраэдр</a:t>
            </a:r>
            <a:r>
              <a:rPr lang="ru-RU" sz="4000" b="1" dirty="0">
                <a:solidFill>
                  <a:prstClr val="black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 </a:t>
            </a:r>
            <a:r>
              <a:rPr lang="ru-RU" sz="4000" b="1" dirty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dine Kirnberg" panose="02000000000000000000" pitchFamily="2" charset="0"/>
              </a:rPr>
              <a:t>-  (от греческого </a:t>
            </a:r>
            <a:r>
              <a:rPr lang="ru-RU" sz="4000" b="1" dirty="0" err="1">
                <a:solidFill>
                  <a:prstClr val="black"/>
                </a:solidFill>
                <a:effectLst>
                  <a:glow rad="1397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tetra</a:t>
            </a:r>
            <a:r>
              <a:rPr lang="ru-RU" sz="4000" b="1" dirty="0">
                <a:solidFill>
                  <a:prstClr val="black"/>
                </a:solidFill>
                <a:effectLst>
                  <a:glow rad="1397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 – четыре </a:t>
            </a:r>
            <a:r>
              <a:rPr lang="ru-RU" sz="4000" b="1" dirty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dine Kirnberg" panose="02000000000000000000" pitchFamily="2" charset="0"/>
              </a:rPr>
              <a:t>и </a:t>
            </a:r>
            <a:r>
              <a:rPr lang="ru-RU" sz="4000" b="1" dirty="0" err="1">
                <a:solidFill>
                  <a:prstClr val="black"/>
                </a:solidFill>
                <a:effectLst>
                  <a:glow rad="1397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hedra</a:t>
            </a:r>
            <a:r>
              <a:rPr lang="ru-RU" sz="4000" b="1" dirty="0">
                <a:solidFill>
                  <a:prstClr val="black"/>
                </a:solidFill>
                <a:effectLst>
                  <a:glow rad="1397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 – грань</a:t>
            </a:r>
            <a:r>
              <a:rPr lang="ru-RU" sz="4000" b="1" dirty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dine Kirnberg" panose="02000000000000000000" pitchFamily="2" charset="0"/>
              </a:rPr>
              <a:t>) - правильный многогранник, составленный </a:t>
            </a:r>
            <a:r>
              <a:rPr lang="ru-RU" sz="4000" b="1" dirty="0">
                <a:solidFill>
                  <a:prstClr val="black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из 4 равносторонних треугольников</a:t>
            </a:r>
            <a:r>
              <a:rPr lang="ru-RU" sz="4000" b="1" dirty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dine Kirnberg" panose="02000000000000000000" pitchFamily="2" charset="0"/>
              </a:rPr>
              <a:t>. Из определения правильного многогранника следует, что все ребра тетраэдра имеют равную длину, а грани - равную площадь.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736" y="3938651"/>
            <a:ext cx="2736304" cy="24597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025533"/>
            <a:ext cx="2286000" cy="2286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433" y="4289178"/>
            <a:ext cx="1885917" cy="178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8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908" y="3225196"/>
            <a:ext cx="2932808" cy="32186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-133436"/>
            <a:ext cx="2956887" cy="3070614"/>
          </a:xfrm>
          <a:prstGeom prst="rect">
            <a:avLst/>
          </a:prstGeom>
        </p:spPr>
      </p:pic>
      <p:sp useBgFill="1">
        <p:nvSpPr>
          <p:cNvPr id="8" name="Скругленный прямоугольник 7"/>
          <p:cNvSpPr/>
          <p:nvPr/>
        </p:nvSpPr>
        <p:spPr>
          <a:xfrm>
            <a:off x="467544" y="404664"/>
            <a:ext cx="5328592" cy="6192688"/>
          </a:xfrm>
          <a:prstGeom prst="roundRect">
            <a:avLst/>
          </a:prstGeom>
          <a:ln w="0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04664"/>
            <a:ext cx="5328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dine Kirnberg" panose="02000000000000000000" pitchFamily="2" charset="0"/>
              </a:rPr>
              <a:t>Обозначим </a:t>
            </a:r>
            <a:r>
              <a:rPr lang="ru-RU" sz="3600" b="1" dirty="0">
                <a:solidFill>
                  <a:prstClr val="black"/>
                </a:solidFill>
                <a:effectLst>
                  <a:glow rad="139700">
                    <a:srgbClr val="FF3399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длину ребра тетраэдра  а</a:t>
            </a:r>
            <a:r>
              <a:rPr lang="ru-RU" sz="3600" b="1" dirty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dine Kirnberg" panose="02000000000000000000" pitchFamily="2" charset="0"/>
              </a:rPr>
              <a:t>  и получим следующие формулы</a:t>
            </a:r>
            <a:r>
              <a:rPr lang="ru-RU" sz="3600" b="1" dirty="0" smtClean="0"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</a:effectLst>
                <a:latin typeface="Adine Kirnberg" panose="02000000000000000000" pitchFamily="2" charset="0"/>
              </a:rPr>
              <a:t>:</a:t>
            </a:r>
          </a:p>
          <a:p>
            <a:pPr lvl="0" algn="ctr"/>
            <a:endParaRPr lang="ru-RU" sz="3600" b="1" dirty="0">
              <a:solidFill>
                <a:prstClr val="black"/>
              </a:solidFill>
              <a:effectLst>
                <a:glow rad="139700">
                  <a:prstClr val="white">
                    <a:alpha val="40000"/>
                  </a:prstClr>
                </a:glow>
              </a:effectLst>
              <a:latin typeface="Adine Kirnberg" panose="02000000000000000000" pitchFamily="2" charset="0"/>
            </a:endParaRPr>
          </a:p>
          <a:p>
            <a:pPr lvl="0" algn="ctr"/>
            <a:endParaRPr lang="ru-RU" sz="3600" b="1" dirty="0">
              <a:solidFill>
                <a:prstClr val="black"/>
              </a:solidFill>
              <a:effectLst>
                <a:glow rad="139700">
                  <a:prstClr val="white">
                    <a:alpha val="40000"/>
                  </a:prstClr>
                </a:glow>
              </a:effectLst>
              <a:latin typeface="Adine Kirnberg" panose="02000000000000000000" pitchFamily="2" charset="0"/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804248" y="2910379"/>
            <a:ext cx="1296144" cy="4611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Рис.1</a:t>
            </a:r>
            <a:endParaRPr lang="ru-RU" dirty="0">
              <a:solidFill>
                <a:schemeClr val="tx1"/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804248" y="6128053"/>
            <a:ext cx="1152128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Рис.2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6028668"/>
                  </p:ext>
                </p:extLst>
              </p:nvPr>
            </p:nvGraphicFramePr>
            <p:xfrm>
              <a:off x="323528" y="1844826"/>
              <a:ext cx="5547396" cy="457126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2773698"/>
                    <a:gridCol w="2773698"/>
                  </a:tblGrid>
                  <a:tr h="9142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 smtClean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  <a:ea typeface="Dotum" panose="020B0600000101010101" pitchFamily="34" charset="-127"/>
                              <a:cs typeface="Arabic Typesetting" panose="03020402040406030203" pitchFamily="66" charset="-78"/>
                            </a:rPr>
                            <a:t>Сумма ребер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  <a:ea typeface="Dotum" panose="020B0600000101010101" pitchFamily="34" charset="-127"/>
                            <a:cs typeface="Arabic Typesetting" panose="03020402040406030203" pitchFamily="66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800" b="1" i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P =</a:t>
                          </a:r>
                          <a:r>
                            <a:rPr lang="en-US" sz="2800" b="1" i="1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 6a</a:t>
                          </a:r>
                          <a:r>
                            <a:rPr lang="ru-RU" sz="28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800" b="1" i="1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142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Площадь поверхности </a:t>
                          </a:r>
                          <a:endParaRPr lang="ru-RU" sz="240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800" b="1" i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en-US" sz="2800" b="1" i="1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a</a:t>
                          </a:r>
                          <a:r>
                            <a:rPr lang="en-US" sz="2800" b="1" i="1" baseline="300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b="1" i="1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</m:oMath>
                          </a14:m>
                          <a:endParaRPr lang="ru-RU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142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Объем </a:t>
                          </a:r>
                          <a:endParaRPr lang="ru-RU" sz="240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800" b="1" i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 =</a:t>
                          </a:r>
                          <a:r>
                            <a:rPr lang="en-US" sz="2800" b="1" i="1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sz="2800" b="1" i="1" baseline="300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2800" b="1" i="1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𝟏𝟐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en-US" sz="2800" b="1" i="1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oMath>
                          </a14:m>
                          <a:endParaRPr lang="ru-RU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142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200" b="1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Радиус описанной сферы</a:t>
                          </a:r>
                          <a:endParaRPr lang="ru-RU" sz="2200" b="1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0" lang="en-US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𝟔</m:t>
                                  </m:r>
                                </m:e>
                              </m:rad>
                            </m:oMath>
                          </a14:m>
                          <a:endParaRPr lang="ru-RU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142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200" b="1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Радиус вписанной сферы</a:t>
                          </a:r>
                          <a:endParaRPr lang="ru-RU" sz="2200" b="1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0" lang="en-US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𝟏𝟐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𝟔</m:t>
                                  </m:r>
                                </m:e>
                              </m:rad>
                            </m:oMath>
                          </a14:m>
                          <a:endParaRPr lang="ru-RU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6028668"/>
                  </p:ext>
                </p:extLst>
              </p:nvPr>
            </p:nvGraphicFramePr>
            <p:xfrm>
              <a:off x="323528" y="1844826"/>
              <a:ext cx="5547396" cy="457126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2773698"/>
                    <a:gridCol w="2773698"/>
                  </a:tblGrid>
                  <a:tr h="9142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 smtClean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  <a:ea typeface="Dotum" panose="020B0600000101010101" pitchFamily="34" charset="-127"/>
                              <a:cs typeface="Arabic Typesetting" panose="03020402040406030203" pitchFamily="66" charset="-78"/>
                            </a:rPr>
                            <a:t>Сумма ребер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  <a:ea typeface="Dotum" panose="020B0600000101010101" pitchFamily="34" charset="-127"/>
                            <a:cs typeface="Arabic Typesetting" panose="03020402040406030203" pitchFamily="66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800" b="1" i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P =</a:t>
                          </a:r>
                          <a:r>
                            <a:rPr lang="en-US" sz="2800" b="1" i="1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 6a</a:t>
                          </a:r>
                          <a:r>
                            <a:rPr lang="ru-RU" sz="28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800" b="1" i="1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142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Площадь поверхности </a:t>
                          </a:r>
                          <a:endParaRPr lang="ru-RU" sz="240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100667" r="-220" b="-300000"/>
                          </a:stretch>
                        </a:blipFill>
                      </a:tcPr>
                    </a:tc>
                  </a:tr>
                  <a:tr h="9142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Объем </a:t>
                          </a:r>
                          <a:endParaRPr lang="ru-RU" sz="240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200667" r="-220" b="-200000"/>
                          </a:stretch>
                        </a:blipFill>
                      </a:tcPr>
                    </a:tc>
                  </a:tr>
                  <a:tr h="9142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200" b="1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Радиус описанной сферы</a:t>
                          </a:r>
                          <a:endParaRPr lang="ru-RU" sz="2200" b="1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300667" r="-220" b="-100000"/>
                          </a:stretch>
                        </a:blipFill>
                      </a:tcPr>
                    </a:tc>
                  </a:tr>
                  <a:tr h="9142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200" b="1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Радиус вписанной сферы</a:t>
                          </a:r>
                          <a:endParaRPr lang="ru-RU" sz="2200" b="1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400667" r="-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3844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907" y="4736203"/>
            <a:ext cx="4076729" cy="2019577"/>
          </a:xfrm>
          <a:prstGeom prst="rect">
            <a:avLst/>
          </a:prstGeom>
        </p:spPr>
      </p:pic>
      <p:sp useBgFill="1">
        <p:nvSpPr>
          <p:cNvPr id="13" name="Скругленный прямоугольник 12"/>
          <p:cNvSpPr/>
          <p:nvPr/>
        </p:nvSpPr>
        <p:spPr>
          <a:xfrm>
            <a:off x="5940152" y="6396823"/>
            <a:ext cx="1296144" cy="4611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Рис.2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1700551"/>
                  </p:ext>
                </p:extLst>
              </p:nvPr>
            </p:nvGraphicFramePr>
            <p:xfrm>
              <a:off x="467544" y="2852936"/>
              <a:ext cx="4464496" cy="39256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2997591"/>
                    <a:gridCol w="1466905"/>
                  </a:tblGrid>
                  <a:tr h="7200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 smtClean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  <a:ea typeface="Dotum" panose="020B0600000101010101" pitchFamily="34" charset="-127"/>
                              <a:cs typeface="Arabic Typesetting" panose="03020402040406030203" pitchFamily="66" charset="-78"/>
                            </a:rPr>
                            <a:t>Сумма ребер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  <a:ea typeface="Dotum" panose="020B0600000101010101" pitchFamily="34" charset="-127"/>
                            <a:cs typeface="Arabic Typesetting" panose="03020402040406030203" pitchFamily="66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400" b="1" i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P =</a:t>
                          </a:r>
                          <a:r>
                            <a:rPr lang="en-US" sz="2400" b="1" i="1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2400" b="1" i="1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en-US" sz="2400" b="1" i="1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ru-RU" sz="24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400" b="1" i="1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3439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Площадь поверхности 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400" b="1" i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en-US" sz="2400" b="1" i="1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ru-RU" sz="2400" b="1" i="1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en-US" sz="2400" b="1" i="1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="1" i="1" baseline="300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4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5389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Объем 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400" b="1" i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 =</a:t>
                          </a:r>
                          <a:r>
                            <a:rPr lang="ru-RU" sz="2400" b="1" i="1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а</a:t>
                          </a:r>
                          <a:r>
                            <a:rPr lang="ru-RU" sz="2400" b="1" i="1" baseline="300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2400" b="1" i="1" baseline="30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373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Радиус описанной сферы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0" lang="en-US" sz="2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kumimoji="0" lang="ru-RU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endParaRPr lang="ru-RU" sz="24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774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Радиус вписанной сферы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0" lang="en-US" sz="2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kumimoji="0" lang="ru-RU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kumimoji="0" lang="ru-RU" sz="24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ru-RU" sz="24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𝟑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endParaRPr lang="ru-RU" sz="2400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1700551"/>
                  </p:ext>
                </p:extLst>
              </p:nvPr>
            </p:nvGraphicFramePr>
            <p:xfrm>
              <a:off x="467544" y="2852936"/>
              <a:ext cx="4464496" cy="392568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2997591"/>
                    <a:gridCol w="1466905"/>
                  </a:tblGrid>
                  <a:tr h="7200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 smtClean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  <a:ea typeface="Dotum" panose="020B0600000101010101" pitchFamily="34" charset="-127"/>
                              <a:cs typeface="Arabic Typesetting" panose="03020402040406030203" pitchFamily="66" charset="-78"/>
                            </a:rPr>
                            <a:t>Сумма ребер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  <a:ea typeface="Dotum" panose="020B0600000101010101" pitchFamily="34" charset="-127"/>
                            <a:cs typeface="Arabic Typesetting" panose="03020402040406030203" pitchFamily="66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400" b="1" i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P =</a:t>
                          </a:r>
                          <a:r>
                            <a:rPr lang="en-US" sz="2400" b="1" i="1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2400" b="1" i="1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en-US" sz="2400" b="1" i="1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ru-RU" sz="2400" b="1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400" b="1" i="1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3439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Площадь поверхности 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400" b="1" i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en-US" sz="2400" b="1" i="1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ru-RU" sz="2400" b="1" i="1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en-US" sz="2400" b="1" i="1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="1" i="1" baseline="300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400" b="1" i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5389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Объем 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400" b="1" i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 =</a:t>
                          </a:r>
                          <a:r>
                            <a:rPr lang="ru-RU" sz="2400" b="1" i="1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а</a:t>
                          </a:r>
                          <a:r>
                            <a:rPr lang="ru-RU" sz="2400" b="1" i="1" baseline="300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2400" b="1" i="1" baseline="30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373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Радиус описанной сферы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4149" t="-262319" r="-415" b="-107971"/>
                          </a:stretch>
                        </a:blipFill>
                      </a:tcPr>
                    </a:tc>
                  </a:tr>
                  <a:tr h="8799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0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a:t>Радиус вписанной сферы</a:t>
                          </a:r>
                          <a:endParaRPr lang="ru-RU" sz="2400" b="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4149" t="-347222" r="-415" b="-347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Горизонтальный свиток 2"/>
          <p:cNvSpPr/>
          <p:nvPr/>
        </p:nvSpPr>
        <p:spPr>
          <a:xfrm>
            <a:off x="107504" y="23267"/>
            <a:ext cx="8928992" cy="3117701"/>
          </a:xfrm>
          <a:prstGeom prst="horizontalScroll">
            <a:avLst/>
          </a:prstGeom>
          <a:gradFill>
            <a:gsLst>
              <a:gs pos="0">
                <a:schemeClr val="bg1">
                  <a:tint val="80000"/>
                  <a:satMod val="300000"/>
                </a:schemeClr>
              </a:gs>
              <a:gs pos="100000">
                <a:srgbClr val="E27100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rgbClr val="FF3399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Куб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 или 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rgbClr val="FF3399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гексаэдр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 (от греческого </a:t>
            </a:r>
            <a:r>
              <a:rPr lang="ru-RU" sz="3600" b="1" dirty="0" err="1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hex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 — шесть 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и </a:t>
            </a:r>
            <a:r>
              <a:rPr lang="ru-RU" sz="3600" b="1" dirty="0" err="1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hedra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 — грань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) составлен 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из 6 квадратов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. Каждая из 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8 вершин куба 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является вершиной 3 </a:t>
            </a:r>
            <a:r>
              <a:rPr lang="ru-RU" sz="3600" b="1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квадратов. У 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куба 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12 ребер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, имеющих равную длину. Если принять 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rgbClr val="FFCCFF">
                      <a:alpha val="40000"/>
                    </a:srgbClr>
                  </a:glow>
                </a:effectLst>
                <a:latin typeface="Adine Kirnberg" panose="02000000000000000000" pitchFamily="2" charset="0"/>
              </a:rPr>
              <a:t>длину ребра за а</a:t>
            </a:r>
            <a:r>
              <a:rPr lang="ru-RU" sz="3600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dine Kirnberg" panose="02000000000000000000" pitchFamily="2" charset="0"/>
              </a:rPr>
              <a:t>, то получим следующие формулы: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2777764"/>
            <a:ext cx="2133628" cy="2160637"/>
          </a:xfrm>
          <a:prstGeom prst="rect">
            <a:avLst/>
          </a:prstGeom>
        </p:spPr>
      </p:pic>
      <p:sp useBgFill="1">
        <p:nvSpPr>
          <p:cNvPr id="10" name="Скругленный прямоугольник 9"/>
          <p:cNvSpPr/>
          <p:nvPr/>
        </p:nvSpPr>
        <p:spPr>
          <a:xfrm>
            <a:off x="7668344" y="2996952"/>
            <a:ext cx="1296144" cy="4611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Рис.1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7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1542</Words>
  <Application>Microsoft Office PowerPoint</Application>
  <PresentationFormat>Экран (4:3)</PresentationFormat>
  <Paragraphs>202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Правильные  и полуправильные  многогранники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2014-10-16T03:37:32Z</dcterms:created>
  <dcterms:modified xsi:type="dcterms:W3CDTF">2014-10-16T03:38:19Z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