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301" r:id="rId14"/>
    <p:sldId id="302" r:id="rId15"/>
    <p:sldId id="273" r:id="rId16"/>
    <p:sldId id="274" r:id="rId17"/>
    <p:sldId id="275" r:id="rId18"/>
    <p:sldId id="276" r:id="rId19"/>
    <p:sldId id="278" r:id="rId20"/>
    <p:sldId id="279" r:id="rId21"/>
    <p:sldId id="280" r:id="rId22"/>
    <p:sldId id="281" r:id="rId23"/>
    <p:sldId id="292" r:id="rId24"/>
    <p:sldId id="293" r:id="rId25"/>
    <p:sldId id="294" r:id="rId26"/>
    <p:sldId id="298" r:id="rId27"/>
    <p:sldId id="295" r:id="rId28"/>
    <p:sldId id="282" r:id="rId29"/>
    <p:sldId id="299" r:id="rId30"/>
    <p:sldId id="283" r:id="rId31"/>
    <p:sldId id="300" r:id="rId32"/>
    <p:sldId id="284" r:id="rId33"/>
    <p:sldId id="285" r:id="rId34"/>
    <p:sldId id="286" r:id="rId35"/>
    <p:sldId id="304" r:id="rId36"/>
    <p:sldId id="287" r:id="rId37"/>
    <p:sldId id="288" r:id="rId38"/>
    <p:sldId id="289" r:id="rId39"/>
    <p:sldId id="303" r:id="rId40"/>
    <p:sldId id="290" r:id="rId41"/>
    <p:sldId id="29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FFCC"/>
    <a:srgbClr val="0DFFF3"/>
    <a:srgbClr val="FFFF00"/>
    <a:srgbClr val="00FF00"/>
    <a:srgbClr val="008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546" y="-1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59AB7-E574-4BA3-8610-8FD5B8BE390F}" type="datetimeFigureOut">
              <a:rPr lang="ru-RU" smtClean="0"/>
              <a:t>12.10.2014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B02D7-8E27-4CE1-A246-0667CF41AD6E}" type="slidenum">
              <a:rPr lang="ru-RU" smtClean="0"/>
              <a:t>‹#›</a:t>
            </a:fld>
            <a:endParaRPr lang="ru-RU"/>
          </a:p>
        </p:txBody>
      </p:sp>
    </p:spTree>
    <p:extLst>
      <p:ext uri="{BB962C8B-B14F-4D97-AF65-F5344CB8AC3E}">
        <p14:creationId xmlns:p14="http://schemas.microsoft.com/office/powerpoint/2010/main" val="330898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3B02D7-8E27-4CE1-A246-0667CF41AD6E}" type="slidenum">
              <a:rPr lang="ru-RU" smtClean="0"/>
              <a:t>15</a:t>
            </a:fld>
            <a:endParaRPr lang="ru-RU"/>
          </a:p>
        </p:txBody>
      </p:sp>
    </p:spTree>
    <p:extLst>
      <p:ext uri="{BB962C8B-B14F-4D97-AF65-F5344CB8AC3E}">
        <p14:creationId xmlns:p14="http://schemas.microsoft.com/office/powerpoint/2010/main" val="261913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353561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64691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204854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137568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343654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370447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12050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349800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257642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123204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23AC38-F9F0-49F8-AA71-632E2F6693E9}"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B72786-B672-40FC-BFBB-DF9DDEA357CA}" type="slidenum">
              <a:rPr lang="ru-RU" smtClean="0"/>
              <a:pPr/>
              <a:t>‹#›</a:t>
            </a:fld>
            <a:endParaRPr lang="ru-RU"/>
          </a:p>
        </p:txBody>
      </p:sp>
    </p:spTree>
    <p:extLst>
      <p:ext uri="{BB962C8B-B14F-4D97-AF65-F5344CB8AC3E}">
        <p14:creationId xmlns:p14="http://schemas.microsoft.com/office/powerpoint/2010/main" val="86321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00FF00"/>
            </a:gs>
            <a:gs pos="0">
              <a:srgbClr val="FFFF00"/>
            </a:gs>
            <a:gs pos="100000">
              <a:srgbClr val="FFFF00"/>
            </a:gs>
            <a:gs pos="100000">
              <a:srgbClr val="0080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3AC38-F9F0-49F8-AA71-632E2F6693E9}" type="datetimeFigureOut">
              <a:rPr lang="ru-RU" smtClean="0"/>
              <a:pPr/>
              <a:t>12.10.2014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72786-B672-40FC-BFBB-DF9DDEA357CA}" type="slidenum">
              <a:rPr lang="ru-RU" smtClean="0"/>
              <a:pPr/>
              <a:t>‹#›</a:t>
            </a:fld>
            <a:endParaRPr lang="ru-RU"/>
          </a:p>
        </p:txBody>
      </p:sp>
    </p:spTree>
    <p:extLst>
      <p:ext uri="{BB962C8B-B14F-4D97-AF65-F5344CB8AC3E}">
        <p14:creationId xmlns:p14="http://schemas.microsoft.com/office/powerpoint/2010/main" val="407092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1.gif"/><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9821" y="783070"/>
            <a:ext cx="8892480" cy="4392488"/>
          </a:xfrm>
        </p:spPr>
        <p:txBody>
          <a:bodyPr>
            <a:prstTxWarp prst="textInflat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solidFill>
                    <a:srgbClr val="C00000"/>
                  </a:solidFill>
                </a:ln>
                <a:solidFill>
                  <a:srgbClr val="FF0000"/>
                </a:solidFill>
                <a:effectLst>
                  <a:glow rad="101600">
                    <a:schemeClr val="tx1">
                      <a:alpha val="60000"/>
                    </a:schemeClr>
                  </a:glow>
                  <a:outerShdw blurRad="50800" dist="39000" dir="5460000" algn="tl">
                    <a:srgbClr val="000000">
                      <a:alpha val="38000"/>
                    </a:srgbClr>
                  </a:outerShdw>
                </a:effectLst>
              </a:rPr>
              <a:t>Эколого-математический </a:t>
            </a:r>
            <a:br>
              <a:rPr lang="ru-RU" sz="6000" b="1" dirty="0" smtClean="0">
                <a:ln w="11430">
                  <a:solidFill>
                    <a:srgbClr val="C00000"/>
                  </a:solidFill>
                </a:ln>
                <a:solidFill>
                  <a:srgbClr val="FF0000"/>
                </a:solidFill>
                <a:effectLst>
                  <a:glow rad="101600">
                    <a:schemeClr val="tx1">
                      <a:alpha val="60000"/>
                    </a:schemeClr>
                  </a:glow>
                  <a:outerShdw blurRad="50800" dist="39000" dir="5460000" algn="tl">
                    <a:srgbClr val="000000">
                      <a:alpha val="38000"/>
                    </a:srgbClr>
                  </a:outerShdw>
                </a:effectLst>
              </a:rPr>
            </a:br>
            <a:r>
              <a:rPr lang="ru-RU" sz="6000" b="1" dirty="0" err="1" smtClean="0">
                <a:ln w="11430">
                  <a:solidFill>
                    <a:srgbClr val="C00000"/>
                  </a:solidFill>
                </a:ln>
                <a:solidFill>
                  <a:srgbClr val="FF0000"/>
                </a:solidFill>
                <a:effectLst>
                  <a:glow rad="101600">
                    <a:schemeClr val="tx1">
                      <a:alpha val="60000"/>
                    </a:schemeClr>
                  </a:glow>
                  <a:outerShdw blurRad="50800" dist="39000" dir="5460000" algn="tl">
                    <a:srgbClr val="000000">
                      <a:alpha val="38000"/>
                    </a:srgbClr>
                  </a:outerShdw>
                </a:effectLst>
              </a:rPr>
              <a:t>брейн</a:t>
            </a:r>
            <a:r>
              <a:rPr lang="ru-RU" sz="6000" b="1" dirty="0" smtClean="0">
                <a:ln w="11430">
                  <a:solidFill>
                    <a:srgbClr val="C00000"/>
                  </a:solidFill>
                </a:ln>
                <a:solidFill>
                  <a:srgbClr val="FF0000"/>
                </a:solidFill>
                <a:effectLst>
                  <a:glow rad="101600">
                    <a:schemeClr val="tx1">
                      <a:alpha val="60000"/>
                    </a:schemeClr>
                  </a:glow>
                  <a:outerShdw blurRad="50800" dist="39000" dir="5460000" algn="tl">
                    <a:srgbClr val="000000">
                      <a:alpha val="38000"/>
                    </a:srgbClr>
                  </a:outerShdw>
                </a:effectLst>
              </a:rPr>
              <a:t>-ринг</a:t>
            </a:r>
            <a:endParaRPr lang="ru-RU" sz="6000" b="1" dirty="0">
              <a:ln w="11430">
                <a:solidFill>
                  <a:srgbClr val="C00000"/>
                </a:solidFill>
              </a:ln>
              <a:solidFill>
                <a:srgbClr val="FF0000"/>
              </a:solidFill>
              <a:effectLst>
                <a:glow rad="101600">
                  <a:schemeClr val="tx1">
                    <a:alpha val="60000"/>
                  </a:schemeClr>
                </a:glow>
                <a:outerShdw blurRad="50800" dist="39000" dir="5460000" algn="tl">
                  <a:srgbClr val="000000">
                    <a:alpha val="38000"/>
                  </a:srgbClr>
                </a:outerShdw>
              </a:effectLst>
            </a:endParaRPr>
          </a:p>
        </p:txBody>
      </p:sp>
      <p:pic>
        <p:nvPicPr>
          <p:cNvPr id="1062" name="Picture 38" descr="C:\Users\МЗП\AppData\Local\Microsoft\Windows\Temporary Internet Files\Content.IE5\AC0P886X\MC90043454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3383626">
            <a:off x="2809532" y="5204522"/>
            <a:ext cx="1654175" cy="184467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C:\Users\МЗП\AppData\Local\Microsoft\Windows\Temporary Internet Files\Content.IE5\AC0P886X\MC900434541[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895512">
            <a:off x="362984" y="4691741"/>
            <a:ext cx="14732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C:\Users\МЗП\AppData\Local\Microsoft\Windows\Temporary Internet Files\Content.IE5\6Z6JE57S\MC900434553[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42380">
            <a:off x="708703" y="2659135"/>
            <a:ext cx="158432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C:\Users\МЗП\AppData\Local\Microsoft\Windows\Temporary Internet Files\Content.IE5\D2S6JI25\MC90043455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7047964">
            <a:off x="4369508" y="-560643"/>
            <a:ext cx="730394" cy="2269414"/>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C:\Users\МЗП\AppData\Local\Microsoft\Windows\Temporary Internet Files\Content.IE5\AHK9DGOA\MC900434545[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3309466">
            <a:off x="480035" y="169282"/>
            <a:ext cx="991181" cy="1315517"/>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C:\Users\МЗП\AppData\Local\Microsoft\Windows\Temporary Internet Files\Content.IE5\AC0P886X\MC900434547[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629097">
            <a:off x="5484962" y="5008366"/>
            <a:ext cx="1568450" cy="179387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C:\Users\МЗП\AppData\Local\Microsoft\Windows\Temporary Internet Files\Content.IE5\6Z6JE57S\MC900434539[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295914">
            <a:off x="7578486" y="113765"/>
            <a:ext cx="1172103" cy="1426548"/>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C:\Users\МЗП\AppData\Local\Microsoft\Windows\Temporary Internet Files\Content.IE5\D2S6JI25\MC900434537[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491448">
            <a:off x="7903046" y="4972589"/>
            <a:ext cx="7588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Users\МЗП\AppData\Local\Microsoft\Windows\Temporary Internet Files\Content.IE5\AHK9DGOA\MC900434543[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541928">
            <a:off x="7131025" y="2636913"/>
            <a:ext cx="1539875" cy="190182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C:\Users\МЗП\AppData\Local\Microsoft\Windows\Temporary Internet Files\Content.IE5\6Z6JE57S\MC900434535[1].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3936197">
            <a:off x="4849573" y="2267000"/>
            <a:ext cx="1212761" cy="142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13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872" y="260648"/>
            <a:ext cx="8686328" cy="4524315"/>
          </a:xfrm>
          <a:prstGeom prst="rect">
            <a:avLst/>
          </a:prstGeom>
        </p:spPr>
        <p:txBody>
          <a:bodyPr wrap="square">
            <a:spAutoFit/>
          </a:bodyPr>
          <a:lstStyle/>
          <a:p>
            <a:pPr algn="ctr"/>
            <a:r>
              <a:rPr lang="ru-RU" sz="3200" b="1" dirty="0" smtClean="0"/>
              <a:t>РАУНД </a:t>
            </a:r>
            <a:r>
              <a:rPr lang="ru-RU" sz="3200" b="1" dirty="0"/>
              <a:t>1.</a:t>
            </a:r>
          </a:p>
          <a:p>
            <a:r>
              <a:rPr lang="ru-RU" sz="3200" u="sng" dirty="0"/>
              <a:t>Вопрос 1</a:t>
            </a:r>
            <a:r>
              <a:rPr lang="ru-RU" sz="3200" u="sng" dirty="0" smtClean="0"/>
              <a:t>:</a:t>
            </a:r>
            <a:r>
              <a:rPr lang="ru-RU" sz="3200" dirty="0" smtClean="0"/>
              <a:t>  Брошенная </a:t>
            </a:r>
            <a:r>
              <a:rPr lang="ru-RU" sz="3200" dirty="0"/>
              <a:t>на землю кожура от банана в нашем климате разлагается около 2 лет. Брошенный окурок сигареты разлагается на два года дольше. Пластиковый пакет разлагается на восемь лет дольше, чем окурок. Сколько лет потребуется для того чтобы разложился пакет? На сколько лет раньше разложится кожура от банана?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4658397"/>
            <a:ext cx="2143125" cy="2133600"/>
          </a:xfrm>
          <a:prstGeom prst="rect">
            <a:avLst/>
          </a:prstGeom>
          <a:effectLst>
            <a:softEdge rad="1270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87824" y="4658397"/>
            <a:ext cx="3244096" cy="2085490"/>
          </a:xfrm>
          <a:prstGeom prst="rect">
            <a:avLst/>
          </a:prstGeom>
          <a:effectLst>
            <a:softEdge rad="317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65843" y="4149080"/>
            <a:ext cx="2681536" cy="2599209"/>
          </a:xfrm>
          <a:prstGeom prst="rect">
            <a:avLst/>
          </a:prstGeom>
          <a:effectLst>
            <a:softEdge rad="127000"/>
          </a:effectLst>
        </p:spPr>
      </p:pic>
    </p:spTree>
    <p:extLst>
      <p:ext uri="{BB962C8B-B14F-4D97-AF65-F5344CB8AC3E}">
        <p14:creationId xmlns:p14="http://schemas.microsoft.com/office/powerpoint/2010/main" val="3071633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07" y="332656"/>
            <a:ext cx="6462464" cy="3539430"/>
          </a:xfrm>
          <a:prstGeom prst="rect">
            <a:avLst/>
          </a:prstGeom>
        </p:spPr>
        <p:txBody>
          <a:bodyPr wrap="square">
            <a:spAutoFit/>
          </a:bodyPr>
          <a:lstStyle/>
          <a:p>
            <a:r>
              <a:rPr lang="ru-RU" sz="3200" u="sng" dirty="0"/>
              <a:t>Вопрос </a:t>
            </a:r>
            <a:r>
              <a:rPr lang="ru-RU" sz="3200" u="sng" dirty="0" smtClean="0"/>
              <a:t>2</a:t>
            </a:r>
            <a:r>
              <a:rPr lang="ru-RU" sz="3200" dirty="0" smtClean="0"/>
              <a:t>: В </a:t>
            </a:r>
            <a:r>
              <a:rPr lang="ru-RU" sz="3200" dirty="0"/>
              <a:t>мире ежегодно добывается 1600 млн. кв. м древесины, около 20% всей древесины идет на топливо. Сколько кубических метров древесины ежегодно </a:t>
            </a:r>
            <a:endParaRPr lang="ru-RU" sz="3200" dirty="0" smtClean="0"/>
          </a:p>
          <a:p>
            <a:r>
              <a:rPr lang="ru-RU" sz="3200" dirty="0" smtClean="0"/>
              <a:t>сжигается</a:t>
            </a:r>
            <a:r>
              <a:rPr lang="ru-RU" sz="3200" dirty="0"/>
              <a:t>? </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3861048"/>
            <a:ext cx="3641741" cy="242782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7829" y="548680"/>
            <a:ext cx="3618183" cy="258320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3568" y="3861048"/>
            <a:ext cx="3694387" cy="2427827"/>
          </a:xfrm>
          <a:prstGeom prst="rect">
            <a:avLst/>
          </a:prstGeom>
        </p:spPr>
      </p:pic>
    </p:spTree>
    <p:extLst>
      <p:ext uri="{BB962C8B-B14F-4D97-AF65-F5344CB8AC3E}">
        <p14:creationId xmlns:p14="http://schemas.microsoft.com/office/powerpoint/2010/main" val="729305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89679"/>
            <a:ext cx="5544616" cy="3539430"/>
          </a:xfrm>
          <a:prstGeom prst="rect">
            <a:avLst/>
          </a:prstGeom>
        </p:spPr>
        <p:txBody>
          <a:bodyPr wrap="square">
            <a:spAutoFit/>
          </a:bodyPr>
          <a:lstStyle/>
          <a:p>
            <a:r>
              <a:rPr lang="ru-RU" sz="3200" u="sng" dirty="0"/>
              <a:t>Вопрос </a:t>
            </a:r>
            <a:r>
              <a:rPr lang="ru-RU" sz="3200" u="sng" dirty="0" smtClean="0"/>
              <a:t>3: </a:t>
            </a:r>
            <a:r>
              <a:rPr lang="ru-RU" sz="3200" dirty="0" smtClean="0"/>
              <a:t> </a:t>
            </a:r>
          </a:p>
          <a:p>
            <a:r>
              <a:rPr lang="ru-RU" sz="3200" dirty="0" smtClean="0"/>
              <a:t>Средняя </a:t>
            </a:r>
            <a:r>
              <a:rPr lang="ru-RU" sz="3200" dirty="0"/>
              <a:t>продолжительность </a:t>
            </a:r>
            <a:endParaRPr lang="ru-RU" sz="3200" dirty="0" smtClean="0"/>
          </a:p>
          <a:p>
            <a:r>
              <a:rPr lang="ru-RU" sz="3200" dirty="0" smtClean="0"/>
              <a:t>жизни </a:t>
            </a:r>
            <a:r>
              <a:rPr lang="ru-RU" sz="3200" dirty="0"/>
              <a:t>жителей 64 года. Причем 5х+30=50 из этих лет мы живем за счет медицины. На сколько лет врачи продлевают жизнь?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24128" y="1577777"/>
            <a:ext cx="2419350" cy="189547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48064" y="627490"/>
            <a:ext cx="3831962" cy="5921122"/>
          </a:xfrm>
          <a:prstGeom prst="rect">
            <a:avLst/>
          </a:prstGeom>
          <a:effectLst>
            <a:softEdge rad="635000"/>
          </a:effectLst>
        </p:spPr>
      </p:pic>
      <p:pic>
        <p:nvPicPr>
          <p:cNvPr id="5" name="Рисунок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5536" y="3829110"/>
            <a:ext cx="4932603" cy="2719502"/>
          </a:xfrm>
          <a:prstGeom prst="rect">
            <a:avLst/>
          </a:prstGeom>
          <a:effectLst>
            <a:softEdge rad="317500"/>
          </a:effectLst>
        </p:spPr>
      </p:pic>
    </p:spTree>
    <p:extLst>
      <p:ext uri="{BB962C8B-B14F-4D97-AF65-F5344CB8AC3E}">
        <p14:creationId xmlns:p14="http://schemas.microsoft.com/office/powerpoint/2010/main" val="545530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4572000" cy="6186309"/>
          </a:xfrm>
          <a:prstGeom prst="rect">
            <a:avLst/>
          </a:prstGeom>
        </p:spPr>
        <p:txBody>
          <a:bodyPr>
            <a:spAutoFit/>
          </a:bodyPr>
          <a:lstStyle/>
          <a:p>
            <a:r>
              <a:rPr lang="ru-RU" sz="3600" u="sng" dirty="0"/>
              <a:t>Вопрос </a:t>
            </a:r>
            <a:r>
              <a:rPr lang="ru-RU" sz="3600" u="sng" dirty="0" smtClean="0"/>
              <a:t>4:</a:t>
            </a:r>
            <a:r>
              <a:rPr lang="ru-RU" sz="3600" dirty="0" smtClean="0"/>
              <a:t> Тонна </a:t>
            </a:r>
            <a:r>
              <a:rPr lang="ru-RU" sz="3600" dirty="0"/>
              <a:t>нефти покрывает тонкой пленкой 12 км</a:t>
            </a:r>
            <a:r>
              <a:rPr lang="ru-RU" sz="3600" baseline="30000" dirty="0"/>
              <a:t>2</a:t>
            </a:r>
            <a:r>
              <a:rPr lang="ru-RU" sz="3600" dirty="0"/>
              <a:t> поверхности океана. За год в моря поступает 10 млн. тонн нефти. Какая площадь морей и океанов будет покрыта пленкой из нефти за год?</a:t>
            </a:r>
            <a:r>
              <a:rPr lang="ru-RU" sz="3200" dirty="0"/>
              <a:t> </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7936" y="188640"/>
            <a:ext cx="4386064" cy="3289548"/>
          </a:xfrm>
          <a:prstGeom prst="rect">
            <a:avLst/>
          </a:prstGeom>
          <a:effectLst>
            <a:softEdge rad="127000"/>
          </a:effectLst>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7936" y="3473295"/>
            <a:ext cx="4386064" cy="3268074"/>
          </a:xfrm>
          <a:prstGeom prst="rect">
            <a:avLst/>
          </a:prstGeom>
          <a:effectLst>
            <a:softEdge rad="127000"/>
          </a:effectLst>
        </p:spPr>
      </p:pic>
    </p:spTree>
    <p:extLst>
      <p:ext uri="{BB962C8B-B14F-4D97-AF65-F5344CB8AC3E}">
        <p14:creationId xmlns:p14="http://schemas.microsoft.com/office/powerpoint/2010/main" val="3427290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1521" y="1050966"/>
            <a:ext cx="8698578" cy="5694636"/>
          </a:xfrm>
          <a:prstGeom prst="rect">
            <a:avLst/>
          </a:prstGeom>
        </p:spPr>
      </p:pic>
      <p:sp>
        <p:nvSpPr>
          <p:cNvPr id="3" name="Прямоугольник 2"/>
          <p:cNvSpPr/>
          <p:nvPr/>
        </p:nvSpPr>
        <p:spPr>
          <a:xfrm>
            <a:off x="1071317" y="0"/>
            <a:ext cx="6802824" cy="1077218"/>
          </a:xfrm>
          <a:prstGeom prst="rect">
            <a:avLst/>
          </a:prstGeom>
        </p:spPr>
        <p:txBody>
          <a:bodyPr wrap="none">
            <a:spAutoFit/>
          </a:bodyPr>
          <a:lstStyle/>
          <a:p>
            <a:r>
              <a:rPr lang="ru-RU" sz="3200" dirty="0"/>
              <a:t>Глобальные проблемы человечества</a:t>
            </a:r>
            <a:r>
              <a:rPr lang="ru-RU" sz="3200" dirty="0" smtClean="0"/>
              <a:t>. </a:t>
            </a:r>
          </a:p>
          <a:p>
            <a:pPr algn="ctr"/>
            <a:r>
              <a:rPr lang="ru-RU" sz="3200" dirty="0" smtClean="0"/>
              <a:t>Разлив нефти.</a:t>
            </a:r>
            <a:endParaRPr lang="ru-RU" sz="3200" dirty="0"/>
          </a:p>
        </p:txBody>
      </p:sp>
    </p:spTree>
    <p:extLst>
      <p:ext uri="{BB962C8B-B14F-4D97-AF65-F5344CB8AC3E}">
        <p14:creationId xmlns:p14="http://schemas.microsoft.com/office/powerpoint/2010/main" val="3087829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28826"/>
            <a:ext cx="7992888" cy="707886"/>
          </a:xfrm>
          <a:prstGeom prst="rect">
            <a:avLst/>
          </a:prstGeom>
        </p:spPr>
        <p:txBody>
          <a:bodyPr wrap="square">
            <a:spAutoFit/>
          </a:bodyPr>
          <a:lstStyle/>
          <a:p>
            <a:r>
              <a:rPr lang="ru-RU" sz="4000" dirty="0" smtClean="0"/>
              <a:t>Какой </a:t>
            </a:r>
            <a:r>
              <a:rPr lang="ru-RU" sz="4000" dirty="0"/>
              <a:t>предмет лишний на экране? </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297610"/>
            <a:ext cx="3538442" cy="3587774"/>
          </a:xfrm>
          <a:prstGeom prst="ellipse">
            <a:avLst/>
          </a:prstGeom>
          <a:ln>
            <a:noFill/>
          </a:ln>
          <a:effectLst>
            <a:softEdge rad="317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51614" y="836712"/>
            <a:ext cx="3009900" cy="2952750"/>
          </a:xfrm>
          <a:prstGeom prst="rect">
            <a:avLst/>
          </a:prstGeom>
          <a:ln>
            <a:noFill/>
          </a:ln>
          <a:effectLst>
            <a:softEdge rad="1270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56564" y="3501008"/>
            <a:ext cx="4762500" cy="3571875"/>
          </a:xfrm>
          <a:prstGeom prst="rect">
            <a:avLst/>
          </a:prstGeom>
          <a:effectLst>
            <a:softEdge rad="635000"/>
          </a:effectLst>
        </p:spPr>
      </p:pic>
    </p:spTree>
    <p:extLst>
      <p:ext uri="{BB962C8B-B14F-4D97-AF65-F5344CB8AC3E}">
        <p14:creationId xmlns:p14="http://schemas.microsoft.com/office/powerpoint/2010/main" val="2867675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7904" y="332656"/>
            <a:ext cx="5094312" cy="5693866"/>
          </a:xfrm>
          <a:prstGeom prst="rect">
            <a:avLst/>
          </a:prstGeom>
        </p:spPr>
        <p:txBody>
          <a:bodyPr wrap="square">
            <a:spAutoFit/>
          </a:bodyPr>
          <a:lstStyle/>
          <a:p>
            <a:r>
              <a:rPr lang="ru-RU" sz="2800" dirty="0" smtClean="0"/>
              <a:t>Сигарета</a:t>
            </a:r>
            <a:r>
              <a:rPr lang="ru-RU" sz="2800" dirty="0"/>
              <a:t>: </a:t>
            </a:r>
            <a:r>
              <a:rPr lang="ru-RU" sz="2800" dirty="0" smtClean="0"/>
              <a:t>“</a:t>
            </a:r>
            <a:r>
              <a:rPr lang="ru-RU" sz="2800" dirty="0"/>
              <a:t>Почему это я лишняя? А вы знаете, что мои ближайшие родственники: картофель, томат, баклажаны. В Европе табак использовался в качестве лечебного средства. В вышедшем в 1625 году в Базеле учебнике медицины о табаке говорилось следующее: ”Это зелье очищает небо и голову, рассеивает боль и усталость, оберегает людей от чумы, прогоняет вшей”.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3548" y="836712"/>
            <a:ext cx="3030977" cy="4399806"/>
          </a:xfrm>
          <a:prstGeom prst="rect">
            <a:avLst/>
          </a:prstGeom>
        </p:spPr>
      </p:pic>
    </p:spTree>
    <p:extLst>
      <p:ext uri="{BB962C8B-B14F-4D97-AF65-F5344CB8AC3E}">
        <p14:creationId xmlns:p14="http://schemas.microsoft.com/office/powerpoint/2010/main" val="1485219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284" y="116632"/>
            <a:ext cx="8712968" cy="2677656"/>
          </a:xfrm>
          <a:prstGeom prst="rect">
            <a:avLst/>
          </a:prstGeom>
        </p:spPr>
        <p:txBody>
          <a:bodyPr wrap="square">
            <a:spAutoFit/>
          </a:bodyPr>
          <a:lstStyle/>
          <a:p>
            <a:r>
              <a:rPr lang="ru-RU" sz="2400" dirty="0" smtClean="0"/>
              <a:t>   Родственниками </a:t>
            </a:r>
            <a:r>
              <a:rPr lang="ru-RU" sz="2400" dirty="0"/>
              <a:t>табака </a:t>
            </a:r>
            <a:r>
              <a:rPr lang="ru-RU" sz="2400" dirty="0" smtClean="0"/>
              <a:t>являются </a:t>
            </a:r>
            <a:r>
              <a:rPr lang="ru-RU" sz="2400" dirty="0"/>
              <a:t>белладонна, белена и дурман. В 1608 году король </a:t>
            </a:r>
            <a:r>
              <a:rPr lang="ru-RU" sz="2400" dirty="0" err="1"/>
              <a:t>Людовиг</a:t>
            </a:r>
            <a:r>
              <a:rPr lang="ru-RU" sz="2400" dirty="0"/>
              <a:t> XIII запретил свободную продажу табака. В 1649 году в знаменитом “Уложении” царя Алексея Михайловича предписывалось пытать всех, у кого будет найден табак, и бить кнутом пока не признается, откуда табак достал. Торговцев – пороть, ноздри рвать и ссылать в дальние города».</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629" y="2708920"/>
            <a:ext cx="8424936" cy="4161478"/>
          </a:xfrm>
          <a:prstGeom prst="rect">
            <a:avLst/>
          </a:prstGeom>
          <a:effectLst>
            <a:softEdge rad="127000"/>
          </a:effectLst>
        </p:spPr>
      </p:pic>
    </p:spTree>
    <p:extLst>
      <p:ext uri="{BB962C8B-B14F-4D97-AF65-F5344CB8AC3E}">
        <p14:creationId xmlns:p14="http://schemas.microsoft.com/office/powerpoint/2010/main" val="672654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998" y="260648"/>
            <a:ext cx="8512465" cy="6001643"/>
          </a:xfrm>
          <a:prstGeom prst="rect">
            <a:avLst/>
          </a:prstGeom>
        </p:spPr>
        <p:txBody>
          <a:bodyPr wrap="square">
            <a:spAutoFit/>
          </a:bodyPr>
          <a:lstStyle/>
          <a:p>
            <a:pPr algn="ctr"/>
            <a:r>
              <a:rPr lang="ru-RU" sz="3200" b="1" dirty="0" smtClean="0"/>
              <a:t>РАУНД 2</a:t>
            </a:r>
            <a:endParaRPr lang="ru-RU" sz="3200" b="1" dirty="0"/>
          </a:p>
          <a:p>
            <a:r>
              <a:rPr lang="ru-RU" sz="3200" u="sng" dirty="0"/>
              <a:t>Вопрос </a:t>
            </a:r>
            <a:r>
              <a:rPr lang="ru-RU" sz="3200" u="sng" dirty="0" smtClean="0"/>
              <a:t>5</a:t>
            </a:r>
            <a:r>
              <a:rPr lang="ru-RU" sz="3200" dirty="0" smtClean="0"/>
              <a:t>: В </a:t>
            </a:r>
            <a:r>
              <a:rPr lang="ru-RU" sz="3200" dirty="0"/>
              <a:t>табачном дыме одной сигареты содержится много ядовитых веществ, разрушающих организм. Определите процентное содержание самых ядовитых веществ – синильной кислоты, табачного дегтя, углекислого газа в сигарете, если никотина 2%, а синильная кислота составляет </a:t>
            </a:r>
            <a:r>
              <a:rPr lang="ru-RU" sz="3200" dirty="0" smtClean="0"/>
              <a:t>½ часть </a:t>
            </a:r>
            <a:r>
              <a:rPr lang="ru-RU" sz="3200" dirty="0"/>
              <a:t>никотина; табачного дегтя в 7,5 раз больше, чем никотина; углекислого газа составляет </a:t>
            </a:r>
            <a:r>
              <a:rPr lang="ru-RU" sz="3200" dirty="0" smtClean="0"/>
              <a:t>3/5 от количества </a:t>
            </a:r>
            <a:r>
              <a:rPr lang="ru-RU" sz="3200" dirty="0"/>
              <a:t>табачного дегтя, полоний составляет </a:t>
            </a:r>
            <a:r>
              <a:rPr lang="ru-RU" sz="3200" dirty="0" smtClean="0"/>
              <a:t>2/3 от </a:t>
            </a:r>
            <a:r>
              <a:rPr lang="ru-RU" sz="3200" dirty="0"/>
              <a:t>количества углекислого </a:t>
            </a:r>
            <a:r>
              <a:rPr lang="ru-RU" sz="3200" dirty="0" smtClean="0"/>
              <a:t>газа.</a:t>
            </a:r>
            <a:endParaRPr lang="ru-RU" sz="3200" dirty="0"/>
          </a:p>
        </p:txBody>
      </p:sp>
    </p:spTree>
    <p:extLst>
      <p:ext uri="{BB962C8B-B14F-4D97-AF65-F5344CB8AC3E}">
        <p14:creationId xmlns:p14="http://schemas.microsoft.com/office/powerpoint/2010/main" val="1297230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3960440" cy="6124754"/>
          </a:xfrm>
          <a:prstGeom prst="rect">
            <a:avLst/>
          </a:prstGeom>
        </p:spPr>
        <p:txBody>
          <a:bodyPr wrap="square">
            <a:spAutoFit/>
          </a:bodyPr>
          <a:lstStyle/>
          <a:p>
            <a:r>
              <a:rPr lang="ru-RU" sz="2800" u="sng" dirty="0"/>
              <a:t>Вопрос </a:t>
            </a:r>
            <a:r>
              <a:rPr lang="ru-RU" sz="2800" u="sng" dirty="0" smtClean="0"/>
              <a:t>6</a:t>
            </a:r>
            <a:r>
              <a:rPr lang="ru-RU" sz="2800" dirty="0" smtClean="0"/>
              <a:t>: Подсчитано</a:t>
            </a:r>
            <a:r>
              <a:rPr lang="ru-RU" sz="2800" dirty="0"/>
              <a:t>, что для нормальной жизни в промышленном городе на каждого жителя необходимо иметь 25 квадратных метров зеленых насаждений.</a:t>
            </a:r>
          </a:p>
          <a:p>
            <a:r>
              <a:rPr lang="ru-RU" sz="2800" dirty="0"/>
              <a:t>Какова должна быть площадь насаждений в г. Казани, если в нем на 2012 год население составляет 1млн. 145тыс. человек? </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9417" y="3512247"/>
            <a:ext cx="4850904" cy="315029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39417" y="260260"/>
            <a:ext cx="4850904" cy="2952328"/>
          </a:xfrm>
          <a:prstGeom prst="rect">
            <a:avLst/>
          </a:prstGeom>
        </p:spPr>
      </p:pic>
    </p:spTree>
    <p:extLst>
      <p:ext uri="{BB962C8B-B14F-4D97-AF65-F5344CB8AC3E}">
        <p14:creationId xmlns:p14="http://schemas.microsoft.com/office/powerpoint/2010/main" val="136918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050" y="548680"/>
            <a:ext cx="8352928" cy="2554545"/>
          </a:xfrm>
          <a:prstGeom prst="rect">
            <a:avLst/>
          </a:prstGeom>
        </p:spPr>
        <p:txBody>
          <a:bodyPr wrap="square">
            <a:spAutoFit/>
          </a:bodyPr>
          <a:lstStyle/>
          <a:p>
            <a:r>
              <a:rPr lang="ru-RU" sz="3600" dirty="0"/>
              <a:t> </a:t>
            </a:r>
            <a:r>
              <a:rPr lang="ru-RU" sz="4000" b="1" i="1" dirty="0" smtClean="0">
                <a:latin typeface="Gabriola" pitchFamily="82" charset="0"/>
                <a:cs typeface="FreesiaUPC" pitchFamily="34" charset="-34"/>
              </a:rPr>
              <a:t>Рыбе </a:t>
            </a:r>
            <a:r>
              <a:rPr lang="ru-RU" sz="4000" b="1" i="1" dirty="0">
                <a:latin typeface="Gabriola" pitchFamily="82" charset="0"/>
                <a:cs typeface="FreesiaUPC" pitchFamily="34" charset="-34"/>
              </a:rPr>
              <a:t>– вода, птице – воздух, зверю – лес, степи, горы. А человеку нужна Родина. И охранять природу – значит охранять </a:t>
            </a:r>
            <a:r>
              <a:rPr lang="ru-RU" sz="4000" b="1" i="1" dirty="0" smtClean="0">
                <a:latin typeface="Gabriola" pitchFamily="82" charset="0"/>
                <a:cs typeface="FreesiaUPC" pitchFamily="34" charset="-34"/>
              </a:rPr>
              <a:t>Родину</a:t>
            </a:r>
            <a:r>
              <a:rPr lang="ru-RU" sz="4000" b="1" i="1" dirty="0">
                <a:latin typeface="Gabriola" pitchFamily="82" charset="0"/>
                <a:cs typeface="FreesiaUPC" pitchFamily="34" charset="-34"/>
              </a:rPr>
              <a:t>.</a:t>
            </a:r>
            <a:r>
              <a:rPr lang="ru-RU" sz="4000" b="1" i="1" dirty="0" smtClean="0">
                <a:latin typeface="Gabriola" pitchFamily="82" charset="0"/>
                <a:cs typeface="FreesiaUPC" pitchFamily="34" charset="-34"/>
              </a:rPr>
              <a:t> </a:t>
            </a:r>
          </a:p>
          <a:p>
            <a:pPr algn="r"/>
            <a:r>
              <a:rPr lang="ru-RU" sz="4000" b="1" i="1" dirty="0" smtClean="0">
                <a:latin typeface="Gabriola" pitchFamily="82" charset="0"/>
                <a:cs typeface="FreesiaUPC" pitchFamily="34" charset="-34"/>
              </a:rPr>
              <a:t>(М.М</a:t>
            </a:r>
            <a:r>
              <a:rPr lang="ru-RU" sz="4000" b="1" i="1" dirty="0">
                <a:latin typeface="Gabriola" pitchFamily="82" charset="0"/>
                <a:cs typeface="FreesiaUPC" pitchFamily="34" charset="-34"/>
              </a:rPr>
              <a:t>. </a:t>
            </a:r>
            <a:r>
              <a:rPr lang="ru-RU" sz="4000" b="1" i="1" dirty="0" smtClean="0">
                <a:latin typeface="Gabriola" pitchFamily="82" charset="0"/>
                <a:cs typeface="FreesiaUPC" pitchFamily="34" charset="-34"/>
              </a:rPr>
              <a:t>Пришвин</a:t>
            </a:r>
            <a:r>
              <a:rPr lang="ru-RU" sz="4000" b="1" i="1" dirty="0">
                <a:latin typeface="Gabriola" pitchFamily="82" charset="0"/>
                <a:cs typeface="FreesiaUPC" pitchFamily="34" charset="-34"/>
              </a:rPr>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0038" y="3645024"/>
            <a:ext cx="9937104" cy="3874961"/>
          </a:xfrm>
          <a:prstGeom prst="rect">
            <a:avLst/>
          </a:prstGeom>
        </p:spPr>
      </p:pic>
    </p:spTree>
    <p:extLst>
      <p:ext uri="{BB962C8B-B14F-4D97-AF65-F5344CB8AC3E}">
        <p14:creationId xmlns:p14="http://schemas.microsoft.com/office/powerpoint/2010/main" val="1546461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7593"/>
            <a:ext cx="4464496" cy="5262979"/>
          </a:xfrm>
          <a:prstGeom prst="rect">
            <a:avLst/>
          </a:prstGeom>
        </p:spPr>
        <p:txBody>
          <a:bodyPr wrap="square">
            <a:spAutoFit/>
          </a:bodyPr>
          <a:lstStyle/>
          <a:p>
            <a:r>
              <a:rPr lang="ru-RU" sz="2800" u="sng" dirty="0"/>
              <a:t>Вопрос </a:t>
            </a:r>
            <a:r>
              <a:rPr lang="ru-RU" sz="2800" u="sng" dirty="0" smtClean="0"/>
              <a:t>7</a:t>
            </a:r>
            <a:r>
              <a:rPr lang="ru-RU" sz="2800" dirty="0" smtClean="0"/>
              <a:t>: </a:t>
            </a:r>
            <a:r>
              <a:rPr lang="ru-RU" sz="2800" dirty="0"/>
              <a:t>Всем известно, что запасы пресной воды ограничены. Если из крана бежит струя толщиной с карандаш, то за 1 минуту в канализационные коммуникации уходит 3 литра воды. Сколько литров воды бесполезно вытекает из 3 кранов, оставленных учениками на перемене? (перемена 15 мин)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96387" y="3645024"/>
            <a:ext cx="4477680" cy="2985120"/>
          </a:xfrm>
          <a:prstGeom prst="rect">
            <a:avLst/>
          </a:prstGeom>
          <a:effectLst>
            <a:softEdge rad="127000"/>
          </a:effectLst>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3897" y="188640"/>
            <a:ext cx="4670470" cy="3334841"/>
          </a:xfrm>
          <a:prstGeom prst="ellipse">
            <a:avLst/>
          </a:prstGeom>
          <a:ln>
            <a:noFill/>
          </a:ln>
          <a:effectLst>
            <a:softEdge rad="127000"/>
          </a:effectLst>
        </p:spPr>
      </p:pic>
    </p:spTree>
    <p:extLst>
      <p:ext uri="{BB962C8B-B14F-4D97-AF65-F5344CB8AC3E}">
        <p14:creationId xmlns:p14="http://schemas.microsoft.com/office/powerpoint/2010/main" val="4221227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838" y="332656"/>
            <a:ext cx="8605642" cy="2862322"/>
          </a:xfrm>
          <a:prstGeom prst="rect">
            <a:avLst/>
          </a:prstGeom>
        </p:spPr>
        <p:txBody>
          <a:bodyPr wrap="square">
            <a:spAutoFit/>
          </a:bodyPr>
          <a:lstStyle/>
          <a:p>
            <a:r>
              <a:rPr lang="ru-RU" sz="3600" u="sng" dirty="0"/>
              <a:t>Вопрос 8</a:t>
            </a:r>
            <a:r>
              <a:rPr lang="ru-RU" sz="3600" dirty="0"/>
              <a:t>. За время своего развития одна личинка златоглазки уничтожает до 1130 тлей. Сколько понадобится личинок златоглазки, чтобы уничтожить 15820 тлей? </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838" y="3189912"/>
            <a:ext cx="5468150" cy="3479447"/>
          </a:xfrm>
          <a:prstGeom prst="rect">
            <a:avLst/>
          </a:prstGeom>
          <a:effectLst>
            <a:softEdge rad="127000"/>
          </a:effectLst>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5751" y="3194977"/>
            <a:ext cx="3126729" cy="3458357"/>
          </a:xfrm>
          <a:prstGeom prst="rect">
            <a:avLst/>
          </a:prstGeom>
          <a:effectLst>
            <a:softEdge rad="127000"/>
          </a:effectLst>
        </p:spPr>
      </p:pic>
    </p:spTree>
    <p:extLst>
      <p:ext uri="{BB962C8B-B14F-4D97-AF65-F5344CB8AC3E}">
        <p14:creationId xmlns:p14="http://schemas.microsoft.com/office/powerpoint/2010/main" val="3572312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34593"/>
            <a:ext cx="7848872" cy="4031873"/>
          </a:xfrm>
          <a:prstGeom prst="rect">
            <a:avLst/>
          </a:prstGeom>
        </p:spPr>
        <p:txBody>
          <a:bodyPr wrap="square">
            <a:spAutoFit/>
          </a:bodyPr>
          <a:lstStyle/>
          <a:p>
            <a:pPr algn="ctr"/>
            <a:r>
              <a:rPr lang="ru-RU" sz="3200" dirty="0" smtClean="0"/>
              <a:t>Игра </a:t>
            </a:r>
            <a:r>
              <a:rPr lang="ru-RU" sz="3200" b="1" dirty="0"/>
              <a:t>« Перевертыши» </a:t>
            </a:r>
            <a:endParaRPr lang="ru-RU" sz="3200" b="1" dirty="0" smtClean="0"/>
          </a:p>
          <a:p>
            <a:pPr algn="ctr"/>
            <a:endParaRPr lang="ru-RU" sz="3200" b="1" dirty="0"/>
          </a:p>
          <a:p>
            <a:r>
              <a:rPr lang="ru-RU" sz="3200" u="sng" dirty="0" smtClean="0"/>
              <a:t>Задание</a:t>
            </a:r>
            <a:r>
              <a:rPr lang="ru-RU" sz="3200" dirty="0"/>
              <a:t>: превратите выражение в известную пословицу или </a:t>
            </a:r>
            <a:r>
              <a:rPr lang="ru-RU" sz="3200" dirty="0" smtClean="0"/>
              <a:t>поговорку:</a:t>
            </a:r>
          </a:p>
          <a:p>
            <a:endParaRPr lang="ru-RU" sz="3200" dirty="0"/>
          </a:p>
          <a:p>
            <a:r>
              <a:rPr lang="ru-RU" sz="3200" b="1" dirty="0" smtClean="0"/>
              <a:t>*</a:t>
            </a:r>
            <a:r>
              <a:rPr lang="ru-RU" sz="3200" dirty="0" smtClean="0"/>
              <a:t> Сколько </a:t>
            </a:r>
            <a:r>
              <a:rPr lang="ru-RU" sz="3200" dirty="0"/>
              <a:t>это млекопитающее не снабжай питательными веществами, оно постоянно смотрит в растительное сообщество.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544" y="4266466"/>
            <a:ext cx="8280920" cy="2401466"/>
          </a:xfrm>
          <a:prstGeom prst="rect">
            <a:avLst/>
          </a:prstGeom>
        </p:spPr>
      </p:pic>
    </p:spTree>
    <p:extLst>
      <p:ext uri="{BB962C8B-B14F-4D97-AF65-F5344CB8AC3E}">
        <p14:creationId xmlns:p14="http://schemas.microsoft.com/office/powerpoint/2010/main" val="554642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7200800" cy="1200329"/>
          </a:xfrm>
          <a:prstGeom prst="rect">
            <a:avLst/>
          </a:prstGeom>
        </p:spPr>
        <p:txBody>
          <a:bodyPr wrap="square">
            <a:spAutoFit/>
          </a:bodyPr>
          <a:lstStyle/>
          <a:p>
            <a:r>
              <a:rPr lang="ru-RU" sz="3600" u="sng" dirty="0" smtClean="0"/>
              <a:t>Ответ</a:t>
            </a:r>
            <a:r>
              <a:rPr lang="ru-RU" sz="3600" dirty="0" smtClean="0"/>
              <a:t>: Сколько волка не корми, он все в лес смотрит.</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1671" y="1916832"/>
            <a:ext cx="7028719" cy="4551361"/>
          </a:xfrm>
          <a:prstGeom prst="rect">
            <a:avLst/>
          </a:prstGeom>
        </p:spPr>
      </p:pic>
    </p:spTree>
    <p:extLst>
      <p:ext uri="{BB962C8B-B14F-4D97-AF65-F5344CB8AC3E}">
        <p14:creationId xmlns:p14="http://schemas.microsoft.com/office/powerpoint/2010/main" val="1948193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7501" y="1340768"/>
            <a:ext cx="7560840" cy="1938992"/>
          </a:xfrm>
          <a:prstGeom prst="rect">
            <a:avLst/>
          </a:prstGeom>
        </p:spPr>
        <p:txBody>
          <a:bodyPr wrap="square">
            <a:spAutoFit/>
          </a:bodyPr>
          <a:lstStyle/>
          <a:p>
            <a:r>
              <a:rPr lang="ru-RU" sz="4000" b="1" dirty="0" smtClean="0"/>
              <a:t>*</a:t>
            </a:r>
            <a:r>
              <a:rPr lang="ru-RU" sz="4000" dirty="0" smtClean="0"/>
              <a:t> Кровососущее насекомое не может сделать более острым ротовой аппарат. </a:t>
            </a:r>
            <a:endParaRPr lang="ru-RU" sz="4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10" y="-18848"/>
            <a:ext cx="9168666" cy="1186339"/>
          </a:xfrm>
          <a:prstGeom prst="rect">
            <a:avLst/>
          </a:prstGeom>
          <a:effectLst>
            <a:softEdge rad="63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5608" y="3631302"/>
            <a:ext cx="8914219" cy="3226698"/>
          </a:xfrm>
          <a:prstGeom prst="rect">
            <a:avLst/>
          </a:prstGeom>
        </p:spPr>
      </p:pic>
    </p:spTree>
    <p:extLst>
      <p:ext uri="{BB962C8B-B14F-4D97-AF65-F5344CB8AC3E}">
        <p14:creationId xmlns:p14="http://schemas.microsoft.com/office/powerpoint/2010/main" val="3475925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764704"/>
            <a:ext cx="7040453" cy="707886"/>
          </a:xfrm>
          <a:prstGeom prst="rect">
            <a:avLst/>
          </a:prstGeom>
        </p:spPr>
        <p:txBody>
          <a:bodyPr wrap="none">
            <a:spAutoFit/>
          </a:bodyPr>
          <a:lstStyle/>
          <a:p>
            <a:r>
              <a:rPr lang="ru-RU" sz="4000" dirty="0" smtClean="0"/>
              <a:t>Ответ: Комар </a:t>
            </a:r>
            <a:r>
              <a:rPr lang="ru-RU" sz="4000" dirty="0"/>
              <a:t>носу не </a:t>
            </a:r>
            <a:r>
              <a:rPr lang="ru-RU" sz="4000" dirty="0" smtClean="0"/>
              <a:t>подточит.</a:t>
            </a:r>
            <a:endParaRPr lang="ru-RU" sz="4000"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a:ext>
            </a:extLst>
          </a:blip>
          <a:srcRect b="10162"/>
          <a:stretch/>
        </p:blipFill>
        <p:spPr>
          <a:xfrm>
            <a:off x="899592" y="1772816"/>
            <a:ext cx="7416824" cy="4707123"/>
          </a:xfrm>
          <a:prstGeom prst="rect">
            <a:avLst/>
          </a:prstGeom>
          <a:effectLst>
            <a:softEdge rad="63500"/>
          </a:effectLst>
        </p:spPr>
      </p:pic>
    </p:spTree>
    <p:extLst>
      <p:ext uri="{BB962C8B-B14F-4D97-AF65-F5344CB8AC3E}">
        <p14:creationId xmlns:p14="http://schemas.microsoft.com/office/powerpoint/2010/main" val="3749149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1851884"/>
            <a:ext cx="7488832" cy="1754326"/>
          </a:xfrm>
          <a:prstGeom prst="rect">
            <a:avLst/>
          </a:prstGeom>
        </p:spPr>
        <p:txBody>
          <a:bodyPr wrap="square">
            <a:spAutoFit/>
          </a:bodyPr>
          <a:lstStyle/>
          <a:p>
            <a:r>
              <a:rPr lang="ru-RU" sz="3600" b="1" dirty="0"/>
              <a:t>*</a:t>
            </a:r>
            <a:r>
              <a:rPr lang="ru-RU" sz="3600" dirty="0"/>
              <a:t> При желании продолжения жизни необходимо иметь навыки движения вокруг своей оси.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88640"/>
            <a:ext cx="9116221" cy="1597988"/>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501008"/>
            <a:ext cx="9116220" cy="3356992"/>
          </a:xfrm>
          <a:prstGeom prst="rect">
            <a:avLst/>
          </a:prstGeom>
        </p:spPr>
      </p:pic>
    </p:spTree>
    <p:extLst>
      <p:ext uri="{BB962C8B-B14F-4D97-AF65-F5344CB8AC3E}">
        <p14:creationId xmlns:p14="http://schemas.microsoft.com/office/powerpoint/2010/main" val="2320031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540911" cy="646331"/>
          </a:xfrm>
          <a:prstGeom prst="rect">
            <a:avLst/>
          </a:prstGeom>
        </p:spPr>
        <p:txBody>
          <a:bodyPr wrap="none">
            <a:spAutoFit/>
          </a:bodyPr>
          <a:lstStyle/>
          <a:p>
            <a:r>
              <a:rPr lang="ru-RU" sz="3600" dirty="0" smtClean="0"/>
              <a:t>Ответ: Хочешь жить - умей вертеться.</a:t>
            </a:r>
            <a:endParaRPr lang="ru-RU" sz="3600"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978987"/>
            <a:ext cx="5172625" cy="5879013"/>
          </a:xfrm>
          <a:prstGeom prst="rect">
            <a:avLst/>
          </a:prstGeom>
          <a:effectLst>
            <a:softEdge rad="127000"/>
          </a:effectLst>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7948" y="978987"/>
            <a:ext cx="6154794" cy="5854906"/>
          </a:xfrm>
          <a:prstGeom prst="ellipse">
            <a:avLst/>
          </a:prstGeom>
          <a:ln>
            <a:noFill/>
          </a:ln>
          <a:effectLst>
            <a:softEdge rad="635000"/>
          </a:effectLst>
        </p:spPr>
      </p:pic>
    </p:spTree>
    <p:extLst>
      <p:ext uri="{BB962C8B-B14F-4D97-AF65-F5344CB8AC3E}">
        <p14:creationId xmlns:p14="http://schemas.microsoft.com/office/powerpoint/2010/main" val="760615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006" y="185770"/>
            <a:ext cx="4713281" cy="5016758"/>
          </a:xfrm>
          <a:prstGeom prst="rect">
            <a:avLst/>
          </a:prstGeom>
        </p:spPr>
        <p:txBody>
          <a:bodyPr wrap="square">
            <a:spAutoFit/>
          </a:bodyPr>
          <a:lstStyle/>
          <a:p>
            <a:pPr algn="ctr"/>
            <a:r>
              <a:rPr lang="ru-RU" sz="3200" b="1" dirty="0" smtClean="0"/>
              <a:t>РАУНД 3</a:t>
            </a:r>
            <a:endParaRPr lang="ru-RU" sz="3200" b="1" dirty="0"/>
          </a:p>
          <a:p>
            <a:r>
              <a:rPr lang="ru-RU" sz="3200" u="sng" dirty="0"/>
              <a:t>Вопрос 9. </a:t>
            </a:r>
            <a:r>
              <a:rPr lang="ru-RU" sz="3200" dirty="0"/>
              <a:t>Расшифруйте название страны, в которой запретили производство пенопластовых коробок для пищи и должны заменить их на пакеты из бумаги и натурального </a:t>
            </a:r>
            <a:r>
              <a:rPr lang="ru-RU" sz="3200" dirty="0" smtClean="0"/>
              <a:t>волокна.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71287" y="472313"/>
            <a:ext cx="4108795" cy="4703250"/>
          </a:xfrm>
          <a:prstGeom prst="rect">
            <a:avLst/>
          </a:prstGeom>
        </p:spPr>
      </p:pic>
      <p:sp>
        <p:nvSpPr>
          <p:cNvPr id="5" name="Прямоугольник 4"/>
          <p:cNvSpPr/>
          <p:nvPr/>
        </p:nvSpPr>
        <p:spPr>
          <a:xfrm>
            <a:off x="179512" y="5373216"/>
            <a:ext cx="8712968" cy="1077218"/>
          </a:xfrm>
          <a:prstGeom prst="rect">
            <a:avLst/>
          </a:prstGeom>
        </p:spPr>
        <p:txBody>
          <a:bodyPr wrap="square">
            <a:spAutoFit/>
          </a:bodyPr>
          <a:lstStyle/>
          <a:p>
            <a:r>
              <a:rPr lang="ru-RU" sz="3200" dirty="0"/>
              <a:t>И </a:t>
            </a:r>
            <a:r>
              <a:rPr lang="ru-RU" sz="3200" dirty="0" smtClean="0"/>
              <a:t>  2,3 </a:t>
            </a:r>
            <a:r>
              <a:rPr lang="ru-RU" sz="3200" dirty="0"/>
              <a:t>* -0,6 </a:t>
            </a:r>
            <a:r>
              <a:rPr lang="ru-RU" sz="3200" dirty="0" smtClean="0"/>
              <a:t>   А   2,5 </a:t>
            </a:r>
            <a:r>
              <a:rPr lang="ru-RU" sz="3200" dirty="0"/>
              <a:t>- 9,34 </a:t>
            </a:r>
            <a:r>
              <a:rPr lang="ru-RU" sz="3200" dirty="0" smtClean="0"/>
              <a:t>   К  -</a:t>
            </a:r>
            <a:r>
              <a:rPr lang="ru-RU" sz="3200" dirty="0"/>
              <a:t>4,8 – 3,21</a:t>
            </a:r>
          </a:p>
          <a:p>
            <a:r>
              <a:rPr lang="ru-RU" sz="3200" dirty="0" smtClean="0"/>
              <a:t>Т  -</a:t>
            </a:r>
            <a:r>
              <a:rPr lang="ru-RU" sz="3200" dirty="0"/>
              <a:t>4,23 * -0,1 </a:t>
            </a:r>
            <a:r>
              <a:rPr lang="ru-RU" sz="3200" dirty="0" smtClean="0"/>
              <a:t>   Й  57,5 </a:t>
            </a:r>
            <a:r>
              <a:rPr lang="ru-RU" sz="3200" dirty="0"/>
              <a:t>: -2,3</a:t>
            </a:r>
          </a:p>
        </p:txBody>
      </p:sp>
    </p:spTree>
    <p:extLst>
      <p:ext uri="{BB962C8B-B14F-4D97-AF65-F5344CB8AC3E}">
        <p14:creationId xmlns:p14="http://schemas.microsoft.com/office/powerpoint/2010/main" val="171955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332656"/>
            <a:ext cx="5715000" cy="3810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23928" y="1618742"/>
            <a:ext cx="5047828" cy="5047828"/>
          </a:xfrm>
          <a:prstGeom prst="rect">
            <a:avLst/>
          </a:prstGeom>
        </p:spPr>
      </p:pic>
    </p:spTree>
    <p:extLst>
      <p:ext uri="{BB962C8B-B14F-4D97-AF65-F5344CB8AC3E}">
        <p14:creationId xmlns:p14="http://schemas.microsoft.com/office/powerpoint/2010/main" val="118267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246713" cy="6858000"/>
          </a:xfrm>
          <a:prstGeom prst="rect">
            <a:avLst/>
          </a:prstGeom>
        </p:spPr>
      </p:pic>
      <p:sp>
        <p:nvSpPr>
          <p:cNvPr id="2" name="Прямоугольник 1"/>
          <p:cNvSpPr/>
          <p:nvPr/>
        </p:nvSpPr>
        <p:spPr>
          <a:xfrm>
            <a:off x="2267744" y="476671"/>
            <a:ext cx="6048672" cy="5632311"/>
          </a:xfrm>
          <a:prstGeom prst="rect">
            <a:avLst/>
          </a:prstGeom>
        </p:spPr>
        <p:txBody>
          <a:bodyPr wrap="square">
            <a:spAutoFit/>
          </a:bodyPr>
          <a:lstStyle/>
          <a:p>
            <a:pPr algn="ctr"/>
            <a:r>
              <a:rPr lang="ru-RU" sz="6000" b="1" dirty="0" smtClean="0">
                <a:latin typeface="Gabriola" pitchFamily="82" charset="0"/>
                <a:cs typeface="FreesiaUPC" pitchFamily="34" charset="-34"/>
              </a:rPr>
              <a:t>      Долгая</a:t>
            </a:r>
            <a:r>
              <a:rPr lang="ru-RU" sz="6000" b="1" dirty="0">
                <a:latin typeface="Gabriola" pitchFamily="82" charset="0"/>
                <a:cs typeface="FreesiaUPC" pitchFamily="34" charset="-34"/>
              </a:rPr>
              <a:t>, счастливая, а самое главное – здоровая жизнь человека зависит от состояния окружающей нас природы.</a:t>
            </a:r>
          </a:p>
        </p:txBody>
      </p:sp>
    </p:spTree>
    <p:extLst>
      <p:ext uri="{BB962C8B-B14F-4D97-AF65-F5344CB8AC3E}">
        <p14:creationId xmlns:p14="http://schemas.microsoft.com/office/powerpoint/2010/main" val="3485368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156" y="332656"/>
            <a:ext cx="4248472" cy="5016758"/>
          </a:xfrm>
          <a:prstGeom prst="rect">
            <a:avLst/>
          </a:prstGeom>
        </p:spPr>
        <p:txBody>
          <a:bodyPr wrap="square">
            <a:spAutoFit/>
          </a:bodyPr>
          <a:lstStyle/>
          <a:p>
            <a:r>
              <a:rPr lang="ru-RU" sz="3200" u="sng" dirty="0"/>
              <a:t>Вопрос </a:t>
            </a:r>
            <a:r>
              <a:rPr lang="ru-RU" sz="3200" u="sng" dirty="0" smtClean="0"/>
              <a:t>10</a:t>
            </a:r>
            <a:r>
              <a:rPr lang="ru-RU" sz="3200" dirty="0" smtClean="0"/>
              <a:t>: </a:t>
            </a:r>
          </a:p>
          <a:p>
            <a:r>
              <a:rPr lang="ru-RU" sz="3200" dirty="0" smtClean="0"/>
              <a:t>100 </a:t>
            </a:r>
            <a:r>
              <a:rPr lang="ru-RU" sz="3200" dirty="0"/>
              <a:t>г листьев каштана задерживают в течение 15 дней 2286 г пыли и загрязнений. Сколько граммов пыли и загрязнений задержат 300 г листьев каштана за то же самое </a:t>
            </a:r>
            <a:r>
              <a:rPr lang="ru-RU" sz="3200" dirty="0" smtClean="0"/>
              <a:t>время?</a:t>
            </a:r>
            <a:endParaRPr lang="ru-RU" sz="3200" dirty="0"/>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l="3036" t="3295" r="3371" b="5795"/>
          <a:stretch/>
        </p:blipFill>
        <p:spPr>
          <a:xfrm>
            <a:off x="4515628" y="328286"/>
            <a:ext cx="4464968" cy="6039603"/>
          </a:xfrm>
          <a:prstGeom prst="rect">
            <a:avLst/>
          </a:prstGeom>
        </p:spPr>
      </p:pic>
    </p:spTree>
    <p:extLst>
      <p:ext uri="{BB962C8B-B14F-4D97-AF65-F5344CB8AC3E}">
        <p14:creationId xmlns:p14="http://schemas.microsoft.com/office/powerpoint/2010/main" val="956367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865" y="3573016"/>
            <a:ext cx="4859058" cy="30074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7934" y="222264"/>
            <a:ext cx="3894230" cy="6358152"/>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865" y="222264"/>
            <a:ext cx="4859058" cy="3190913"/>
          </a:xfrm>
          <a:prstGeom prst="rect">
            <a:avLst/>
          </a:prstGeom>
        </p:spPr>
      </p:pic>
    </p:spTree>
    <p:extLst>
      <p:ext uri="{BB962C8B-B14F-4D97-AF65-F5344CB8AC3E}">
        <p14:creationId xmlns:p14="http://schemas.microsoft.com/office/powerpoint/2010/main" val="491566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248472" cy="5509200"/>
          </a:xfrm>
          <a:prstGeom prst="rect">
            <a:avLst/>
          </a:prstGeom>
        </p:spPr>
        <p:txBody>
          <a:bodyPr wrap="square">
            <a:spAutoFit/>
          </a:bodyPr>
          <a:lstStyle/>
          <a:p>
            <a:r>
              <a:rPr lang="ru-RU" sz="3200" u="sng" dirty="0"/>
              <a:t>Вопрос 11. </a:t>
            </a:r>
            <a:endParaRPr lang="ru-RU" sz="3200" u="sng" dirty="0" smtClean="0"/>
          </a:p>
          <a:p>
            <a:r>
              <a:rPr lang="ru-RU" sz="3200" dirty="0" smtClean="0"/>
              <a:t>На </a:t>
            </a:r>
            <a:r>
              <a:rPr lang="ru-RU" sz="3200" dirty="0"/>
              <a:t>производство 1 т бумаги требуется 17 деревьев. Каждая тонна макулатуры спасает эти деревья от вырубки. Сколько нужно собрать макулатуры, чтобы сохранить 510 деревьев</a:t>
            </a:r>
            <a:r>
              <a:rPr lang="ru-RU" sz="3200" dirty="0" smtClean="0"/>
              <a:t>?</a:t>
            </a:r>
            <a:endParaRPr lang="ru-RU" sz="3200"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9992" y="421724"/>
            <a:ext cx="4363976" cy="6016752"/>
          </a:xfrm>
          <a:prstGeom prst="rect">
            <a:avLst/>
          </a:prstGeom>
        </p:spPr>
      </p:pic>
    </p:spTree>
    <p:extLst>
      <p:ext uri="{BB962C8B-B14F-4D97-AF65-F5344CB8AC3E}">
        <p14:creationId xmlns:p14="http://schemas.microsoft.com/office/powerpoint/2010/main" val="267196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0252" y="2060849"/>
            <a:ext cx="6422334" cy="4906664"/>
          </a:xfrm>
          <a:prstGeom prst="rect">
            <a:avLst/>
          </a:prstGeom>
          <a:effectLst>
            <a:softEdge rad="317500"/>
          </a:effectLst>
        </p:spPr>
      </p:pic>
      <p:sp>
        <p:nvSpPr>
          <p:cNvPr id="2" name="Прямоугольник 1"/>
          <p:cNvSpPr/>
          <p:nvPr/>
        </p:nvSpPr>
        <p:spPr>
          <a:xfrm>
            <a:off x="251520" y="260648"/>
            <a:ext cx="8568952" cy="4031873"/>
          </a:xfrm>
          <a:prstGeom prst="rect">
            <a:avLst/>
          </a:prstGeom>
        </p:spPr>
        <p:txBody>
          <a:bodyPr wrap="square">
            <a:spAutoFit/>
          </a:bodyPr>
          <a:lstStyle/>
          <a:p>
            <a:r>
              <a:rPr lang="ru-RU" sz="3200" u="sng" dirty="0"/>
              <a:t>Вопрос 12. </a:t>
            </a:r>
            <a:endParaRPr lang="ru-RU" sz="3200" u="sng" dirty="0" smtClean="0"/>
          </a:p>
          <a:p>
            <a:r>
              <a:rPr lang="ru-RU" sz="3200" dirty="0" smtClean="0"/>
              <a:t>22 </a:t>
            </a:r>
            <a:r>
              <a:rPr lang="ru-RU" sz="3200" dirty="0"/>
              <a:t>апреля мы празднуем День Земли. В этот день люди во всем мире задумываются над тем, как сохранить окружающую природу. Через сколько </a:t>
            </a:r>
            <a:endParaRPr lang="ru-RU" sz="3200" dirty="0" smtClean="0"/>
          </a:p>
          <a:p>
            <a:r>
              <a:rPr lang="ru-RU" sz="3200" dirty="0" smtClean="0"/>
              <a:t>дней </a:t>
            </a:r>
            <a:r>
              <a:rPr lang="ru-RU" sz="3200" dirty="0"/>
              <a:t>мы будем </a:t>
            </a:r>
            <a:endParaRPr lang="ru-RU" sz="3200" dirty="0" smtClean="0"/>
          </a:p>
          <a:p>
            <a:r>
              <a:rPr lang="ru-RU" sz="3200" dirty="0" smtClean="0"/>
              <a:t>праздновать </a:t>
            </a:r>
          </a:p>
          <a:p>
            <a:r>
              <a:rPr lang="ru-RU" sz="3200" dirty="0" smtClean="0"/>
              <a:t>День </a:t>
            </a:r>
            <a:r>
              <a:rPr lang="ru-RU" sz="3200" dirty="0"/>
              <a:t>Земли? </a:t>
            </a:r>
          </a:p>
        </p:txBody>
      </p:sp>
    </p:spTree>
    <p:extLst>
      <p:ext uri="{BB962C8B-B14F-4D97-AF65-F5344CB8AC3E}">
        <p14:creationId xmlns:p14="http://schemas.microsoft.com/office/powerpoint/2010/main" val="3253937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9602" y="188640"/>
            <a:ext cx="8198862" cy="5016758"/>
          </a:xfrm>
          <a:prstGeom prst="rect">
            <a:avLst/>
          </a:prstGeom>
        </p:spPr>
        <p:txBody>
          <a:bodyPr wrap="square">
            <a:spAutoFit/>
          </a:bodyPr>
          <a:lstStyle/>
          <a:p>
            <a:pPr algn="ctr"/>
            <a:r>
              <a:rPr lang="ru-RU" b="1" dirty="0" smtClean="0"/>
              <a:t>«</a:t>
            </a:r>
            <a:r>
              <a:rPr lang="ru-RU" sz="3200" b="1" dirty="0" smtClean="0"/>
              <a:t>Экологическое </a:t>
            </a:r>
            <a:r>
              <a:rPr lang="ru-RU" sz="3200" b="1" dirty="0"/>
              <a:t>буриме»</a:t>
            </a:r>
          </a:p>
          <a:p>
            <a:r>
              <a:rPr lang="ru-RU" sz="3200" dirty="0" smtClean="0"/>
              <a:t>   Используя </a:t>
            </a:r>
            <a:r>
              <a:rPr lang="ru-RU" sz="3200" dirty="0"/>
              <a:t>данные слова </a:t>
            </a:r>
            <a:r>
              <a:rPr lang="ru-RU" sz="3200" dirty="0" smtClean="0"/>
              <a:t>(набор </a:t>
            </a:r>
            <a:r>
              <a:rPr lang="ru-RU" sz="3200" dirty="0"/>
              <a:t>ключевых слов, одинаковый для всех </a:t>
            </a:r>
            <a:r>
              <a:rPr lang="ru-RU" sz="3200" dirty="0" smtClean="0"/>
              <a:t>команд) необходимо </a:t>
            </a:r>
            <a:r>
              <a:rPr lang="ru-RU" sz="3200" dirty="0"/>
              <a:t>составить стихотворение на тему защиты окружающей среды, т.е. нашего большого общего </a:t>
            </a:r>
            <a:r>
              <a:rPr lang="ru-RU" sz="3200" dirty="0" smtClean="0"/>
              <a:t>дома:</a:t>
            </a:r>
            <a:endParaRPr lang="ru-RU" sz="3200" dirty="0"/>
          </a:p>
          <a:p>
            <a:r>
              <a:rPr lang="ru-RU" sz="3200" b="1" i="1" dirty="0"/>
              <a:t>небеса – чудеса, вокруг – друг, человек – </a:t>
            </a:r>
            <a:r>
              <a:rPr lang="ru-RU" sz="3200" b="1" i="1" dirty="0" smtClean="0"/>
              <a:t>дровосек.</a:t>
            </a:r>
            <a:endParaRPr lang="ru-RU" sz="3200" b="1" i="1" dirty="0"/>
          </a:p>
          <a:p>
            <a:r>
              <a:rPr lang="ru-RU" sz="3200" dirty="0" smtClean="0"/>
              <a:t>   Команды </a:t>
            </a:r>
            <a:r>
              <a:rPr lang="ru-RU" sz="3200" dirty="0"/>
              <a:t>по очереди читают стихотворения, отдают работы </a:t>
            </a:r>
            <a:r>
              <a:rPr lang="ru-RU" sz="3200" dirty="0" smtClean="0"/>
              <a:t>жюри. </a:t>
            </a:r>
            <a:endParaRPr lang="ru-RU" sz="32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35467" y="5013176"/>
            <a:ext cx="6473066" cy="1844824"/>
          </a:xfrm>
          <a:prstGeom prst="rect">
            <a:avLst/>
          </a:prstGeom>
        </p:spPr>
      </p:pic>
    </p:spTree>
    <p:extLst>
      <p:ext uri="{BB962C8B-B14F-4D97-AF65-F5344CB8AC3E}">
        <p14:creationId xmlns:p14="http://schemas.microsoft.com/office/powerpoint/2010/main" val="1693594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5814392" cy="2893100"/>
          </a:xfrm>
          <a:prstGeom prst="rect">
            <a:avLst/>
          </a:prstGeom>
        </p:spPr>
        <p:txBody>
          <a:bodyPr wrap="square">
            <a:spAutoFit/>
          </a:bodyPr>
          <a:lstStyle/>
          <a:p>
            <a:r>
              <a:rPr lang="ru-RU" sz="3000" dirty="0"/>
              <a:t>Как красивы небеса!</a:t>
            </a:r>
          </a:p>
          <a:p>
            <a:r>
              <a:rPr lang="ru-RU" sz="3000" dirty="0"/>
              <a:t>Это природы чудеса…</a:t>
            </a:r>
          </a:p>
          <a:p>
            <a:r>
              <a:rPr lang="ru-RU" sz="3000" dirty="0"/>
              <a:t>Вы оглянитесь вокруг.</a:t>
            </a:r>
          </a:p>
          <a:p>
            <a:r>
              <a:rPr lang="ru-RU" sz="3000" dirty="0"/>
              <a:t>Ведь природа – наш друг!</a:t>
            </a:r>
          </a:p>
          <a:p>
            <a:r>
              <a:rPr lang="ru-RU" sz="3000" dirty="0"/>
              <a:t>Друг природы – </a:t>
            </a:r>
            <a:r>
              <a:rPr lang="ru-RU" sz="3000" dirty="0" smtClean="0"/>
              <a:t>Человек</a:t>
            </a:r>
            <a:r>
              <a:rPr lang="ru-RU" sz="3000" dirty="0"/>
              <a:t>,</a:t>
            </a:r>
          </a:p>
          <a:p>
            <a:r>
              <a:rPr lang="ru-RU" sz="3000" dirty="0"/>
              <a:t>А враг – железный дровосек</a:t>
            </a:r>
            <a:r>
              <a:rPr lang="ru-RU" sz="3200" dirty="0"/>
              <a:t>!</a:t>
            </a:r>
          </a:p>
        </p:txBody>
      </p:sp>
      <p:sp>
        <p:nvSpPr>
          <p:cNvPr id="3" name="Прямоугольник 2"/>
          <p:cNvSpPr/>
          <p:nvPr/>
        </p:nvSpPr>
        <p:spPr>
          <a:xfrm>
            <a:off x="251520" y="3371769"/>
            <a:ext cx="8743947" cy="2862322"/>
          </a:xfrm>
          <a:prstGeom prst="rect">
            <a:avLst/>
          </a:prstGeom>
        </p:spPr>
        <p:txBody>
          <a:bodyPr wrap="square">
            <a:spAutoFit/>
          </a:bodyPr>
          <a:lstStyle/>
          <a:p>
            <a:r>
              <a:rPr lang="ru-RU" sz="3000" dirty="0"/>
              <a:t>С трепетом глаза устремились в небеса.</a:t>
            </a:r>
          </a:p>
          <a:p>
            <a:r>
              <a:rPr lang="ru-RU" sz="3000" dirty="0"/>
              <a:t>Красивый пейзаж – природы </a:t>
            </a:r>
            <a:r>
              <a:rPr lang="ru-RU" sz="3000" dirty="0" smtClean="0"/>
              <a:t>чудеса!</a:t>
            </a:r>
            <a:endParaRPr lang="ru-RU" sz="3000" dirty="0"/>
          </a:p>
          <a:p>
            <a:r>
              <a:rPr lang="ru-RU" sz="3000" dirty="0"/>
              <a:t>Сохранить должны мы красоту вокруг.</a:t>
            </a:r>
          </a:p>
          <a:p>
            <a:r>
              <a:rPr lang="ru-RU" sz="3000" dirty="0"/>
              <a:t>Ведь все в наших руках, мой друг!</a:t>
            </a:r>
          </a:p>
          <a:p>
            <a:r>
              <a:rPr lang="ru-RU" sz="3000" dirty="0"/>
              <a:t>Защитником природы должен стать </a:t>
            </a:r>
            <a:r>
              <a:rPr lang="ru-RU" sz="3000" dirty="0" smtClean="0"/>
              <a:t>Человек</a:t>
            </a:r>
            <a:r>
              <a:rPr lang="ru-RU" sz="3000" dirty="0"/>
              <a:t>.</a:t>
            </a:r>
          </a:p>
          <a:p>
            <a:r>
              <a:rPr lang="ru-RU" sz="3000" dirty="0"/>
              <a:t>Нельзя быть бессердечным как железный дровосек.</a:t>
            </a:r>
          </a:p>
        </p:txBody>
      </p:sp>
      <p:pic>
        <p:nvPicPr>
          <p:cNvPr id="2051" name="Picture 3" descr="C:\Program Files\Microsoft Office\MEDIA\OFFICE14\Lines\BD10358_.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3153747"/>
            <a:ext cx="7308304" cy="12180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МЗП\AppData\Local\Microsoft\Windows\Temporary Internet Files\Content.IE5\CMKMXVNJ\MC900437581[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05084">
            <a:off x="5780005" y="267708"/>
            <a:ext cx="3009506" cy="303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21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3" y="3764132"/>
            <a:ext cx="8208912" cy="3126594"/>
          </a:xfrm>
          <a:prstGeom prst="rect">
            <a:avLst/>
          </a:prstGeom>
        </p:spPr>
      </p:pic>
      <p:sp>
        <p:nvSpPr>
          <p:cNvPr id="4" name="Выноска-облако 3"/>
          <p:cNvSpPr/>
          <p:nvPr/>
        </p:nvSpPr>
        <p:spPr>
          <a:xfrm>
            <a:off x="-617093" y="-138764"/>
            <a:ext cx="9751462" cy="3569041"/>
          </a:xfrm>
          <a:prstGeom prst="cloudCallout">
            <a:avLst>
              <a:gd name="adj1" fmla="val 3846"/>
              <a:gd name="adj2" fmla="val 58234"/>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80057" y="116632"/>
            <a:ext cx="8280920" cy="2862322"/>
          </a:xfrm>
          <a:prstGeom prst="rect">
            <a:avLst/>
          </a:prstGeom>
        </p:spPr>
        <p:txBody>
          <a:bodyPr wrap="square">
            <a:spAutoFit/>
          </a:bodyPr>
          <a:lstStyle/>
          <a:p>
            <a:r>
              <a:rPr lang="ru-RU" sz="3600" b="1" dirty="0" smtClean="0">
                <a:latin typeface="Gabriola" pitchFamily="82" charset="0"/>
              </a:rPr>
              <a:t>Сегодня </a:t>
            </a:r>
            <a:r>
              <a:rPr lang="ru-RU" sz="3600" b="1" dirty="0">
                <a:latin typeface="Gabriola" pitchFamily="82" charset="0"/>
              </a:rPr>
              <a:t>с нами были </a:t>
            </a:r>
            <a:r>
              <a:rPr lang="ru-RU" sz="3600" b="1" dirty="0" smtClean="0">
                <a:latin typeface="Gabriola" pitchFamily="82" charset="0"/>
              </a:rPr>
              <a:t>те, кто </a:t>
            </a:r>
            <a:r>
              <a:rPr lang="ru-RU" sz="3600" b="1" dirty="0">
                <a:latin typeface="Gabriola" pitchFamily="82" charset="0"/>
              </a:rPr>
              <a:t>учит </a:t>
            </a:r>
            <a:r>
              <a:rPr lang="ru-RU" sz="3600" b="1" dirty="0" smtClean="0">
                <a:latin typeface="Gabriola" pitchFamily="82" charset="0"/>
              </a:rPr>
              <a:t>с увлеченьем</a:t>
            </a:r>
            <a:r>
              <a:rPr lang="ru-RU" sz="3600" b="1" dirty="0">
                <a:latin typeface="Gabriola" pitchFamily="82" charset="0"/>
              </a:rPr>
              <a:t>,</a:t>
            </a:r>
          </a:p>
          <a:p>
            <a:r>
              <a:rPr lang="ru-RU" sz="3600" b="1" dirty="0">
                <a:latin typeface="Gabriola" pitchFamily="82" charset="0"/>
              </a:rPr>
              <a:t>Все, кто любят природу и приключенья,</a:t>
            </a:r>
          </a:p>
          <a:p>
            <a:r>
              <a:rPr lang="ru-RU" sz="3600" b="1" dirty="0">
                <a:latin typeface="Gabriola" pitchFamily="82" charset="0"/>
              </a:rPr>
              <a:t>Все, кто любознателен, трудолюбив, настойчив.</a:t>
            </a:r>
          </a:p>
          <a:p>
            <a:r>
              <a:rPr lang="ru-RU" sz="3600" b="1" dirty="0">
                <a:latin typeface="Gabriola" pitchFamily="82" charset="0"/>
              </a:rPr>
              <a:t>И, конечно же, те, кто не </a:t>
            </a:r>
            <a:r>
              <a:rPr lang="ru-RU" sz="3600" b="1" dirty="0" smtClean="0">
                <a:latin typeface="Gabriola" pitchFamily="82" charset="0"/>
              </a:rPr>
              <a:t>равнодушен </a:t>
            </a:r>
            <a:r>
              <a:rPr lang="ru-RU" sz="3600" b="1" dirty="0">
                <a:latin typeface="Gabriola" pitchFamily="82" charset="0"/>
              </a:rPr>
              <a:t>к математике.</a:t>
            </a:r>
          </a:p>
          <a:p>
            <a:r>
              <a:rPr lang="ru-RU" sz="3600" b="1" dirty="0">
                <a:latin typeface="Gabriola" pitchFamily="82" charset="0"/>
              </a:rPr>
              <a:t>А сейчас время подвести итог игры</a:t>
            </a:r>
            <a:r>
              <a:rPr lang="ru-RU" sz="3600" b="1" dirty="0" smtClean="0">
                <a:latin typeface="Gabriola" pitchFamily="82" charset="0"/>
              </a:rPr>
              <a:t>.</a:t>
            </a:r>
            <a:endParaRPr lang="ru-RU" sz="3600" b="1" dirty="0">
              <a:latin typeface="Gabriola" pitchFamily="82" charset="0"/>
            </a:endParaRPr>
          </a:p>
        </p:txBody>
      </p:sp>
    </p:spTree>
    <p:extLst>
      <p:ext uri="{BB962C8B-B14F-4D97-AF65-F5344CB8AC3E}">
        <p14:creationId xmlns:p14="http://schemas.microsoft.com/office/powerpoint/2010/main" val="3404563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329" y="1301518"/>
            <a:ext cx="7272808" cy="5016758"/>
          </a:xfrm>
          <a:prstGeom prst="rect">
            <a:avLst/>
          </a:prstGeom>
        </p:spPr>
        <p:txBody>
          <a:bodyPr wrap="square">
            <a:spAutoFit/>
          </a:bodyPr>
          <a:lstStyle/>
          <a:p>
            <a:r>
              <a:rPr lang="ru-RU" sz="4000" b="1" dirty="0" smtClean="0">
                <a:latin typeface="Gabriola" pitchFamily="82" charset="0"/>
              </a:rPr>
              <a:t>Окончена </a:t>
            </a:r>
            <a:r>
              <a:rPr lang="ru-RU" sz="4000" b="1" dirty="0">
                <a:latin typeface="Gabriola" pitchFamily="82" charset="0"/>
              </a:rPr>
              <a:t>игра, но не грустите,</a:t>
            </a:r>
          </a:p>
          <a:p>
            <a:r>
              <a:rPr lang="ru-RU" sz="4000" b="1" dirty="0">
                <a:latin typeface="Gabriola" pitchFamily="82" charset="0"/>
              </a:rPr>
              <a:t>Хоть проиграли или выиграли сейчас –</a:t>
            </a:r>
          </a:p>
          <a:p>
            <a:r>
              <a:rPr lang="ru-RU" sz="4000" b="1" dirty="0">
                <a:latin typeface="Gabriola" pitchFamily="82" charset="0"/>
              </a:rPr>
              <a:t>Будут в вашей жизни успехи</a:t>
            </a:r>
          </a:p>
          <a:p>
            <a:r>
              <a:rPr lang="ru-RU" sz="4000" b="1" dirty="0">
                <a:latin typeface="Gabriola" pitchFamily="82" charset="0"/>
              </a:rPr>
              <a:t>И победы еще не раз.</a:t>
            </a:r>
          </a:p>
          <a:p>
            <a:r>
              <a:rPr lang="ru-RU" sz="4000" b="1" dirty="0">
                <a:latin typeface="Gabriola" pitchFamily="82" charset="0"/>
              </a:rPr>
              <a:t>Главное, не забывайте:</a:t>
            </a:r>
          </a:p>
          <a:p>
            <a:r>
              <a:rPr lang="ru-RU" sz="4000" b="1" dirty="0">
                <a:latin typeface="Gabriola" pitchFamily="82" charset="0"/>
              </a:rPr>
              <a:t>Чтоб природу любить</a:t>
            </a:r>
          </a:p>
          <a:p>
            <a:r>
              <a:rPr lang="ru-RU" sz="4000" b="1" dirty="0">
                <a:latin typeface="Gabriola" pitchFamily="82" charset="0"/>
              </a:rPr>
              <a:t>И здоровье сохранить,</a:t>
            </a:r>
          </a:p>
          <a:p>
            <a:r>
              <a:rPr lang="ru-RU" sz="4000" b="1" dirty="0">
                <a:latin typeface="Gabriola" pitchFamily="82" charset="0"/>
              </a:rPr>
              <a:t>С математикой надо вам дружить!</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41173" y="2132856"/>
            <a:ext cx="4617813" cy="378026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9144000" cy="1301519"/>
          </a:xfrm>
          <a:prstGeom prst="rect">
            <a:avLst/>
          </a:prstGeom>
        </p:spPr>
      </p:pic>
    </p:spTree>
    <p:extLst>
      <p:ext uri="{BB962C8B-B14F-4D97-AF65-F5344CB8AC3E}">
        <p14:creationId xmlns:p14="http://schemas.microsoft.com/office/powerpoint/2010/main" val="1306224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818" y="3717032"/>
            <a:ext cx="4466268" cy="3169404"/>
          </a:xfrm>
          <a:prstGeom prst="rect">
            <a:avLst/>
          </a:prstGeom>
          <a:effectLst>
            <a:softEdge rad="317500"/>
          </a:effectLst>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2788" y="3717031"/>
            <a:ext cx="4721172" cy="3237287"/>
          </a:xfrm>
          <a:prstGeom prst="rect">
            <a:avLst/>
          </a:prstGeom>
          <a:effectLst>
            <a:softEdge rad="317500"/>
          </a:effectLst>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a:ext>
            </a:extLst>
          </a:blip>
          <a:srcRect l="25723" b="3434"/>
          <a:stretch/>
        </p:blipFill>
        <p:spPr>
          <a:xfrm>
            <a:off x="6763374" y="-171400"/>
            <a:ext cx="2356247" cy="4330766"/>
          </a:xfrm>
          <a:prstGeom prst="rect">
            <a:avLst/>
          </a:prstGeom>
          <a:effectLst>
            <a:softEdge rad="317500"/>
          </a:effectLst>
        </p:spPr>
      </p:pic>
      <p:sp>
        <p:nvSpPr>
          <p:cNvPr id="2" name="Прямоугольник 1"/>
          <p:cNvSpPr/>
          <p:nvPr/>
        </p:nvSpPr>
        <p:spPr>
          <a:xfrm>
            <a:off x="467544" y="3916"/>
            <a:ext cx="6511854" cy="4031873"/>
          </a:xfrm>
          <a:prstGeom prst="rect">
            <a:avLst/>
          </a:prstGeom>
        </p:spPr>
        <p:txBody>
          <a:bodyPr wrap="square">
            <a:spAutoFit/>
          </a:bodyPr>
          <a:lstStyle/>
          <a:p>
            <a:r>
              <a:rPr lang="ru-RU" sz="3200" b="1" dirty="0" smtClean="0">
                <a:latin typeface="Gabriola" pitchFamily="82" charset="0"/>
              </a:rPr>
              <a:t>Мы </a:t>
            </a:r>
            <a:r>
              <a:rPr lang="ru-RU" sz="3200" b="1" dirty="0">
                <a:latin typeface="Gabriola" pitchFamily="82" charset="0"/>
              </a:rPr>
              <a:t>рождены, чтоб жить на свете долго:</a:t>
            </a:r>
          </a:p>
          <a:p>
            <a:r>
              <a:rPr lang="ru-RU" sz="3200" b="1" dirty="0">
                <a:latin typeface="Gabriola" pitchFamily="82" charset="0"/>
              </a:rPr>
              <a:t>Грустить и петь, смеяться и любить.</a:t>
            </a:r>
          </a:p>
          <a:p>
            <a:r>
              <a:rPr lang="ru-RU" sz="3200" b="1" dirty="0">
                <a:latin typeface="Gabriola" pitchFamily="82" charset="0"/>
              </a:rPr>
              <a:t>Но, чтобы стали все мечты возможны,</a:t>
            </a:r>
          </a:p>
          <a:p>
            <a:r>
              <a:rPr lang="ru-RU" sz="3200" b="1" dirty="0">
                <a:latin typeface="Gabriola" pitchFamily="82" charset="0"/>
              </a:rPr>
              <a:t>Должны мы все здоровье сохранить</a:t>
            </a:r>
            <a:r>
              <a:rPr lang="ru-RU" sz="3200" b="1" dirty="0" smtClean="0">
                <a:latin typeface="Gabriola" pitchFamily="82" charset="0"/>
              </a:rPr>
              <a:t>.</a:t>
            </a:r>
            <a:endParaRPr lang="ru-RU" sz="3200" b="1" dirty="0">
              <a:latin typeface="Gabriola" pitchFamily="82" charset="0"/>
            </a:endParaRPr>
          </a:p>
          <a:p>
            <a:r>
              <a:rPr lang="ru-RU" sz="3200" b="1" dirty="0">
                <a:latin typeface="Gabriola" pitchFamily="82" charset="0"/>
              </a:rPr>
              <a:t>Спроси себя: готов ли ты к работе –</a:t>
            </a:r>
          </a:p>
          <a:p>
            <a:r>
              <a:rPr lang="ru-RU" sz="3200" b="1" dirty="0">
                <a:latin typeface="Gabriola" pitchFamily="82" charset="0"/>
              </a:rPr>
              <a:t>Активно двигаться и в меру есть и пить?</a:t>
            </a:r>
          </a:p>
          <a:p>
            <a:r>
              <a:rPr lang="ru-RU" sz="3200" b="1" dirty="0">
                <a:latin typeface="Gabriola" pitchFamily="82" charset="0"/>
              </a:rPr>
              <a:t>Отбросить сигарету? Выбросить окурок?</a:t>
            </a:r>
          </a:p>
          <a:p>
            <a:r>
              <a:rPr lang="ru-RU" sz="3200" b="1" dirty="0">
                <a:latin typeface="Gabriola" pitchFamily="82" charset="0"/>
              </a:rPr>
              <a:t>И только так здоровье </a:t>
            </a:r>
            <a:r>
              <a:rPr lang="ru-RU" sz="3200" b="1" dirty="0" smtClean="0">
                <a:latin typeface="Gabriola" pitchFamily="82" charset="0"/>
              </a:rPr>
              <a:t>сохранить!</a:t>
            </a:r>
            <a:endParaRPr lang="ru-RU" sz="3200" b="1" dirty="0">
              <a:latin typeface="Gabriola" pitchFamily="82" charset="0"/>
            </a:endParaRPr>
          </a:p>
        </p:txBody>
      </p:sp>
    </p:spTree>
    <p:extLst>
      <p:ext uri="{BB962C8B-B14F-4D97-AF65-F5344CB8AC3E}">
        <p14:creationId xmlns:p14="http://schemas.microsoft.com/office/powerpoint/2010/main" val="2919640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3" y="188640"/>
            <a:ext cx="9036497" cy="6986528"/>
          </a:xfrm>
          <a:prstGeom prst="rect">
            <a:avLst/>
          </a:prstGeom>
        </p:spPr>
        <p:txBody>
          <a:bodyPr wrap="square">
            <a:spAutoFit/>
          </a:bodyPr>
          <a:lstStyle/>
          <a:p>
            <a:r>
              <a:rPr lang="ru-RU" sz="2800" dirty="0"/>
              <a:t>Как прекрасен этот мир!</a:t>
            </a:r>
          </a:p>
          <a:p>
            <a:r>
              <a:rPr lang="ru-RU" sz="2800" dirty="0"/>
              <a:t>Остановись! Послушай! Посмотри!</a:t>
            </a:r>
          </a:p>
          <a:p>
            <a:r>
              <a:rPr lang="ru-RU" sz="2800" dirty="0"/>
              <a:t>Побудь в тиши родных простор…</a:t>
            </a:r>
          </a:p>
          <a:p>
            <a:r>
              <a:rPr lang="ru-RU" sz="2800" dirty="0"/>
              <a:t>Услышь биение Земли</a:t>
            </a:r>
            <a:r>
              <a:rPr lang="ru-RU" sz="2800" dirty="0" smtClean="0"/>
              <a:t>! </a:t>
            </a:r>
          </a:p>
          <a:p>
            <a:endParaRPr lang="ru-RU" sz="2800" dirty="0"/>
          </a:p>
          <a:p>
            <a:r>
              <a:rPr lang="ru-RU" sz="2800" dirty="0" smtClean="0"/>
              <a:t>                                 Скинь </a:t>
            </a:r>
            <a:r>
              <a:rPr lang="ru-RU" sz="2800" dirty="0"/>
              <a:t>сети суетливых дней.</a:t>
            </a:r>
          </a:p>
          <a:p>
            <a:r>
              <a:rPr lang="ru-RU" sz="2800" dirty="0" smtClean="0"/>
              <a:t>                                 Пройдись </a:t>
            </a:r>
            <a:r>
              <a:rPr lang="ru-RU" sz="2800" dirty="0"/>
              <a:t>по лесу… Подыши!</a:t>
            </a:r>
          </a:p>
          <a:p>
            <a:r>
              <a:rPr lang="ru-RU" sz="2800" dirty="0" smtClean="0"/>
              <a:t>                                 Увидь красу родных очей…</a:t>
            </a:r>
            <a:endParaRPr lang="ru-RU" sz="2800" dirty="0"/>
          </a:p>
          <a:p>
            <a:r>
              <a:rPr lang="ru-RU" sz="2800" dirty="0" smtClean="0"/>
              <a:t>                                 Услышь </a:t>
            </a:r>
            <a:r>
              <a:rPr lang="ru-RU" sz="2800" dirty="0"/>
              <a:t>мелодию </a:t>
            </a:r>
            <a:r>
              <a:rPr lang="ru-RU" sz="2800" dirty="0" smtClean="0"/>
              <a:t>Души!</a:t>
            </a:r>
          </a:p>
          <a:p>
            <a:endParaRPr lang="ru-RU" sz="2800" dirty="0"/>
          </a:p>
          <a:p>
            <a:r>
              <a:rPr lang="ru-RU" sz="2800" dirty="0"/>
              <a:t>Взгляни на небо! Растворись в его глуби</a:t>
            </a:r>
            <a:r>
              <a:rPr lang="ru-RU" sz="2800" dirty="0" smtClean="0"/>
              <a:t>!</a:t>
            </a:r>
            <a:endParaRPr lang="ru-RU" sz="2800" dirty="0"/>
          </a:p>
          <a:p>
            <a:r>
              <a:rPr lang="ru-RU" sz="2800" dirty="0"/>
              <a:t>Очнись от сна </a:t>
            </a:r>
            <a:r>
              <a:rPr lang="ru-RU" sz="2800" dirty="0" smtClean="0"/>
              <a:t>невежества! Раскрой сердце! Полюби</a:t>
            </a:r>
            <a:r>
              <a:rPr lang="ru-RU" sz="2800" dirty="0"/>
              <a:t>!</a:t>
            </a:r>
          </a:p>
          <a:p>
            <a:r>
              <a:rPr lang="ru-RU" sz="2800" dirty="0"/>
              <a:t>Ты - Человек! Так будь же им! Благородство прояви!</a:t>
            </a:r>
          </a:p>
          <a:p>
            <a:r>
              <a:rPr lang="ru-RU" sz="2800" dirty="0"/>
              <a:t>Мир нуждается в твоей </a:t>
            </a:r>
            <a:r>
              <a:rPr lang="ru-RU" sz="2800" dirty="0" smtClean="0"/>
              <a:t>любви! Пойми! </a:t>
            </a:r>
            <a:r>
              <a:rPr lang="ru-RU" sz="2800" dirty="0" err="1" smtClean="0"/>
              <a:t>Прими!И</a:t>
            </a:r>
            <a:r>
              <a:rPr lang="ru-RU" sz="2800" dirty="0" smtClean="0"/>
              <a:t> </a:t>
            </a:r>
            <a:r>
              <a:rPr lang="ru-RU" sz="2800" dirty="0"/>
              <a:t>сохрани</a:t>
            </a:r>
            <a:r>
              <a:rPr lang="ru-RU" sz="2800" dirty="0" smtClean="0"/>
              <a:t>!</a:t>
            </a:r>
          </a:p>
          <a:p>
            <a:endParaRPr lang="ru-RU" sz="2800" dirty="0" smtClean="0"/>
          </a:p>
          <a:p>
            <a:endParaRPr lang="ru-RU" sz="2800"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743" y="1887505"/>
            <a:ext cx="3537233" cy="2702446"/>
          </a:xfrm>
          <a:prstGeom prst="ellipse">
            <a:avLst/>
          </a:prstGeom>
          <a:ln>
            <a:noFill/>
          </a:ln>
          <a:effectLst>
            <a:softEdge rad="635000"/>
          </a:effectLst>
        </p:spPr>
      </p:pic>
      <p:pic>
        <p:nvPicPr>
          <p:cNvPr id="1026" name="Picture 2" descr="C:\Users\МЗП\AppData\Local\Microsoft\Windows\Temporary Internet Files\Content.IE5\CMKMXVNJ\MC90030491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2240" y="3645024"/>
            <a:ext cx="1869034" cy="1279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МЗП\AppData\Local\Microsoft\Windows\Temporary Internet Files\Content.IE5\CMKMXVNJ\MC900432600[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948048">
            <a:off x="6474889" y="246705"/>
            <a:ext cx="2104021" cy="2104021"/>
          </a:xfrm>
          <a:prstGeom prst="rect">
            <a:avLst/>
          </a:prstGeom>
          <a:noFill/>
          <a:effectLst>
            <a:glow>
              <a:schemeClr val="accent1">
                <a:alpha val="0"/>
              </a:scheme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1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5616" y="2132856"/>
            <a:ext cx="6858000" cy="4913784"/>
          </a:xfrm>
          <a:prstGeom prst="rect">
            <a:avLst/>
          </a:prstGeom>
          <a:effectLst>
            <a:softEdge rad="635000"/>
          </a:effectLst>
        </p:spPr>
      </p:pic>
      <p:sp>
        <p:nvSpPr>
          <p:cNvPr id="2" name="Прямоугольник 1"/>
          <p:cNvSpPr/>
          <p:nvPr/>
        </p:nvSpPr>
        <p:spPr>
          <a:xfrm>
            <a:off x="107504" y="188640"/>
            <a:ext cx="8928992" cy="1938992"/>
          </a:xfrm>
          <a:prstGeom prst="rect">
            <a:avLst/>
          </a:prstGeom>
        </p:spPr>
        <p:txBody>
          <a:bodyPr wrap="square">
            <a:spAutoFit/>
          </a:bodyPr>
          <a:lstStyle/>
          <a:p>
            <a:pPr algn="ctr"/>
            <a:r>
              <a:rPr lang="ru-RU" sz="3600" dirty="0"/>
              <a:t> </a:t>
            </a:r>
            <a:r>
              <a:rPr lang="ru-RU" sz="3600" dirty="0" smtClean="0"/>
              <a:t>  </a:t>
            </a:r>
            <a:r>
              <a:rPr lang="ru-RU" sz="4000" b="1" dirty="0" smtClean="0">
                <a:latin typeface="Gabriola" pitchFamily="82" charset="0"/>
              </a:rPr>
              <a:t>Природа </a:t>
            </a:r>
            <a:r>
              <a:rPr lang="ru-RU" sz="4000" b="1" dirty="0">
                <a:latin typeface="Gabriola" pitchFamily="82" charset="0"/>
              </a:rPr>
              <a:t>не только храм здоровья и эстетического наслаждения. Природа – могучий древний источник познания и воспитания человечества.</a:t>
            </a:r>
          </a:p>
        </p:txBody>
      </p:sp>
    </p:spTree>
    <p:extLst>
      <p:ext uri="{BB962C8B-B14F-4D97-AF65-F5344CB8AC3E}">
        <p14:creationId xmlns:p14="http://schemas.microsoft.com/office/powerpoint/2010/main" val="2720782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359515"/>
            <a:ext cx="8352928" cy="3785652"/>
          </a:xfrm>
          <a:prstGeom prst="rect">
            <a:avLst/>
          </a:prstGeom>
        </p:spPr>
        <p:txBody>
          <a:bodyPr wrap="square">
            <a:spAutoFit/>
          </a:bodyPr>
          <a:lstStyle/>
          <a:p>
            <a:r>
              <a:rPr lang="ru-RU" sz="2000" dirty="0"/>
              <a:t>Литература:</a:t>
            </a:r>
          </a:p>
          <a:p>
            <a:r>
              <a:rPr lang="ru-RU" sz="2000" dirty="0"/>
              <a:t>Демина Л.А. “Земля в вопросах, загадках, ребусах, кроссвордах”</a:t>
            </a:r>
          </a:p>
          <a:p>
            <a:r>
              <a:rPr lang="ru-RU" sz="2000" dirty="0"/>
              <a:t>Алексеев В.А. “300 вопросов и ответов по экологии”</a:t>
            </a:r>
          </a:p>
          <a:p>
            <a:r>
              <a:rPr lang="ru-RU" sz="2000" dirty="0"/>
              <a:t>Торопов В.В. “Занимательная экология”</a:t>
            </a:r>
          </a:p>
          <a:p>
            <a:r>
              <a:rPr lang="ru-RU" sz="2000" dirty="0"/>
              <a:t>Егоренков Л.И. “Экологическое воспитание дошкольников и младших школьников</a:t>
            </a:r>
            <a:r>
              <a:rPr lang="ru-RU" sz="2000" dirty="0" smtClean="0"/>
              <a:t>”.</a:t>
            </a:r>
          </a:p>
          <a:p>
            <a:endParaRPr lang="ru-RU" sz="2000" dirty="0"/>
          </a:p>
          <a:p>
            <a:r>
              <a:rPr lang="ru-RU" sz="2000" dirty="0"/>
              <a:t>П</a:t>
            </a:r>
            <a:r>
              <a:rPr lang="ru-RU" sz="2000" dirty="0" smtClean="0"/>
              <a:t>омещенные на 35 и 39 слайдах, стихи - совместная работа учеников 11 класса МБОУ «</a:t>
            </a:r>
            <a:r>
              <a:rPr lang="ru-RU" sz="2000" dirty="0" err="1" smtClean="0"/>
              <a:t>Староильмовская</a:t>
            </a:r>
            <a:r>
              <a:rPr lang="ru-RU" sz="2000" dirty="0" smtClean="0"/>
              <a:t> СОШ» (2010-2011 </a:t>
            </a:r>
            <a:r>
              <a:rPr lang="ru-RU" sz="2000" dirty="0" err="1" smtClean="0"/>
              <a:t>уч.год</a:t>
            </a:r>
            <a:r>
              <a:rPr lang="ru-RU" sz="2000" smtClean="0"/>
              <a:t>).</a:t>
            </a:r>
            <a:endParaRPr lang="ru-RU" sz="2000" dirty="0" smtClean="0"/>
          </a:p>
          <a:p>
            <a:endParaRPr lang="ru-RU" sz="2000" dirty="0" smtClean="0"/>
          </a:p>
          <a:p>
            <a:r>
              <a:rPr lang="ru-RU" sz="2000" dirty="0" smtClean="0"/>
              <a:t>Ресурсы интернета: http://festival.1september.ru/</a:t>
            </a:r>
          </a:p>
          <a:p>
            <a:r>
              <a:rPr lang="ru-RU" sz="2000" dirty="0" smtClean="0"/>
              <a:t>http://ru.wikipedia.org/wiki/</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5760720"/>
            <a:ext cx="9144000" cy="109728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974" y="0"/>
            <a:ext cx="9144000" cy="1272524"/>
          </a:xfrm>
          <a:prstGeom prst="rect">
            <a:avLst/>
          </a:prstGeom>
        </p:spPr>
      </p:pic>
    </p:spTree>
    <p:extLst>
      <p:ext uri="{BB962C8B-B14F-4D97-AF65-F5344CB8AC3E}">
        <p14:creationId xmlns:p14="http://schemas.microsoft.com/office/powerpoint/2010/main" val="3248771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4765" y="0"/>
            <a:ext cx="8334470" cy="6858000"/>
          </a:xfrm>
          <a:prstGeom prst="rect">
            <a:avLst/>
          </a:prstGeom>
          <a:effectLst>
            <a:softEdge rad="317500"/>
          </a:effectLst>
        </p:spPr>
      </p:pic>
    </p:spTree>
    <p:extLst>
      <p:ext uri="{BB962C8B-B14F-4D97-AF65-F5344CB8AC3E}">
        <p14:creationId xmlns:p14="http://schemas.microsoft.com/office/powerpoint/2010/main" val="27305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4375"/>
            <a:ext cx="8712968" cy="2123658"/>
          </a:xfrm>
          <a:prstGeom prst="rect">
            <a:avLst/>
          </a:prstGeom>
        </p:spPr>
        <p:txBody>
          <a:bodyPr wrap="square">
            <a:spAutoFit/>
          </a:bodyPr>
          <a:lstStyle/>
          <a:p>
            <a:pPr algn="ctr"/>
            <a:r>
              <a:rPr lang="ru-RU" sz="4400" b="1" dirty="0" smtClean="0">
                <a:latin typeface="Gabriola" pitchFamily="82" charset="0"/>
              </a:rPr>
              <a:t>   Даже </a:t>
            </a:r>
            <a:r>
              <a:rPr lang="ru-RU" sz="4400" b="1" dirty="0">
                <a:latin typeface="Gabriola" pitchFamily="82" charset="0"/>
              </a:rPr>
              <a:t>современного человека порой удивляет богатство, разнообразие мира и удивительная жизнестойкость живой природы</a:t>
            </a:r>
            <a:r>
              <a:rPr lang="ru-RU" sz="4000" b="1" dirty="0">
                <a:latin typeface="Gabriola" pitchFamily="82"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2468" y="2132856"/>
            <a:ext cx="7200668" cy="4633978"/>
          </a:xfrm>
          <a:prstGeom prst="rect">
            <a:avLst/>
          </a:prstGeom>
          <a:effectLst>
            <a:softEdge rad="317500"/>
          </a:effectLst>
        </p:spPr>
      </p:pic>
    </p:spTree>
    <p:extLst>
      <p:ext uri="{BB962C8B-B14F-4D97-AF65-F5344CB8AC3E}">
        <p14:creationId xmlns:p14="http://schemas.microsoft.com/office/powerpoint/2010/main" val="331308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0632"/>
            <a:ext cx="5472608" cy="6740307"/>
          </a:xfrm>
          <a:prstGeom prst="rect">
            <a:avLst/>
          </a:prstGeom>
        </p:spPr>
        <p:txBody>
          <a:bodyPr wrap="square">
            <a:spAutoFit/>
          </a:bodyPr>
          <a:lstStyle/>
          <a:p>
            <a:r>
              <a:rPr lang="ru-RU" sz="3600" b="1" dirty="0" smtClean="0">
                <a:latin typeface="Gabriola" pitchFamily="82" charset="0"/>
              </a:rPr>
              <a:t>Слышу </a:t>
            </a:r>
            <a:r>
              <a:rPr lang="ru-RU" sz="3600" b="1" dirty="0">
                <a:latin typeface="Gabriola" pitchFamily="82" charset="0"/>
              </a:rPr>
              <a:t>я Природы голос,</a:t>
            </a:r>
          </a:p>
          <a:p>
            <a:r>
              <a:rPr lang="ru-RU" sz="3600" b="1" dirty="0">
                <a:latin typeface="Gabriola" pitchFamily="82" charset="0"/>
              </a:rPr>
              <a:t>Прорывающийся крикнуть,</a:t>
            </a:r>
          </a:p>
          <a:p>
            <a:r>
              <a:rPr lang="ru-RU" sz="3600" b="1" dirty="0">
                <a:latin typeface="Gabriola" pitchFamily="82" charset="0"/>
              </a:rPr>
              <a:t>Как и с кем, она боролась,</a:t>
            </a:r>
          </a:p>
          <a:p>
            <a:r>
              <a:rPr lang="ru-RU" sz="3600" b="1" dirty="0">
                <a:latin typeface="Gabriola" pitchFamily="82" charset="0"/>
              </a:rPr>
              <a:t>Чтоб из хаоса возникнуть,</a:t>
            </a:r>
          </a:p>
          <a:p>
            <a:r>
              <a:rPr lang="ru-RU" sz="3600" b="1" dirty="0">
                <a:latin typeface="Gabriola" pitchFamily="82" charset="0"/>
              </a:rPr>
              <a:t>Может быть, и не во имя</a:t>
            </a:r>
          </a:p>
          <a:p>
            <a:r>
              <a:rPr lang="ru-RU" sz="3600" b="1" dirty="0">
                <a:latin typeface="Gabriola" pitchFamily="82" charset="0"/>
              </a:rPr>
              <a:t>Обязательно нас с вами,</a:t>
            </a:r>
          </a:p>
          <a:p>
            <a:r>
              <a:rPr lang="ru-RU" sz="3600" b="1" dirty="0">
                <a:latin typeface="Gabriola" pitchFamily="82" charset="0"/>
              </a:rPr>
              <a:t>Но чтоб стали мы живыми,</a:t>
            </a:r>
          </a:p>
          <a:p>
            <a:r>
              <a:rPr lang="ru-RU" sz="3600" b="1" dirty="0">
                <a:latin typeface="Gabriola" pitchFamily="82" charset="0"/>
              </a:rPr>
              <a:t>Мыслящими существами.</a:t>
            </a:r>
          </a:p>
          <a:p>
            <a:r>
              <a:rPr lang="ru-RU" sz="3600" b="1" dirty="0">
                <a:latin typeface="Gabriola" pitchFamily="82" charset="0"/>
              </a:rPr>
              <a:t>И твердит Природы голос:</a:t>
            </a:r>
          </a:p>
          <a:p>
            <a:r>
              <a:rPr lang="ru-RU" sz="3600" b="1" dirty="0">
                <a:latin typeface="Gabriola" pitchFamily="82" charset="0"/>
              </a:rPr>
              <a:t>“В вашей власти, в вашей власти,</a:t>
            </a:r>
          </a:p>
          <a:p>
            <a:r>
              <a:rPr lang="ru-RU" sz="3600" b="1" dirty="0">
                <a:latin typeface="Gabriola" pitchFamily="82" charset="0"/>
              </a:rPr>
              <a:t>Чтобы все не раскололось</a:t>
            </a:r>
          </a:p>
          <a:p>
            <a:r>
              <a:rPr lang="ru-RU" sz="3600" b="1" dirty="0">
                <a:latin typeface="Gabriola" pitchFamily="82" charset="0"/>
              </a:rPr>
              <a:t>На бессмысленные части!”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51920" y="208817"/>
            <a:ext cx="5688632" cy="5688632"/>
          </a:xfrm>
          <a:prstGeom prst="ellipse">
            <a:avLst/>
          </a:prstGeom>
          <a:ln>
            <a:noFill/>
          </a:ln>
          <a:effectLst>
            <a:softEdge rad="635000"/>
          </a:effectLst>
        </p:spPr>
      </p:pic>
    </p:spTree>
    <p:extLst>
      <p:ext uri="{BB962C8B-B14F-4D97-AF65-F5344CB8AC3E}">
        <p14:creationId xmlns:p14="http://schemas.microsoft.com/office/powerpoint/2010/main" val="386313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344" y="1628800"/>
            <a:ext cx="8621100" cy="5016758"/>
          </a:xfrm>
          <a:prstGeom prst="rect">
            <a:avLst/>
          </a:prstGeom>
        </p:spPr>
        <p:txBody>
          <a:bodyPr wrap="square">
            <a:spAutoFit/>
          </a:bodyPr>
          <a:lstStyle/>
          <a:p>
            <a:r>
              <a:rPr lang="ru-RU" sz="3200" b="1" dirty="0"/>
              <a:t> </a:t>
            </a:r>
            <a:r>
              <a:rPr lang="ru-RU" sz="3200" b="1" dirty="0" smtClean="0"/>
              <a:t>   </a:t>
            </a:r>
            <a:r>
              <a:rPr lang="ru-RU" sz="3200" dirty="0" smtClean="0">
                <a:latin typeface="Gabriola" pitchFamily="82" charset="0"/>
              </a:rPr>
              <a:t>Умение </a:t>
            </a:r>
            <a:r>
              <a:rPr lang="ru-RU" sz="3200" dirty="0">
                <a:latin typeface="Gabriola" pitchFamily="82" charset="0"/>
              </a:rPr>
              <a:t>уважать и любить мир, в котором мы все живём и от состояния которого зависит наше здоровье - важное качество современного человека. Я думаю, что наша сегодняшняя игра поможет вам задуматься над некоторыми цифрами и выработать некоторые нормы поведения в быту, на отдыхе, обеспечивающие бережное отношение к природе. Сегодня нам предстоит раскрыть некоторые проблемы окружающей среды математическим языком.</a:t>
            </a:r>
          </a:p>
          <a:p>
            <a:r>
              <a:rPr lang="ru-RU" sz="3200" dirty="0" smtClean="0">
                <a:latin typeface="Gabriola" pitchFamily="82" charset="0"/>
              </a:rPr>
              <a:t>   Наша </a:t>
            </a:r>
            <a:r>
              <a:rPr lang="ru-RU" sz="3200" dirty="0">
                <a:latin typeface="Gabriola" pitchFamily="82" charset="0"/>
              </a:rPr>
              <a:t>прекрасная Земля тяжело больна. Ее болезнь – это признак и одновременно следствие нашего </a:t>
            </a:r>
            <a:r>
              <a:rPr lang="ru-RU" sz="3200" dirty="0" smtClean="0">
                <a:latin typeface="Gabriola" pitchFamily="82" charset="0"/>
              </a:rPr>
              <a:t>невежества.</a:t>
            </a:r>
            <a:endParaRPr lang="ru-RU" sz="3200" dirty="0">
              <a:latin typeface="Gabriola" pitchFamily="82"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8344" y="116632"/>
            <a:ext cx="8477084" cy="1603113"/>
          </a:xfrm>
          <a:prstGeom prst="rect">
            <a:avLst/>
          </a:prstGeom>
        </p:spPr>
      </p:pic>
    </p:spTree>
    <p:extLst>
      <p:ext uri="{BB962C8B-B14F-4D97-AF65-F5344CB8AC3E}">
        <p14:creationId xmlns:p14="http://schemas.microsoft.com/office/powerpoint/2010/main" val="278251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0487" y="751093"/>
            <a:ext cx="5472609" cy="2123658"/>
          </a:xfrm>
          <a:prstGeom prst="rect">
            <a:avLst/>
          </a:prstGeom>
        </p:spPr>
        <p:txBody>
          <a:bodyPr wrap="square">
            <a:spAutoFit/>
          </a:bodyPr>
          <a:lstStyle/>
          <a:p>
            <a:pPr algn="ctr"/>
            <a:r>
              <a:rPr lang="ru-RU" sz="4400" b="1" dirty="0" smtClean="0">
                <a:latin typeface="Gabriola" pitchFamily="82" charset="0"/>
              </a:rPr>
              <a:t>Приглашаю </a:t>
            </a:r>
            <a:r>
              <a:rPr lang="ru-RU" sz="4400" b="1" dirty="0">
                <a:latin typeface="Gabriola" pitchFamily="82" charset="0"/>
              </a:rPr>
              <a:t>Вас на необычный </a:t>
            </a:r>
            <a:r>
              <a:rPr lang="ru-RU" sz="4400" b="1" dirty="0" err="1">
                <a:latin typeface="Gabriola" pitchFamily="82" charset="0"/>
              </a:rPr>
              <a:t>брейн</a:t>
            </a:r>
            <a:r>
              <a:rPr lang="ru-RU" sz="4400" b="1" dirty="0">
                <a:latin typeface="Gabriola" pitchFamily="82" charset="0"/>
              </a:rPr>
              <a:t>-ринг - «Эколого- математический»</a:t>
            </a:r>
            <a:r>
              <a:rPr lang="ru-RU" sz="3600" b="1" dirty="0">
                <a:latin typeface="Gabriola" pitchFamily="82"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89" y="-49197"/>
            <a:ext cx="3096344" cy="318946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flipV="1">
            <a:off x="154357" y="4221088"/>
            <a:ext cx="8723587" cy="201692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15816" y="8531"/>
            <a:ext cx="6228184" cy="74295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05" y="3326104"/>
            <a:ext cx="6275312" cy="462933"/>
          </a:xfrm>
          <a:prstGeom prst="rect">
            <a:avLst/>
          </a:prstGeom>
        </p:spPr>
      </p:pic>
    </p:spTree>
    <p:extLst>
      <p:ext uri="{BB962C8B-B14F-4D97-AF65-F5344CB8AC3E}">
        <p14:creationId xmlns:p14="http://schemas.microsoft.com/office/powerpoint/2010/main" val="218719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024" y="404664"/>
            <a:ext cx="8712968" cy="6124754"/>
          </a:xfrm>
          <a:prstGeom prst="rect">
            <a:avLst/>
          </a:prstGeom>
        </p:spPr>
        <p:txBody>
          <a:bodyPr wrap="square">
            <a:spAutoFit/>
          </a:bodyPr>
          <a:lstStyle/>
          <a:p>
            <a:r>
              <a:rPr lang="ru-RU" sz="2800" b="1" dirty="0" smtClean="0"/>
              <a:t>Правила </a:t>
            </a:r>
            <a:r>
              <a:rPr lang="ru-RU" sz="2800" b="1" dirty="0"/>
              <a:t>игры: </a:t>
            </a:r>
            <a:endParaRPr lang="ru-RU" sz="2800" dirty="0"/>
          </a:p>
          <a:p>
            <a:r>
              <a:rPr lang="ru-RU" sz="2800" dirty="0" smtClean="0"/>
              <a:t>   У </a:t>
            </a:r>
            <a:r>
              <a:rPr lang="ru-RU" sz="2800" dirty="0"/>
              <a:t>каждой команды на столе </a:t>
            </a:r>
            <a:endParaRPr lang="ru-RU" sz="2800" dirty="0" smtClean="0"/>
          </a:p>
          <a:p>
            <a:r>
              <a:rPr lang="ru-RU" sz="2800" dirty="0" smtClean="0"/>
              <a:t>сигнальная </a:t>
            </a:r>
            <a:r>
              <a:rPr lang="ru-RU" sz="2800" dirty="0"/>
              <a:t>карточка. Командам </a:t>
            </a:r>
            <a:endParaRPr lang="ru-RU" sz="2800" dirty="0" smtClean="0"/>
          </a:p>
          <a:p>
            <a:r>
              <a:rPr lang="ru-RU" sz="2800" dirty="0" smtClean="0"/>
              <a:t>задаются </a:t>
            </a:r>
            <a:r>
              <a:rPr lang="ru-RU" sz="2800" dirty="0"/>
              <a:t>вопросы, и та из команд, </a:t>
            </a:r>
            <a:endParaRPr lang="ru-RU" sz="2800" dirty="0" smtClean="0"/>
          </a:p>
          <a:p>
            <a:r>
              <a:rPr lang="ru-RU" sz="2800" dirty="0" smtClean="0"/>
              <a:t>которая </a:t>
            </a:r>
            <a:r>
              <a:rPr lang="ru-RU" sz="2800" dirty="0"/>
              <a:t>первой поднимет сигнальную </a:t>
            </a:r>
            <a:endParaRPr lang="ru-RU" sz="2800" dirty="0" smtClean="0"/>
          </a:p>
          <a:p>
            <a:r>
              <a:rPr lang="ru-RU" sz="2800" dirty="0" smtClean="0"/>
              <a:t>карточку</a:t>
            </a:r>
            <a:r>
              <a:rPr lang="ru-RU" sz="2800" dirty="0"/>
              <a:t>, дает ответ на поставленный </a:t>
            </a:r>
            <a:endParaRPr lang="ru-RU" sz="2800" dirty="0" smtClean="0"/>
          </a:p>
          <a:p>
            <a:r>
              <a:rPr lang="ru-RU" sz="2800" dirty="0" smtClean="0"/>
              <a:t>вопрос</a:t>
            </a:r>
            <a:r>
              <a:rPr lang="ru-RU" sz="2800" dirty="0"/>
              <a:t>. За каждый правильный ответ </a:t>
            </a:r>
            <a:endParaRPr lang="ru-RU" sz="2800" dirty="0" smtClean="0"/>
          </a:p>
          <a:p>
            <a:r>
              <a:rPr lang="ru-RU" sz="2800" dirty="0" smtClean="0"/>
              <a:t>команда </a:t>
            </a:r>
            <a:r>
              <a:rPr lang="ru-RU" sz="2800" dirty="0"/>
              <a:t>получает 1 очко.</a:t>
            </a:r>
          </a:p>
          <a:p>
            <a:r>
              <a:rPr lang="ru-RU" sz="2800" dirty="0" smtClean="0"/>
              <a:t>   Если </a:t>
            </a:r>
            <a:r>
              <a:rPr lang="ru-RU" sz="2800" dirty="0"/>
              <a:t>одна из команд дает неверный ответ, то право хода переходит к другой команде и т.д.</a:t>
            </a:r>
          </a:p>
          <a:p>
            <a:r>
              <a:rPr lang="ru-RU" sz="2800" dirty="0" smtClean="0"/>
              <a:t>   Если </a:t>
            </a:r>
            <a:r>
              <a:rPr lang="ru-RU" sz="2800" dirty="0"/>
              <a:t>обе команды дают неверный ответ, то в игру вступают </a:t>
            </a:r>
            <a:r>
              <a:rPr lang="ru-RU" sz="2800" dirty="0" smtClean="0"/>
              <a:t>болельщики. </a:t>
            </a:r>
            <a:r>
              <a:rPr lang="ru-RU" sz="2800" dirty="0"/>
              <a:t>Команда болельщиков также может принести очко своей команде.</a:t>
            </a:r>
          </a:p>
          <a:p>
            <a:r>
              <a:rPr lang="ru-RU" sz="2800" dirty="0" smtClean="0"/>
              <a:t>   Игра </a:t>
            </a:r>
            <a:r>
              <a:rPr lang="ru-RU" sz="2800" dirty="0"/>
              <a:t>состоит из трех раундов.</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09809">
            <a:off x="5200887" y="26571"/>
            <a:ext cx="4518466" cy="3226254"/>
          </a:xfrm>
          <a:prstGeom prst="rect">
            <a:avLst/>
          </a:prstGeom>
        </p:spPr>
      </p:pic>
    </p:spTree>
    <p:extLst>
      <p:ext uri="{BB962C8B-B14F-4D97-AF65-F5344CB8AC3E}">
        <p14:creationId xmlns:p14="http://schemas.microsoft.com/office/powerpoint/2010/main" val="3262778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5828</TotalTime>
  <Words>1513</Words>
  <Application>Microsoft Office PowerPoint</Application>
  <PresentationFormat>Экран (4:3)</PresentationFormat>
  <Paragraphs>136</Paragraphs>
  <Slides>41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Эколого-математический  брейн-ринг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Малая</dc:creator>
  <cp:lastModifiedBy>Алексей Малый</cp:lastModifiedBy>
  <cp:revision>125</cp:revision>
  <dcterms:created xsi:type="dcterms:W3CDTF">2013-02-19T08:34:59Z</dcterms:created>
  <dcterms:modified xsi:type="dcterms:W3CDTF">2014-10-12T11:55:45Z</dcterms:modified>
</cp:coreProperties>
</file>