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66" r:id="rId4"/>
    <p:sldId id="262" r:id="rId5"/>
    <p:sldId id="263" r:id="rId6"/>
    <p:sldId id="264" r:id="rId7"/>
    <p:sldId id="267" r:id="rId8"/>
    <p:sldId id="268" r:id="rId9"/>
    <p:sldId id="256" r:id="rId10"/>
    <p:sldId id="257" r:id="rId11"/>
    <p:sldId id="265" r:id="rId12"/>
    <p:sldId id="258" r:id="rId13"/>
    <p:sldId id="259" r:id="rId14"/>
    <p:sldId id="272" r:id="rId15"/>
    <p:sldId id="269" r:id="rId16"/>
    <p:sldId id="273" r:id="rId17"/>
    <p:sldId id="271" r:id="rId18"/>
    <p:sldId id="261" r:id="rId19"/>
    <p:sldId id="274" r:id="rId20"/>
    <p:sldId id="275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CD0B-F16C-4C0D-A1BD-4BF931C8133D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E931-817D-4046-9D46-45BEA542D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CD0B-F16C-4C0D-A1BD-4BF931C8133D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E931-817D-4046-9D46-45BEA542D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CD0B-F16C-4C0D-A1BD-4BF931C8133D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E931-817D-4046-9D46-45BEA542D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CD0B-F16C-4C0D-A1BD-4BF931C8133D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E931-817D-4046-9D46-45BEA542D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CD0B-F16C-4C0D-A1BD-4BF931C8133D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E931-817D-4046-9D46-45BEA542D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CD0B-F16C-4C0D-A1BD-4BF931C8133D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E931-817D-4046-9D46-45BEA542D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CD0B-F16C-4C0D-A1BD-4BF931C8133D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E931-817D-4046-9D46-45BEA542D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CD0B-F16C-4C0D-A1BD-4BF931C8133D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E931-817D-4046-9D46-45BEA542D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CD0B-F16C-4C0D-A1BD-4BF931C8133D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E931-817D-4046-9D46-45BEA542D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CD0B-F16C-4C0D-A1BD-4BF931C8133D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E931-817D-4046-9D46-45BEA542D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CD0B-F16C-4C0D-A1BD-4BF931C8133D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E931-817D-4046-9D46-45BEA542D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4CD0B-F16C-4C0D-A1BD-4BF931C8133D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6E931-817D-4046-9D46-45BEA542D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stu.ru/win/kultur/kul_img/mus_img/ger_img/terrasa.jpg" TargetMode="External"/><Relationship Id="rId3" Type="http://schemas.openxmlformats.org/officeDocument/2006/relationships/hyperlink" Target="http://whynotra.moy.su/_nw/14/15329.jpg" TargetMode="External"/><Relationship Id="rId7" Type="http://schemas.openxmlformats.org/officeDocument/2006/relationships/hyperlink" Target="http://www.amgerasimov.michmuzei.ru/paints/ger04tropinka.jpg" TargetMode="External"/><Relationship Id="rId2" Type="http://schemas.openxmlformats.org/officeDocument/2006/relationships/hyperlink" Target="http://artclassic.edu.ru/catalog.asp?ob_no=%20165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tclassic.edu.ru/attach.asp?a_no=6457" TargetMode="External"/><Relationship Id="rId5" Type="http://schemas.openxmlformats.org/officeDocument/2006/relationships/hyperlink" Target="http://artclassic.edu.ru/attach.asp?a_no=6487" TargetMode="External"/><Relationship Id="rId10" Type="http://schemas.openxmlformats.org/officeDocument/2006/relationships/hyperlink" Target="http://www.e1.ru/fun/photo/view_pic.php/p/703e63b498f830bd94adb2d3e1d019ba/view.pic" TargetMode="External"/><Relationship Id="rId4" Type="http://schemas.openxmlformats.org/officeDocument/2006/relationships/hyperlink" Target="http://www.amgerasimov.michmuzei.ru/paints/ger00avtoportret.jpg" TargetMode="External"/><Relationship Id="rId9" Type="http://schemas.openxmlformats.org/officeDocument/2006/relationships/hyperlink" Target="http://www.tstu.ru/win/kultur/kul_img/mus_img/ger_img/terr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tclassic.edu.ru/catalog.asp?ob_no=%2016525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Подготовка к сочинению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4691063"/>
          </a:xfrm>
        </p:spPr>
        <p:txBody>
          <a:bodyPr/>
          <a:lstStyle/>
          <a:p>
            <a:pPr algn="ctr"/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по картине А.М. Герасимова «После дождя»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792189"/>
            <a:ext cx="4762872" cy="458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0232" y="5373216"/>
            <a:ext cx="223224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Выполнила презентацию </a:t>
            </a:r>
          </a:p>
          <a:p>
            <a:pPr algn="r"/>
            <a:r>
              <a:rPr lang="ru-RU" sz="1000" dirty="0" smtClean="0"/>
              <a:t>учитель русского языка и литературы </a:t>
            </a:r>
          </a:p>
          <a:p>
            <a:pPr algn="r"/>
            <a:r>
              <a:rPr lang="ru-RU" sz="1000" dirty="0" smtClean="0"/>
              <a:t>МБОУ ООШ № 17 а. </a:t>
            </a:r>
            <a:r>
              <a:rPr lang="ru-RU" sz="1000" dirty="0" err="1" smtClean="0"/>
              <a:t>Псебе</a:t>
            </a:r>
            <a:r>
              <a:rPr lang="ru-RU" sz="1000" dirty="0" smtClean="0"/>
              <a:t> </a:t>
            </a:r>
          </a:p>
          <a:p>
            <a:pPr algn="r"/>
            <a:r>
              <a:rPr lang="ru-RU" sz="1000" dirty="0" smtClean="0"/>
              <a:t>Пащенко С.Н.</a:t>
            </a:r>
            <a:endParaRPr lang="ru-RU" sz="10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Словарная работа.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Летн</a:t>
            </a:r>
            <a:r>
              <a:rPr lang="ru-RU" b="1" i="1" u="sng" dirty="0" smtClean="0">
                <a:solidFill>
                  <a:srgbClr val="C00000"/>
                </a:solidFill>
              </a:rPr>
              <a:t>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дождь; всё напоен</a:t>
            </a:r>
            <a:r>
              <a:rPr lang="ru-RU" b="1" i="1" u="sng" dirty="0" smtClean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влагой; всё бл</a:t>
            </a:r>
            <a:r>
              <a:rPr lang="ru-RU" b="1" i="1" u="sng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стит; свеж</a:t>
            </a:r>
            <a:r>
              <a:rPr lang="ru-RU" b="1" i="1" u="sng" dirty="0" smtClean="0">
                <a:solidFill>
                  <a:srgbClr val="C00000"/>
                </a:solidFill>
              </a:rPr>
              <a:t>ая</a:t>
            </a:r>
            <a:r>
              <a:rPr lang="en-US" dirty="0" smtClean="0"/>
              <a:t>,</a:t>
            </a:r>
            <a:r>
              <a:rPr lang="ru-RU" dirty="0" smtClean="0"/>
              <a:t> умыт</a:t>
            </a:r>
            <a:r>
              <a:rPr lang="ru-RU" b="1" i="1" u="sng" dirty="0" smtClean="0">
                <a:solidFill>
                  <a:srgbClr val="C00000"/>
                </a:solidFill>
              </a:rPr>
              <a:t>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ливнем листва; на передн</a:t>
            </a:r>
            <a:r>
              <a:rPr lang="ru-RU" b="1" i="1" u="sng" dirty="0" smtClean="0">
                <a:solidFill>
                  <a:srgbClr val="C00000"/>
                </a:solidFill>
              </a:rPr>
              <a:t>ем</a:t>
            </a:r>
            <a:r>
              <a:rPr lang="ru-RU" dirty="0" smtClean="0"/>
              <a:t> и задн</a:t>
            </a:r>
            <a:r>
              <a:rPr lang="ru-RU" b="1" i="1" u="sng" dirty="0" smtClean="0">
                <a:solidFill>
                  <a:srgbClr val="C00000"/>
                </a:solidFill>
              </a:rPr>
              <a:t>ем</a:t>
            </a:r>
            <a:r>
              <a:rPr lang="ru-RU" dirty="0" smtClean="0"/>
              <a:t> плане; пл</a:t>
            </a:r>
            <a:r>
              <a:rPr lang="ru-RU" b="1" i="1" u="sng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м</a:t>
            </a:r>
            <a:r>
              <a:rPr lang="ru-RU" b="1" i="1" u="sng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неют в стекля</a:t>
            </a:r>
            <a:r>
              <a:rPr lang="ru-RU" b="1" i="1" u="sng" dirty="0" smtClean="0">
                <a:solidFill>
                  <a:srgbClr val="C00000"/>
                </a:solidFill>
              </a:rPr>
              <a:t>нн</a:t>
            </a:r>
            <a:r>
              <a:rPr lang="ru-RU" dirty="0" smtClean="0"/>
              <a:t>ом гр</a:t>
            </a:r>
            <a:r>
              <a:rPr lang="ru-RU" b="1" i="1" u="sng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фине розы; влажный блеск</a:t>
            </a:r>
            <a:r>
              <a:rPr lang="en-US" dirty="0" smtClean="0"/>
              <a:t>,</a:t>
            </a:r>
            <a:r>
              <a:rPr lang="ru-RU" dirty="0" smtClean="0"/>
              <a:t>  </a:t>
            </a:r>
            <a:r>
              <a:rPr lang="ru-RU" b="1" i="1" u="sng" dirty="0" smtClean="0">
                <a:solidFill>
                  <a:srgbClr val="C00000"/>
                </a:solidFill>
              </a:rPr>
              <a:t>нея</a:t>
            </a:r>
            <a:r>
              <a:rPr lang="ru-RU" dirty="0" smtClean="0"/>
              <a:t>ркий солнечный свет; всп</a:t>
            </a:r>
            <a:r>
              <a:rPr lang="ru-RU" b="1" i="1" u="sng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м</a:t>
            </a:r>
            <a:r>
              <a:rPr lang="ru-RU" b="1" i="1" u="sng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наю</a:t>
            </a:r>
            <a:r>
              <a:rPr lang="ru-RU" b="1" i="1" u="sng" dirty="0" smtClean="0">
                <a:solidFill>
                  <a:srgbClr val="C00000"/>
                </a:solidFill>
              </a:rPr>
              <a:t>тс</a:t>
            </a:r>
            <a:r>
              <a:rPr lang="ru-RU" dirty="0" smtClean="0"/>
              <a:t>я строки из стих</a:t>
            </a:r>
            <a:r>
              <a:rPr lang="ru-RU" b="1" i="1" u="sng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творения А.Я.Яшина; опр</a:t>
            </a:r>
            <a:r>
              <a:rPr lang="ru-RU" b="1" i="1" u="sng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кинутый ст</a:t>
            </a:r>
            <a:r>
              <a:rPr lang="ru-RU" b="1" i="1" u="sng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кан; скво</a:t>
            </a:r>
            <a:r>
              <a:rPr lang="ru-RU" b="1" i="1" u="sng" dirty="0" smtClean="0">
                <a:solidFill>
                  <a:srgbClr val="C00000"/>
                </a:solidFill>
              </a:rPr>
              <a:t>з</a:t>
            </a:r>
            <a:r>
              <a:rPr lang="ru-RU" dirty="0" smtClean="0"/>
              <a:t>ь густую з</a:t>
            </a:r>
            <a:r>
              <a:rPr lang="ru-RU" b="1" i="1" u="sng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лёную л</a:t>
            </a:r>
            <a:r>
              <a:rPr lang="ru-RU" b="1" i="1" u="sng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ству в</a:t>
            </a:r>
            <a:r>
              <a:rPr lang="ru-RU" b="1" i="1" u="sng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дна крыша с</a:t>
            </a:r>
            <a:r>
              <a:rPr lang="ru-RU" b="1" i="1" u="sng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рая; ощ</a:t>
            </a:r>
            <a:r>
              <a:rPr lang="ru-RU" b="1" i="1" u="sng" dirty="0" smtClean="0">
                <a:solidFill>
                  <a:srgbClr val="C00000"/>
                </a:solidFill>
              </a:rPr>
              <a:t>у</a:t>
            </a:r>
            <a:r>
              <a:rPr lang="ru-RU" dirty="0" smtClean="0"/>
              <a:t>щае</a:t>
            </a:r>
            <a:r>
              <a:rPr lang="ru-RU" b="1" i="1" u="sng" dirty="0" smtClean="0">
                <a:solidFill>
                  <a:srgbClr val="C00000"/>
                </a:solidFill>
              </a:rPr>
              <a:t>тс</a:t>
            </a:r>
            <a:r>
              <a:rPr lang="ru-RU" dirty="0" smtClean="0"/>
              <a:t>я свеж</a:t>
            </a:r>
            <a:r>
              <a:rPr lang="ru-RU" b="1" i="1" u="sng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сть воздуха и тиш</a:t>
            </a:r>
            <a:r>
              <a:rPr lang="ru-RU" b="1" i="1" u="sng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на; те</a:t>
            </a:r>
            <a:r>
              <a:rPr lang="ru-RU" b="1" i="1" u="sng" dirty="0" smtClean="0">
                <a:solidFill>
                  <a:srgbClr val="C00000"/>
                </a:solidFill>
              </a:rPr>
              <a:t>рр</a:t>
            </a:r>
            <a:r>
              <a:rPr lang="ru-RU" dirty="0" smtClean="0"/>
              <a:t>аса, п</a:t>
            </a:r>
            <a:r>
              <a:rPr lang="ru-RU" b="1" i="1" u="sng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рила.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772816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77281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276872"/>
            <a:ext cx="21602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204864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204864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2636912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636912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270892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2708920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3068960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3068960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3501008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3501008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80312" y="3573016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393305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4437112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4437112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4437112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43608" y="486916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27784" y="486916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23928" y="4869160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4869160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5301208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67744" y="5301208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51920" y="5301208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64288" y="5229200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59632" y="573325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27784" y="5733256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Яшин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дождя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Дождик прошёл по садовой дорожке.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Капли на ветках висят, как серёжки.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Тронешь берёзку — она встрепенётся 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 засмеётся. До слёз засмеётся.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Дождь прошуршал по широкому лугу.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Даже цветы удивились друг другу: 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чашечках листьев, 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 каждой травинке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По огонёчку, по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серебринке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Picture 4" descr="after_ra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48680"/>
            <a:ext cx="5400600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Синтаксис. Пунктуация.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</a:pPr>
            <a:r>
              <a:rPr lang="ru-RU" b="1" i="1" u="sng" dirty="0" smtClean="0"/>
              <a:t>Запишите предложения, расставьте знаки препинания: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Вспоминаются строки из стихотворения А.Я.Яшина После дождя Капли на ветках висят как серёжки В чашечках листьев на каждой травинке по огонёчку по </a:t>
            </a:r>
            <a:r>
              <a:rPr lang="ru-RU" dirty="0" err="1" smtClean="0"/>
              <a:t>серебринке</a:t>
            </a:r>
            <a:r>
              <a:rPr lang="ru-RU" dirty="0" smtClean="0"/>
              <a:t>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Всё блестит на переднем плане перила скамья пол на террасе и крышка стола.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Пламенеют в стеклянном графине розы на них тоже висят капельки дождя.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Кругом влажный блеск и неяркий солнечный свет и отчётливо ощущается свежесть воздуха и тишина того момента который наступает сразу после дождя.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Вспоминаются строки из стихотворения А.Я.Яшина «После дождя»: «Капли на ветках висят , как серёжки», «В чашечках листьев, на каждой травинке по огонёчку, по </a:t>
            </a:r>
            <a:r>
              <a:rPr lang="ru-RU" dirty="0" err="1" smtClean="0"/>
              <a:t>серебринке</a:t>
            </a:r>
            <a:r>
              <a:rPr lang="ru-RU" dirty="0" smtClean="0"/>
              <a:t>».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Всё блестит на переднем плане: перила, скамья, пол на террасе и крышка стола.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Пламенеют в стеклянном графине розы, на них тоже висят капельки дождя.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Кругом влажный блеск и неяркий солнечный свет, и отчётливо ощущается свежесть воздуха и тишина того момента, который наступает сразу после дождя.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Отрывок </a:t>
            </a:r>
            <a:r>
              <a:rPr lang="ru-RU" dirty="0"/>
              <a:t>из повести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</a:t>
            </a:r>
            <a:r>
              <a:rPr lang="ru-RU" dirty="0"/>
              <a:t>. Н. Толстого «</a:t>
            </a:r>
            <a:r>
              <a:rPr lang="ru-RU" dirty="0" smtClean="0"/>
              <a:t>Отрочество»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«Но вот дождь становится мельче; туча начинает разделяться на волнистые облака, </a:t>
            </a:r>
            <a:r>
              <a:rPr lang="ru-RU" b="1" dirty="0">
                <a:solidFill>
                  <a:srgbClr val="C00000"/>
                </a:solidFill>
              </a:rPr>
              <a:t>светлеть</a:t>
            </a:r>
            <a:r>
              <a:rPr lang="ru-RU" dirty="0"/>
              <a:t> в том месте, в котором должно быть солнце, и </a:t>
            </a:r>
            <a:r>
              <a:rPr lang="ru-RU" b="1" dirty="0">
                <a:solidFill>
                  <a:srgbClr val="C00000"/>
                </a:solidFill>
              </a:rPr>
              <a:t>сквозь серовато-белые края тучи чуть виднеется клочок ясной лазури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ru-RU" dirty="0"/>
              <a:t> Через минуту </a:t>
            </a:r>
            <a:r>
              <a:rPr lang="ru-RU" b="1" dirty="0">
                <a:solidFill>
                  <a:srgbClr val="C00000"/>
                </a:solidFill>
              </a:rPr>
              <a:t>робкий луч солнца уже блестит </a:t>
            </a:r>
            <a:r>
              <a:rPr lang="ru-RU" dirty="0"/>
              <a:t>в лужах дороги. Я </a:t>
            </a:r>
            <a:r>
              <a:rPr lang="ru-RU" b="1" dirty="0">
                <a:solidFill>
                  <a:srgbClr val="C00000"/>
                </a:solidFill>
              </a:rPr>
              <a:t>испытываю невыразимо отрадное чувство надежды в жизни. Душа моя улыбается так же, как и освежённая, повеселевшая природа</a:t>
            </a:r>
            <a:r>
              <a:rPr lang="ru-RU" dirty="0"/>
              <a:t>. Я высовываюсь из брички и жадно </a:t>
            </a:r>
            <a:r>
              <a:rPr lang="ru-RU" dirty="0" err="1"/>
              <a:t>впиваю</a:t>
            </a:r>
            <a:r>
              <a:rPr lang="ru-RU" dirty="0"/>
              <a:t> в себя </a:t>
            </a:r>
            <a:r>
              <a:rPr lang="ru-RU" b="1" dirty="0">
                <a:solidFill>
                  <a:srgbClr val="C00000"/>
                </a:solidFill>
              </a:rPr>
              <a:t>душистый воздух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Всё мокро и блестит на солнце, как покрытое лаком</a:t>
            </a:r>
            <a:r>
              <a:rPr lang="ru-RU" dirty="0"/>
              <a:t>. Я не могу усидеть в бричке, бегу к кустам, рву мокрые ветки распустившейся черёмухи, бью себя ими по лицу и </a:t>
            </a:r>
            <a:r>
              <a:rPr lang="ru-RU" b="1" dirty="0">
                <a:solidFill>
                  <a:srgbClr val="C00000"/>
                </a:solidFill>
              </a:rPr>
              <a:t>упиваюсь их чудным запахом</a:t>
            </a:r>
            <a:r>
              <a:rPr lang="ru-RU" dirty="0">
                <a:solidFill>
                  <a:srgbClr val="C00000"/>
                </a:solidFill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215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Подберем синонимы,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чтобы избежать повторов.</a:t>
            </a:r>
            <a:r>
              <a:rPr lang="de-DE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 smtClean="0"/>
              <a:t>Картина  -</a:t>
            </a:r>
            <a:r>
              <a:rPr lang="ru-RU" sz="4000" i="1" dirty="0" smtClean="0"/>
              <a:t>полотно, пейзаж</a:t>
            </a:r>
          </a:p>
          <a:p>
            <a:pPr>
              <a:buNone/>
            </a:pPr>
            <a:endParaRPr lang="de-DE" sz="4000" i="1" dirty="0" smtClean="0"/>
          </a:p>
          <a:p>
            <a:r>
              <a:rPr lang="ru-RU" sz="4000" b="1" i="1" dirty="0" smtClean="0"/>
              <a:t>Художник - </a:t>
            </a:r>
            <a:r>
              <a:rPr lang="ru-RU" sz="4000" i="1" dirty="0" smtClean="0"/>
              <a:t>живописец, пейзажист</a:t>
            </a:r>
            <a:endParaRPr lang="de-DE" sz="4000" dirty="0" smtClean="0"/>
          </a:p>
          <a:p>
            <a:endParaRPr lang="de-DE" sz="4000" b="1" i="1" dirty="0" smtClean="0"/>
          </a:p>
          <a:p>
            <a:r>
              <a:rPr lang="ru-RU" sz="4000" b="1" i="1" dirty="0" smtClean="0"/>
              <a:t>Нарисовал - </a:t>
            </a:r>
            <a:r>
              <a:rPr lang="ru-RU" sz="4000" i="1" dirty="0" smtClean="0"/>
              <a:t>изобразил, показал</a:t>
            </a:r>
            <a:endParaRPr lang="de-DE" sz="4000" dirty="0" smtClean="0"/>
          </a:p>
          <a:p>
            <a:endParaRPr lang="de-DE" sz="3600" dirty="0" smtClean="0">
              <a:latin typeface="Calibri" pitchFamily="34" charset="0"/>
            </a:endParaRPr>
          </a:p>
          <a:p>
            <a:endParaRPr lang="de-DE" sz="3600" b="1" i="1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 и настроение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Цвет в картине имеет большое значение. Художник с помощью цвета создает образ, передает свое отношение к герою, вызывает определенное настроение. Мы видим неяркие, спокойные краски: светло-зелёную и тёмно-зелёную гамму, розовато-жёлтые, бордовый  тона. Эти сочетания создают летнее настроение. Серебристый оттенок на всех предметах рождает ощущение прохлады.</a:t>
            </a:r>
          </a:p>
          <a:p>
            <a:r>
              <a:rPr lang="ru-RU" dirty="0" smtClean="0"/>
              <a:t>Художник очень </a:t>
            </a:r>
            <a:r>
              <a:rPr lang="ru-RU" dirty="0"/>
              <a:t>любит свой сад, родную природу. Ему нравится изображать изменения в природе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Примерный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план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1. Перед нами картина А. М. Герасимова «После дождя».</a:t>
            </a:r>
          </a:p>
          <a:p>
            <a:pPr>
              <a:buNone/>
            </a:pPr>
            <a:r>
              <a:rPr lang="ru-RU" dirty="0"/>
              <a:t>2. Мокрая терраса.</a:t>
            </a:r>
          </a:p>
          <a:p>
            <a:pPr>
              <a:buNone/>
            </a:pPr>
            <a:r>
              <a:rPr lang="ru-RU" dirty="0"/>
              <a:t>3. Сад после дождя.</a:t>
            </a:r>
          </a:p>
          <a:p>
            <a:pPr>
              <a:buNone/>
            </a:pPr>
            <a:r>
              <a:rPr lang="ru-RU" dirty="0"/>
              <a:t>4. Колорит картины.</a:t>
            </a:r>
          </a:p>
          <a:p>
            <a:pPr>
              <a:buNone/>
            </a:pPr>
            <a:r>
              <a:rPr lang="ru-RU" dirty="0"/>
              <a:t>5. Настроение, которое создаёт картина.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8424936" cy="5832648"/>
          </a:xfrm>
        </p:spPr>
        <p:txBody>
          <a:bodyPr>
            <a:normAutofit fontScale="40000" lnSpcReduction="20000"/>
          </a:bodyPr>
          <a:lstStyle/>
          <a:p>
            <a:pPr indent="198438"/>
            <a:r>
              <a:rPr lang="ru-RU" sz="5100" b="1" i="1" dirty="0" smtClean="0">
                <a:latin typeface="Bookman Old Style" pitchFamily="18" charset="0"/>
              </a:rPr>
              <a:t>«После дождя» — один из лучших пейзажей   художника Александра Михайловича Герасимова. </a:t>
            </a:r>
            <a:r>
              <a:rPr lang="ru-RU" sz="5100" b="1" i="1" dirty="0">
                <a:latin typeface="Bookman Old Style" pitchFamily="18" charset="0"/>
              </a:rPr>
              <a:t>К</a:t>
            </a:r>
            <a:r>
              <a:rPr lang="ru-RU" sz="5100" b="1" i="1" dirty="0" smtClean="0">
                <a:latin typeface="Bookman Old Style" pitchFamily="18" charset="0"/>
              </a:rPr>
              <a:t>ак и другие, эта картина отличается простотой, ясностью и праздничностью.</a:t>
            </a:r>
          </a:p>
          <a:p>
            <a:pPr indent="198438"/>
            <a:r>
              <a:rPr lang="ru-RU" sz="5100" b="1" i="1" dirty="0" smtClean="0">
                <a:latin typeface="Bookman Old Style" pitchFamily="18" charset="0"/>
              </a:rPr>
              <a:t>Только что прошел сильный летний дождь. Он оставил свои следы на всем. Пропитались влагой кусты и деревья. На мокрых ветках блестит свежая, умытая ливнем листва. «Капли на ветках висят, как сережки», так написал поэт А. Я. Яшин. И еще вспоминаются строки из его стихотворения «После дождя»: «В чашечках листьев, на каждой травинке по огонечку, по </a:t>
            </a:r>
            <a:r>
              <a:rPr lang="ru-RU" sz="5100" b="1" i="1" dirty="0" err="1" smtClean="0">
                <a:latin typeface="Bookman Old Style" pitchFamily="18" charset="0"/>
              </a:rPr>
              <a:t>серебринке</a:t>
            </a:r>
            <a:r>
              <a:rPr lang="ru-RU" sz="5100" b="1" i="1" dirty="0" smtClean="0">
                <a:latin typeface="Bookman Old Style" pitchFamily="18" charset="0"/>
              </a:rPr>
              <a:t>». Блестит всё: и крыша сарая, вдали, на заднем плане, и то, что находится на переднем плане: перила, скамья, пол на террасе, крышка стола. Всё напоминает о бушевавшей стихии. На всех этих предметах еще много воды. Пламенеют в стеклянном графине розы, на них тоже висят капельки дождя. А рядом лежит опрокинутый стакан: видно, дождь был сильный.</a:t>
            </a:r>
          </a:p>
          <a:p>
            <a:pPr indent="198438"/>
            <a:r>
              <a:rPr lang="ru-RU" sz="5100" b="1" i="1" dirty="0" smtClean="0">
                <a:latin typeface="Bookman Old Style" pitchFamily="18" charset="0"/>
              </a:rPr>
              <a:t>Кругом влажный блеск, неяркий солнечный свет, пробивающийся сквозь расступающиеся облака, и отчетливо ощущается свежесть воздуха и тишина того момента, который наступил сразу после дождя.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Написать </a:t>
            </a:r>
            <a:r>
              <a:rPr lang="ru-RU" sz="5400" dirty="0" smtClean="0">
                <a:solidFill>
                  <a:srgbClr val="C00000"/>
                </a:solidFill>
              </a:rPr>
              <a:t>черновик сочинения 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060848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познакомить учеников с произведением русской живописи начала 20 века;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собрать материалы, необходимые для написания сочинения;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способствовать обогащению речи учащихся, расширению их кругозора путем ознакомления с произведениями живописи</a:t>
            </a:r>
            <a:endParaRPr lang="ru-RU" sz="28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СПАСИБО ЗА РАБОТУ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Литература:</a:t>
            </a:r>
            <a:r>
              <a:rPr lang="ru-RU" dirty="0" smtClean="0">
                <a:latin typeface="Calibri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 Русский язык. 6 класс. Учеб. Для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</a:t>
            </a:r>
            <a:r>
              <a:rPr lang="ru-RU" dirty="0" smtClean="0"/>
              <a:t>учреждений</a:t>
            </a:r>
            <a:r>
              <a:rPr lang="ru-RU" dirty="0" smtClean="0"/>
              <a:t>. В 2ч. /( М.Т.Баранов, </a:t>
            </a:r>
            <a:r>
              <a:rPr lang="ru-RU" dirty="0" err="1" smtClean="0"/>
              <a:t>Т.А.Ладыженская</a:t>
            </a:r>
            <a:r>
              <a:rPr lang="ru-RU" dirty="0" smtClean="0"/>
              <a:t>, Л.Т. </a:t>
            </a:r>
            <a:r>
              <a:rPr lang="ru-RU" dirty="0" err="1" smtClean="0"/>
              <a:t>Тростенцова</a:t>
            </a:r>
            <a:r>
              <a:rPr lang="ru-RU" dirty="0" smtClean="0"/>
              <a:t> и др.; </a:t>
            </a:r>
            <a:r>
              <a:rPr lang="ru-RU" dirty="0" err="1" smtClean="0"/>
              <a:t>науч</a:t>
            </a:r>
            <a:r>
              <a:rPr lang="ru-RU" dirty="0" smtClean="0"/>
              <a:t>. ред. </a:t>
            </a:r>
            <a:r>
              <a:rPr lang="ru-RU" dirty="0" err="1" smtClean="0"/>
              <a:t>Н.М.Шанский</a:t>
            </a:r>
            <a:r>
              <a:rPr lang="ru-RU" dirty="0" smtClean="0"/>
              <a:t>) - </a:t>
            </a:r>
            <a:r>
              <a:rPr lang="ru-RU" dirty="0" smtClean="0"/>
              <a:t>М.: Просвещение, 20013.</a:t>
            </a:r>
          </a:p>
          <a:p>
            <a:pPr>
              <a:buFont typeface="Arial" charset="0"/>
              <a:buChar char="•"/>
            </a:pPr>
            <a:r>
              <a:rPr lang="ru-RU" dirty="0" err="1" smtClean="0">
                <a:latin typeface="Calibri" pitchFamily="34" charset="0"/>
              </a:rPr>
              <a:t>Ходякова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Л.А. Использование живописи в преподавании русского языка. - </a:t>
            </a:r>
          </a:p>
          <a:p>
            <a:r>
              <a:rPr lang="ru-RU" dirty="0" smtClean="0">
                <a:latin typeface="Calibri" pitchFamily="34" charset="0"/>
              </a:rPr>
              <a:t>  М.: Просвещение. 1983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Calibri" pitchFamily="34" charset="0"/>
              </a:rPr>
              <a:t>Интернет-ресурсы: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Calibri" pitchFamily="34" charset="0"/>
              </a:rPr>
              <a:t> Российский общеобразовательный портал. Коллекция: МХК. Герасимов А.М. - </a:t>
            </a:r>
            <a:r>
              <a:rPr lang="fr-FR" dirty="0">
                <a:latin typeface="Calibri" pitchFamily="34" charset="0"/>
                <a:hlinkClick r:id="rId2"/>
              </a:rPr>
              <a:t>http://artclassic.edu.ru/catalog.asp?ob_no=%2016527</a:t>
            </a:r>
            <a:r>
              <a:rPr lang="ru-RU" dirty="0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ru-RU" dirty="0">
                <a:latin typeface="Calibri" pitchFamily="34" charset="0"/>
              </a:rPr>
              <a:t> шаблон - </a:t>
            </a:r>
            <a:r>
              <a:rPr lang="de-DE" dirty="0">
                <a:latin typeface="Calibri" pitchFamily="34" charset="0"/>
                <a:hlinkClick r:id="rId3"/>
              </a:rPr>
              <a:t>http://whynotra.moy.su/_nw/14/15329.jpg</a:t>
            </a:r>
            <a:r>
              <a:rPr lang="ru-RU" dirty="0">
                <a:latin typeface="Calibri" pitchFamily="34" charset="0"/>
              </a:rPr>
              <a:t> </a:t>
            </a:r>
            <a:endParaRPr lang="de-DE" dirty="0"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dirty="0" smtClean="0">
                <a:latin typeface="Calibri" pitchFamily="34" charset="0"/>
              </a:rPr>
              <a:t>Картины </a:t>
            </a:r>
            <a:r>
              <a:rPr lang="ru-RU" dirty="0">
                <a:latin typeface="Calibri" pitchFamily="34" charset="0"/>
              </a:rPr>
              <a:t>А.М.Герасимова:</a:t>
            </a:r>
          </a:p>
          <a:p>
            <a:pPr>
              <a:buFont typeface="Arial" charset="0"/>
              <a:buChar char="•"/>
              <a:defRPr/>
            </a:pPr>
            <a:r>
              <a:rPr lang="de-DE" dirty="0">
                <a:latin typeface="Calibri" pitchFamily="34" charset="0"/>
                <a:hlinkClick r:id="rId4"/>
              </a:rPr>
              <a:t>http://www.amgerasimov.michmuzei.ru/paints/ger00avtoportret.jpg</a:t>
            </a:r>
            <a:endParaRPr lang="ru-RU" dirty="0"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de-DE" dirty="0" smtClean="0">
                <a:latin typeface="Calibri" pitchFamily="34" charset="0"/>
                <a:hlinkClick r:id="rId5"/>
              </a:rPr>
              <a:t>http</a:t>
            </a:r>
            <a:r>
              <a:rPr lang="de-DE" dirty="0">
                <a:latin typeface="Calibri" pitchFamily="34" charset="0"/>
                <a:hlinkClick r:id="rId5"/>
              </a:rPr>
              <a:t>://artclassic.edu.ru/attach.asp?a_no=6487</a:t>
            </a:r>
            <a:endParaRPr lang="ru-RU" dirty="0"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de-DE" dirty="0">
                <a:latin typeface="Calibri" pitchFamily="34" charset="0"/>
                <a:hlinkClick r:id="rId6"/>
              </a:rPr>
              <a:t>http://artclassic.edu.ru/attach.asp?a_no=6457</a:t>
            </a:r>
            <a:endParaRPr lang="ru-RU" dirty="0"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de-DE" dirty="0">
                <a:latin typeface="Calibri" pitchFamily="34" charset="0"/>
                <a:hlinkClick r:id="rId7"/>
              </a:rPr>
              <a:t>http://www.amgerasimov.michmuzei.ru/paints/ger04tropinka.jpg</a:t>
            </a:r>
            <a:r>
              <a:rPr lang="ru-RU" dirty="0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ru-RU" dirty="0">
                <a:latin typeface="Calibri" pitchFamily="34" charset="0"/>
              </a:rPr>
              <a:t> </a:t>
            </a:r>
            <a:r>
              <a:rPr lang="de-DE" dirty="0">
                <a:latin typeface="Calibri" pitchFamily="34" charset="0"/>
                <a:hlinkClick r:id="rId8"/>
              </a:rPr>
              <a:t>http://www.tstu.ru/win/kultur/kul_img/mus_img/ger_img/terrasa.jpg</a:t>
            </a:r>
            <a:endParaRPr lang="ru-RU" dirty="0"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dirty="0">
                <a:latin typeface="Calibri" pitchFamily="34" charset="0"/>
              </a:rPr>
              <a:t> Дом-музей - </a:t>
            </a:r>
            <a:r>
              <a:rPr lang="de-DE" dirty="0">
                <a:latin typeface="Calibri" pitchFamily="34" charset="0"/>
                <a:hlinkClick r:id="rId9"/>
              </a:rPr>
              <a:t>http://www.tstu.ru/win/kultur/kul_img/mus_img/ger_img/terr.jpg</a:t>
            </a:r>
            <a:endParaRPr lang="ru-RU" dirty="0"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После дождя</a:t>
            </a:r>
            <a:r>
              <a:rPr lang="en-US" dirty="0">
                <a:latin typeface="Calibri" pitchFamily="34" charset="0"/>
              </a:rPr>
              <a:t>  - </a:t>
            </a:r>
            <a:r>
              <a:rPr lang="de-DE" dirty="0">
                <a:hlinkClick r:id="rId10"/>
              </a:rPr>
              <a:t>http://www.e1.ru/fun/photo/view_pic.php/p/</a:t>
            </a:r>
          </a:p>
          <a:p>
            <a:pPr>
              <a:defRPr/>
            </a:pPr>
            <a:r>
              <a:rPr lang="de-DE" dirty="0">
                <a:hlinkClick r:id="rId10"/>
              </a:rPr>
              <a:t>703e63b498f830bd94adb2d3e1d019ba/view.pic</a:t>
            </a:r>
            <a:r>
              <a:rPr lang="ru-RU" dirty="0"/>
              <a:t> </a:t>
            </a:r>
            <a:endParaRPr lang="de-DE" dirty="0"/>
          </a:p>
          <a:p>
            <a:pPr>
              <a:defRPr/>
            </a:pP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повторим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4040188" cy="639762"/>
          </a:xfrm>
        </p:spPr>
        <p:txBody>
          <a:bodyPr/>
          <a:lstStyle/>
          <a:p>
            <a:r>
              <a:rPr lang="ru-RU" i="1" dirty="0">
                <a:hlinkClick r:id="" action="ppaction://noaction"/>
              </a:rPr>
              <a:t>Жанры живописи</a:t>
            </a:r>
            <a:endParaRPr lang="ru-RU" i="1" dirty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/>
              <a:t>Портрет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/>
              <a:t>Натюрморт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/>
              <a:t>пейзаж</a:t>
            </a:r>
            <a:endParaRPr lang="ru-RU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i="1" dirty="0" smtClean="0">
              <a:hlinkClick r:id="" action="ppaction://noactio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hlinkClick r:id="" action="ppaction://noactio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i="1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>
                <a:hlinkClick r:id="" action="ppaction://noaction"/>
              </a:rPr>
              <a:t>Типы текстов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b="1" i="1" dirty="0" smtClean="0"/>
          </a:p>
          <a:p>
            <a:r>
              <a:rPr lang="ru-RU" dirty="0" smtClean="0"/>
              <a:t>Повествование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Описание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Рассуждение 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Александр Михайлович Герасимов</a:t>
            </a:r>
            <a:endParaRPr lang="ru-RU" dirty="0"/>
          </a:p>
        </p:txBody>
      </p:sp>
      <p:pic>
        <p:nvPicPr>
          <p:cNvPr id="5" name="Picture 8" descr="gerasimo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1844824"/>
            <a:ext cx="3024336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227004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628775"/>
            <a:ext cx="3363912" cy="46085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394720" cy="67039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Семейный портрет</a:t>
            </a:r>
            <a:endParaRPr lang="ru-RU" sz="2800" dirty="0"/>
          </a:p>
        </p:txBody>
      </p:sp>
      <p:pic>
        <p:nvPicPr>
          <p:cNvPr id="4" name="Picture 5" descr="atta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1484784"/>
            <a:ext cx="5319341" cy="4371975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182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А.М. Герасимов родился  в купеческой семье в Козлове (ныне Мичуринск), учился в Московском училище живописи, ваяния и зодчества. Портретист, пейзажист, мастер тематической картины. Народный художник СССР, действительный член АХ СССР, доктор искусствоведения.</a:t>
            </a:r>
            <a:endParaRPr lang="de-DE" sz="24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16016" y="404664"/>
            <a:ext cx="3970784" cy="604867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К 1935 году, написав множество портретов 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latin typeface="Bookman Old Style" pitchFamily="18" charset="0"/>
              </a:rPr>
              <a:t>    В. И. Ленина, 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latin typeface="Bookman Old Style" pitchFamily="18" charset="0"/>
              </a:rPr>
              <a:t>   И. В. Сталина и 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latin typeface="Bookman Old Style" pitchFamily="18" charset="0"/>
              </a:rPr>
              <a:t>   других советских руководителей, 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latin typeface="Bookman Old Style" pitchFamily="18" charset="0"/>
              </a:rPr>
              <a:t>   А. М. Герасимов, 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latin typeface="Bookman Old Style" pitchFamily="18" charset="0"/>
              </a:rPr>
              <a:t>    устав от борьбы за официальное признание и успех,  уехал отдохнуть в свой родной и любимый город Козлов. Здесь и была создана «</a:t>
            </a:r>
            <a:r>
              <a:rPr lang="ru-RU" b="1" i="1" dirty="0" smtClean="0">
                <a:latin typeface="Bookman Old Style" pitchFamily="18" charset="0"/>
                <a:hlinkClick r:id="rId2"/>
              </a:rPr>
              <a:t>Мокрая терраса</a:t>
            </a:r>
            <a:r>
              <a:rPr lang="ru-RU" b="1" i="1" dirty="0" smtClean="0">
                <a:latin typeface="Bookman Old Style" pitchFamily="18" charset="0"/>
              </a:rPr>
              <a:t>». 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after_ra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4537075" cy="5400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008313" cy="2376264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CC6600"/>
                </a:solidFill>
                <a:latin typeface="Calibri" pitchFamily="34" charset="0"/>
              </a:rPr>
              <a:t>История создания картины </a:t>
            </a:r>
            <a:br>
              <a:rPr lang="ru-RU" sz="3200" i="1" dirty="0">
                <a:solidFill>
                  <a:srgbClr val="CC6600"/>
                </a:solidFill>
                <a:latin typeface="Calibri" pitchFamily="34" charset="0"/>
              </a:rPr>
            </a:br>
            <a:r>
              <a:rPr lang="ru-RU" sz="3200" i="1" dirty="0">
                <a:solidFill>
                  <a:srgbClr val="CC6600"/>
                </a:solidFill>
                <a:latin typeface="Calibri" pitchFamily="34" charset="0"/>
              </a:rPr>
              <a:t>«После дождя»</a:t>
            </a:r>
            <a:r>
              <a:rPr lang="de-DE" i="1" dirty="0">
                <a:solidFill>
                  <a:srgbClr val="CC6600"/>
                </a:solidFill>
                <a:latin typeface="Calibri" pitchFamily="34" charset="0"/>
              </a:rPr>
              <a:t/>
            </a:r>
            <a:br>
              <a:rPr lang="de-DE" i="1" dirty="0">
                <a:solidFill>
                  <a:srgbClr val="CC660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36912"/>
            <a:ext cx="7239000" cy="3967088"/>
          </a:xfrm>
        </p:spPr>
        <p:txBody>
          <a:bodyPr>
            <a:normAutofit fontScale="700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 Я сделал этюд в два часа</a:t>
            </a:r>
            <a:r>
              <a:rPr lang="ru-RU" i="1" dirty="0" smtClean="0"/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/>
              <a:t> </a:t>
            </a:r>
            <a:r>
              <a:rPr lang="ru-RU" i="1" dirty="0"/>
              <a:t>Произошло </a:t>
            </a:r>
            <a:r>
              <a:rPr lang="ru-RU" i="1" dirty="0" smtClean="0"/>
              <a:t>это </a:t>
            </a:r>
            <a:r>
              <a:rPr lang="ru-RU" i="1" dirty="0"/>
              <a:t>так: я писал на террасе групповой портрет моей семьи. Припекало солнце, яркими пятнами разбегаясь по зелени. И вдруг набежали тучи. Порывистый ветер, срывая лепестки роз и рассыпая их по столу, опрокинул стакан с водой. Хлынул дождь, и моё семейство скрылось в доме. А меня охватил  неожиданный восторг. От свежей зелени и сверкающих потоков воды, залившей стол с букетом роз, скамейку и половицы. К счастью, оказался под руками подрамок с холстом, и я лихорадочно начал писать. Не понадобилось ничего переставлять или добавлять, - настолько было прекрасно всё, что находилось перед моими глазами.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48680"/>
            <a:ext cx="1296145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2143125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Беседа по картине</a:t>
            </a:r>
            <a:r>
              <a:rPr lang="de-DE" i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i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b="1" i="1" dirty="0" smtClean="0">
              <a:latin typeface="Calibri" pitchFamily="34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изображено на картине?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К какому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жанру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вы отнесете картину А.М. Герасимова?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По каким деталям картины мы догадываемся,  что только что прошел дождь?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Удалось ли художнику передать ощущение свежести после дождя?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У картины два названия. Как вы думаете почему? Какое из названий более точно передает авторский замысел?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К какому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типу текста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будет отнесено ваше сочинение?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А. М. Герасимова </a:t>
            </a:r>
          </a:p>
          <a:p>
            <a:pPr algn="ctr"/>
            <a:r>
              <a:rPr lang="ru-RU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«После дождя (Мокрая терраса)»</a:t>
            </a:r>
            <a:endParaRPr lang="de-DE" b="1" i="1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204864"/>
            <a:ext cx="31683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620688"/>
            <a:ext cx="3598168" cy="9361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Опишите, что вы видите.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276872"/>
            <a:ext cx="4032448" cy="33619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стол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букет цветов в кувшине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резные ножки стола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опрокинутый стакан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блеск мокрых поверхностей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тени от предметов.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4" descr="g01208гг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052513"/>
            <a:ext cx="3889375" cy="5184775"/>
          </a:xfrm>
          <a:noFill/>
        </p:spPr>
      </p:pic>
      <p:pic>
        <p:nvPicPr>
          <p:cNvPr id="5" name="Picture 44" descr="g01208г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548680"/>
            <a:ext cx="3889375" cy="5184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1299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Подготовка к сочинению</vt:lpstr>
      <vt:lpstr>Цели:</vt:lpstr>
      <vt:lpstr>Давайте повторим</vt:lpstr>
      <vt:lpstr>Александр Михайлович Герасимов</vt:lpstr>
      <vt:lpstr>Семейный портрет</vt:lpstr>
      <vt:lpstr>Слайд 6</vt:lpstr>
      <vt:lpstr>История создания картины  «После дождя» </vt:lpstr>
      <vt:lpstr>Беседа по картине </vt:lpstr>
      <vt:lpstr>Опишите, что вы видите. </vt:lpstr>
      <vt:lpstr>Словарная работа.</vt:lpstr>
      <vt:lpstr>А. Яшин После дождя </vt:lpstr>
      <vt:lpstr>Синтаксис. Пунктуация.</vt:lpstr>
      <vt:lpstr>Проверь себя</vt:lpstr>
      <vt:lpstr>Отрывок из повести  Л. Н. Толстого «Отрочество»</vt:lpstr>
      <vt:lpstr>Подберем синонимы,  чтобы избежать повторов. </vt:lpstr>
      <vt:lpstr>Цвет и настроение</vt:lpstr>
      <vt:lpstr>Примерный план</vt:lpstr>
      <vt:lpstr>Слайд 18</vt:lpstr>
      <vt:lpstr>Домашнее задание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Николаевна</dc:creator>
  <cp:lastModifiedBy>Светлана Николаевна</cp:lastModifiedBy>
  <cp:revision>62</cp:revision>
  <dcterms:created xsi:type="dcterms:W3CDTF">2014-09-18T15:19:35Z</dcterms:created>
  <dcterms:modified xsi:type="dcterms:W3CDTF">2014-09-20T11:41:35Z</dcterms:modified>
</cp:coreProperties>
</file>