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6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46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31A72-A667-4589-AC7D-84DA5BF8CBEC}" type="datetimeFigureOut">
              <a:rPr lang="ru-RU" smtClean="0"/>
              <a:t>26.10.2014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ABE476F-8E3D-4D04-BD16-BA4240E2827F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31A72-A667-4589-AC7D-84DA5BF8CBEC}" type="datetimeFigureOut">
              <a:rPr lang="ru-RU" smtClean="0"/>
              <a:t>26.10.2014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E476F-8E3D-4D04-BD16-BA4240E282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31A72-A667-4589-AC7D-84DA5BF8CBEC}" type="datetimeFigureOut">
              <a:rPr lang="ru-RU" smtClean="0"/>
              <a:t>26.10.2014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E476F-8E3D-4D04-BD16-BA4240E282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31A72-A667-4589-AC7D-84DA5BF8CBEC}" type="datetimeFigureOut">
              <a:rPr lang="ru-RU" smtClean="0"/>
              <a:t>26.10.2014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E476F-8E3D-4D04-BD16-BA4240E2827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31A72-A667-4589-AC7D-84DA5BF8CBEC}" type="datetimeFigureOut">
              <a:rPr lang="ru-RU" smtClean="0"/>
              <a:t>26.10.2014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ABE476F-8E3D-4D04-BD16-BA4240E2827F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31A72-A667-4589-AC7D-84DA5BF8CBEC}" type="datetimeFigureOut">
              <a:rPr lang="ru-RU" smtClean="0"/>
              <a:t>26.10.2014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E476F-8E3D-4D04-BD16-BA4240E2827F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31A72-A667-4589-AC7D-84DA5BF8CBEC}" type="datetimeFigureOut">
              <a:rPr lang="ru-RU" smtClean="0"/>
              <a:t>26.10.2014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E476F-8E3D-4D04-BD16-BA4240E2827F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31A72-A667-4589-AC7D-84DA5BF8CBEC}" type="datetimeFigureOut">
              <a:rPr lang="ru-RU" smtClean="0"/>
              <a:t>26.10.2014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E476F-8E3D-4D04-BD16-BA4240E282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31A72-A667-4589-AC7D-84DA5BF8CBEC}" type="datetimeFigureOut">
              <a:rPr lang="ru-RU" smtClean="0"/>
              <a:t>26.10.2014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E476F-8E3D-4D04-BD16-BA4240E282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31A72-A667-4589-AC7D-84DA5BF8CBEC}" type="datetimeFigureOut">
              <a:rPr lang="ru-RU" smtClean="0"/>
              <a:t>26.10.2014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E476F-8E3D-4D04-BD16-BA4240E2827F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31A72-A667-4589-AC7D-84DA5BF8CBEC}" type="datetimeFigureOut">
              <a:rPr lang="ru-RU" smtClean="0"/>
              <a:t>26.10.2014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ABE476F-8E3D-4D04-BD16-BA4240E2827F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D631A72-A667-4589-AC7D-84DA5BF8CBEC}" type="datetimeFigureOut">
              <a:rPr lang="ru-RU" smtClean="0"/>
              <a:t>26.10.2014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6ABE476F-8E3D-4D04-BD16-BA4240E2827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sz="4000" b="1" dirty="0">
                <a:solidFill>
                  <a:srgbClr val="002060"/>
                </a:solidFill>
              </a:rPr>
              <a:t>Вариант 2</a:t>
            </a:r>
            <a:endParaRPr lang="ru-RU" sz="40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7200" b="1" dirty="0" smtClean="0">
                <a:solidFill>
                  <a:srgbClr val="002060"/>
                </a:solidFill>
              </a:rPr>
              <a:t/>
            </a:r>
            <a:br>
              <a:rPr lang="ru-RU" sz="7200" b="1" dirty="0" smtClean="0">
                <a:solidFill>
                  <a:srgbClr val="002060"/>
                </a:solidFill>
              </a:rPr>
            </a:br>
            <a:r>
              <a:rPr lang="ru-RU" sz="7200" b="1" dirty="0" smtClean="0">
                <a:solidFill>
                  <a:srgbClr val="002060"/>
                </a:solidFill>
              </a:rPr>
              <a:t>ОГЭ 2015</a:t>
            </a:r>
            <a:r>
              <a:rPr lang="ru-RU" sz="4400" b="1" dirty="0" smtClean="0">
                <a:solidFill>
                  <a:srgbClr val="002060"/>
                </a:solidFill>
              </a:rPr>
              <a:t/>
            </a:r>
            <a:br>
              <a:rPr lang="ru-RU" sz="4400" b="1" dirty="0" smtClean="0">
                <a:solidFill>
                  <a:srgbClr val="002060"/>
                </a:solidFill>
              </a:rPr>
            </a:br>
            <a:endParaRPr lang="ru-RU" sz="4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15274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292200"/>
            <a:ext cx="7772400" cy="1552623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В приведённых ниже предложениях из прочитанного текста пронумерованы все запятые. Выпишите цифры, обозначающие запятые при вводном слове.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914400" y="2348880"/>
            <a:ext cx="7772400" cy="36709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smtClean="0"/>
              <a:t>– </a:t>
            </a:r>
            <a:r>
              <a:rPr lang="ru-RU" sz="2800" dirty="0"/>
              <a:t>Точно зовёт кто-то</a:t>
            </a:r>
            <a:r>
              <a:rPr lang="ru-RU" sz="2800" dirty="0" smtClean="0"/>
              <a:t>,(1) </a:t>
            </a:r>
            <a:r>
              <a:rPr lang="ru-RU" sz="2800" dirty="0"/>
              <a:t>- тревожно шепчет мужчина. </a:t>
            </a:r>
            <a:r>
              <a:rPr lang="ru-RU" sz="2800" dirty="0" smtClean="0"/>
              <a:t> </a:t>
            </a:r>
          </a:p>
          <a:p>
            <a:pPr>
              <a:buFontTx/>
              <a:buChar char="-"/>
            </a:pPr>
            <a:r>
              <a:rPr lang="ru-RU" sz="2800" dirty="0" smtClean="0"/>
              <a:t>Мама,(2) </a:t>
            </a:r>
            <a:r>
              <a:rPr lang="ru-RU" sz="2800" dirty="0"/>
              <a:t>может быть</a:t>
            </a:r>
            <a:r>
              <a:rPr lang="ru-RU" sz="2800" dirty="0" smtClean="0"/>
              <a:t>,(3) </a:t>
            </a:r>
            <a:r>
              <a:rPr lang="ru-RU" sz="2800" dirty="0"/>
              <a:t>на него напали разбойники?..</a:t>
            </a:r>
            <a:r>
              <a:rPr lang="ru-RU" sz="2800" dirty="0" smtClean="0"/>
              <a:t> </a:t>
            </a:r>
          </a:p>
          <a:p>
            <a:pPr>
              <a:buFontTx/>
              <a:buChar char="-"/>
            </a:pPr>
            <a:r>
              <a:rPr lang="ru-RU" sz="2800" dirty="0" smtClean="0"/>
              <a:t>– Лежи,(4)дурак</a:t>
            </a:r>
            <a:r>
              <a:rPr lang="ru-RU" sz="2800" dirty="0"/>
              <a:t>…</a:t>
            </a:r>
            <a:endParaRPr lang="ru-RU" sz="2800" dirty="0" smtClean="0"/>
          </a:p>
          <a:p>
            <a:pPr>
              <a:buFontTx/>
              <a:buChar char="-"/>
            </a:pPr>
            <a:r>
              <a:rPr lang="ru-RU" sz="2800" dirty="0" smtClean="0"/>
              <a:t>                                                                          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620688"/>
            <a:ext cx="720080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i="1" dirty="0"/>
              <a:t> </a:t>
            </a:r>
            <a:r>
              <a:rPr lang="ru-RU" sz="2800" b="1" i="1" dirty="0" smtClean="0">
                <a:solidFill>
                  <a:srgbClr val="002060"/>
                </a:solidFill>
              </a:rPr>
              <a:t>10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012160" y="5157192"/>
            <a:ext cx="864096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i="1" dirty="0"/>
              <a:t> </a:t>
            </a:r>
            <a:r>
              <a:rPr lang="ru-RU" sz="2800" b="1" i="1" dirty="0" smtClean="0">
                <a:solidFill>
                  <a:srgbClr val="002060"/>
                </a:solidFill>
              </a:rPr>
              <a:t>2,3</a:t>
            </a:r>
            <a:endParaRPr lang="ru-RU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7737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292200"/>
            <a:ext cx="7772400" cy="1552623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Укажите количество грамматических основ в предложении 48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914400" y="2348880"/>
            <a:ext cx="7772400" cy="36709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b="1" dirty="0"/>
              <a:t>48) И вы сидите </a:t>
            </a:r>
            <a:r>
              <a:rPr lang="ru-RU" sz="2800" b="1" dirty="0" smtClean="0"/>
              <a:t>тихо </a:t>
            </a:r>
            <a:r>
              <a:rPr lang="ru-RU" sz="2800" b="1" dirty="0"/>
              <a:t>и благодарите Бога, что заборы у нас высокие, запоры на воротах крепкие и во дворе злые собаки…</a:t>
            </a:r>
            <a:r>
              <a:rPr lang="ru-RU" sz="2800" b="1" dirty="0" smtClean="0"/>
              <a:t>                                                                          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620688"/>
            <a:ext cx="720080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i="1" dirty="0"/>
              <a:t> </a:t>
            </a:r>
            <a:r>
              <a:rPr lang="ru-RU" sz="2800" b="1" i="1" dirty="0" smtClean="0">
                <a:solidFill>
                  <a:srgbClr val="002060"/>
                </a:solidFill>
              </a:rPr>
              <a:t>11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012160" y="5157192"/>
            <a:ext cx="864096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i="1" dirty="0"/>
              <a:t> </a:t>
            </a:r>
            <a:r>
              <a:rPr lang="ru-RU" sz="2800" b="1" i="1" dirty="0" smtClean="0">
                <a:solidFill>
                  <a:srgbClr val="002060"/>
                </a:solidFill>
              </a:rPr>
              <a:t>4</a:t>
            </a:r>
            <a:endParaRPr lang="ru-RU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1413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124744"/>
            <a:ext cx="7772400" cy="1552623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В приведённых ниже предложениях из прочитанного текста пронумерованы все запятые. Выпишите цифру(ы), обозначающие запятые между частями сложного предложения, связанными сочинительными союзами.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899592" y="2708920"/>
            <a:ext cx="7772400" cy="36709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/>
              <a:t> </a:t>
            </a:r>
            <a:r>
              <a:rPr lang="ru-RU" sz="2800" dirty="0" smtClean="0"/>
              <a:t> </a:t>
            </a:r>
            <a:r>
              <a:rPr lang="ru-RU" sz="2800" dirty="0"/>
              <a:t>Всё у них было самое дорогое и лучшее</a:t>
            </a:r>
            <a:r>
              <a:rPr lang="ru-RU" sz="2800" dirty="0" smtClean="0"/>
              <a:t>,(1) </a:t>
            </a:r>
            <a:r>
              <a:rPr lang="ru-RU" sz="2800" dirty="0"/>
              <a:t>и жизнь их была разумна и спокойна. </a:t>
            </a:r>
            <a:r>
              <a:rPr lang="ru-RU" sz="2800" dirty="0" smtClean="0"/>
              <a:t> </a:t>
            </a:r>
            <a:r>
              <a:rPr lang="ru-RU" sz="2800" dirty="0"/>
              <a:t>Соседи их боялись</a:t>
            </a:r>
            <a:r>
              <a:rPr lang="ru-RU" sz="2800" dirty="0" smtClean="0"/>
              <a:t>,(2) </a:t>
            </a:r>
            <a:r>
              <a:rPr lang="ru-RU" sz="2800" dirty="0"/>
              <a:t>уважали и ненавидели</a:t>
            </a:r>
            <a:r>
              <a:rPr lang="ru-RU" sz="2800" dirty="0" smtClean="0"/>
              <a:t>,(3) </a:t>
            </a:r>
            <a:r>
              <a:rPr lang="ru-RU" sz="2800" dirty="0"/>
              <a:t>потому что они сами никого не боялись</a:t>
            </a:r>
            <a:r>
              <a:rPr lang="ru-RU" sz="2800" dirty="0" smtClean="0"/>
              <a:t>,(4) </a:t>
            </a:r>
            <a:r>
              <a:rPr lang="ru-RU" sz="2800" dirty="0"/>
              <a:t>всех презирали</a:t>
            </a:r>
            <a:r>
              <a:rPr lang="ru-RU" sz="2800" dirty="0" smtClean="0"/>
              <a:t>,(5)а </a:t>
            </a:r>
            <a:r>
              <a:rPr lang="ru-RU" sz="2800" dirty="0"/>
              <a:t>уважали только самих себя.</a:t>
            </a:r>
            <a:r>
              <a:rPr lang="ru-RU" sz="2800" dirty="0" smtClean="0"/>
              <a:t>                                 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620688"/>
            <a:ext cx="720080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i="1" dirty="0"/>
              <a:t> </a:t>
            </a:r>
            <a:r>
              <a:rPr lang="ru-RU" sz="2800" b="1" i="1" dirty="0" smtClean="0">
                <a:solidFill>
                  <a:srgbClr val="002060"/>
                </a:solidFill>
              </a:rPr>
              <a:t>12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668344" y="5949280"/>
            <a:ext cx="864096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i="1" dirty="0"/>
              <a:t> </a:t>
            </a:r>
            <a:r>
              <a:rPr lang="ru-RU" sz="2800" b="1" i="1" dirty="0" smtClean="0">
                <a:solidFill>
                  <a:srgbClr val="002060"/>
                </a:solidFill>
              </a:rPr>
              <a:t>1</a:t>
            </a:r>
            <a:endParaRPr lang="ru-RU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1987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332656"/>
            <a:ext cx="7772400" cy="1552623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Среди предложений 28 – 38 найдите сложноподчинённые предложения с придаточными условия. Напишите номера этих предложений.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539552" y="2060848"/>
            <a:ext cx="8280920" cy="367092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sz="2800" b="1" dirty="0"/>
              <a:t> </a:t>
            </a:r>
            <a:r>
              <a:rPr lang="ru-RU" sz="2800" b="1" dirty="0" smtClean="0"/>
              <a:t> </a:t>
            </a:r>
            <a:r>
              <a:rPr lang="ru-RU" sz="2800" b="1" dirty="0"/>
              <a:t>28) – </a:t>
            </a:r>
            <a:r>
              <a:rPr lang="ru-RU" sz="2800" b="1" dirty="0" err="1"/>
              <a:t>Спа</a:t>
            </a:r>
            <a:r>
              <a:rPr lang="ru-RU" sz="2800" b="1" dirty="0"/>
              <a:t>-си-те!</a:t>
            </a:r>
          </a:p>
          <a:p>
            <a:pPr marL="0" indent="0">
              <a:buNone/>
            </a:pPr>
            <a:r>
              <a:rPr lang="ru-RU" sz="2800" b="1" dirty="0"/>
              <a:t>29)- Мама, может быть, на него напали разбойники?.. </a:t>
            </a:r>
            <a:r>
              <a:rPr lang="ru-RU" sz="2800" b="1" dirty="0" smtClean="0"/>
              <a:t>                 30</a:t>
            </a:r>
            <a:r>
              <a:rPr lang="ru-RU" sz="2800" b="1" dirty="0"/>
              <a:t>) Может быть…</a:t>
            </a:r>
          </a:p>
          <a:p>
            <a:pPr marL="0" indent="0">
              <a:buNone/>
            </a:pPr>
            <a:r>
              <a:rPr lang="ru-RU" sz="2800" b="1" dirty="0"/>
              <a:t>31) Не болтай глупостей, - сердито прерывает мать. </a:t>
            </a:r>
            <a:r>
              <a:rPr lang="ru-RU" sz="2800" b="1" dirty="0" smtClean="0"/>
              <a:t>                     32</a:t>
            </a:r>
            <a:r>
              <a:rPr lang="ru-RU" sz="2800" b="1" dirty="0"/>
              <a:t>) – Это голодный волк воет в лесу. 33) Вот он тебя съест, если не будешь спать.</a:t>
            </a:r>
          </a:p>
          <a:p>
            <a:pPr marL="0" indent="0">
              <a:buNone/>
            </a:pPr>
            <a:r>
              <a:rPr lang="ru-RU" sz="2800" b="1" dirty="0"/>
              <a:t>34) – Спасите!</a:t>
            </a:r>
          </a:p>
          <a:p>
            <a:pPr marL="0" indent="0">
              <a:buNone/>
            </a:pPr>
            <a:r>
              <a:rPr lang="ru-RU" sz="2800" b="1" dirty="0"/>
              <a:t>35) – Жалко живую душу, - говорит муж. 36) – Если бы не испортилось моё ружьё, я пошёл бы</a:t>
            </a:r>
            <a:r>
              <a:rPr lang="ru-RU" sz="2800" b="1" dirty="0" smtClean="0"/>
              <a:t>…</a:t>
            </a:r>
          </a:p>
          <a:p>
            <a:pPr marL="0" indent="0">
              <a:buNone/>
            </a:pPr>
            <a:r>
              <a:rPr lang="ru-RU" sz="2800" b="1" dirty="0" smtClean="0"/>
              <a:t> </a:t>
            </a:r>
            <a:r>
              <a:rPr lang="ru-RU" sz="2800" b="1" dirty="0"/>
              <a:t>37) – Лежи, дурак… 38) Не наше дело…</a:t>
            </a:r>
          </a:p>
          <a:p>
            <a:pPr marL="0" indent="0">
              <a:buNone/>
            </a:pPr>
            <a:r>
              <a:rPr lang="ru-RU" sz="2800" dirty="0" smtClean="0"/>
              <a:t>                             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620688"/>
            <a:ext cx="720080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i="1" dirty="0"/>
              <a:t> </a:t>
            </a:r>
            <a:r>
              <a:rPr lang="ru-RU" sz="2800" b="1" i="1" dirty="0" smtClean="0">
                <a:solidFill>
                  <a:srgbClr val="002060"/>
                </a:solidFill>
              </a:rPr>
              <a:t>13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092280" y="5949280"/>
            <a:ext cx="1440160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i="1" dirty="0"/>
              <a:t> </a:t>
            </a:r>
            <a:r>
              <a:rPr lang="ru-RU" sz="2800" b="1" i="1" dirty="0" smtClean="0">
                <a:solidFill>
                  <a:srgbClr val="002060"/>
                </a:solidFill>
              </a:rPr>
              <a:t>33, 36</a:t>
            </a:r>
            <a:endParaRPr lang="ru-RU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8038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332656"/>
            <a:ext cx="7772400" cy="1552623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Среди предложений 15 -- 28  найдите сложное предложение с бессоюзной и союзной сочинительной связью между частями. Напишите номер этого предложения.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539552" y="2060848"/>
            <a:ext cx="8280920" cy="432048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sz="2800" b="1" dirty="0"/>
              <a:t>15)- Вот опять… 16) Слышишь?.. 17) Как будто человек…                                                            </a:t>
            </a:r>
          </a:p>
          <a:p>
            <a:pPr marL="0" indent="0">
              <a:buNone/>
            </a:pPr>
            <a:r>
              <a:rPr lang="ru-RU" sz="2800" b="1" dirty="0"/>
              <a:t>18) – Спи, - сурово говорит женщина. 19) – Это ветер.</a:t>
            </a:r>
          </a:p>
          <a:p>
            <a:pPr marL="0" indent="0">
              <a:buNone/>
            </a:pPr>
            <a:r>
              <a:rPr lang="ru-RU" sz="2800" b="1" dirty="0"/>
              <a:t>20) – Страшно ночью в лесу…</a:t>
            </a:r>
          </a:p>
          <a:p>
            <a:pPr marL="0" indent="0">
              <a:buNone/>
            </a:pPr>
            <a:r>
              <a:rPr lang="ru-RU" sz="2800" b="1" dirty="0"/>
              <a:t>21) – Это только ветер. 22) Ты разбудишь ребёнка…</a:t>
            </a:r>
          </a:p>
          <a:p>
            <a:pPr marL="0" indent="0">
              <a:buNone/>
            </a:pPr>
            <a:r>
              <a:rPr lang="ru-RU" sz="2800" b="1" dirty="0"/>
              <a:t>23) Но дитя вдруг подымает голову.</a:t>
            </a:r>
          </a:p>
          <a:p>
            <a:pPr marL="0" indent="0">
              <a:buNone/>
            </a:pPr>
            <a:r>
              <a:rPr lang="ru-RU" sz="2800" b="1" dirty="0"/>
              <a:t>24) – Я слышу, я слышу. 25) Он кричит: 26) «Спасите!»</a:t>
            </a:r>
          </a:p>
          <a:p>
            <a:pPr marL="0" indent="0">
              <a:buNone/>
            </a:pPr>
            <a:r>
              <a:rPr lang="ru-RU" sz="2800" b="1" dirty="0"/>
              <a:t>27) И правда: яростный ураган стихает на одно мгновенье, и тогда совсем ясно, близко, точно под окном, раздаётся протяжный, отчаянный вопль: 28) – </a:t>
            </a:r>
            <a:r>
              <a:rPr lang="ru-RU" sz="2800" b="1" dirty="0" err="1"/>
              <a:t>Спа</a:t>
            </a:r>
            <a:r>
              <a:rPr lang="ru-RU" sz="2800" b="1" dirty="0"/>
              <a:t>-си-те!</a:t>
            </a:r>
          </a:p>
          <a:p>
            <a:pPr marL="0" indent="0">
              <a:buNone/>
            </a:pPr>
            <a:r>
              <a:rPr lang="ru-RU" sz="2800" dirty="0" smtClean="0"/>
              <a:t>                             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620688"/>
            <a:ext cx="720080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i="1" dirty="0"/>
              <a:t> </a:t>
            </a:r>
            <a:r>
              <a:rPr lang="ru-RU" sz="2800" b="1" i="1" dirty="0" smtClean="0">
                <a:solidFill>
                  <a:srgbClr val="002060"/>
                </a:solidFill>
              </a:rPr>
              <a:t>14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092280" y="5949280"/>
            <a:ext cx="864096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i="1" dirty="0"/>
              <a:t> </a:t>
            </a:r>
            <a:r>
              <a:rPr lang="ru-RU" sz="2800" b="1" i="1" dirty="0" smtClean="0">
                <a:solidFill>
                  <a:srgbClr val="002060"/>
                </a:solidFill>
              </a:rPr>
              <a:t>27</a:t>
            </a:r>
            <a:endParaRPr lang="ru-RU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658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899592" y="922238"/>
            <a:ext cx="7772400" cy="229073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Напишите сочинение – рассуждение, раскрывая смысл высказывания Дитмара Эльяшевича Розенталя: </a:t>
            </a:r>
            <a:r>
              <a:rPr lang="ru-RU" b="1" dirty="0" smtClean="0"/>
              <a:t>« Изобразительные эпитеты живо и наглядно рисуют предметы и действия и дают нам возможность увидеть их такими, какими видел писатель, создавая произведение».</a:t>
            </a:r>
            <a:endParaRPr lang="ru-RU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296652"/>
            <a:ext cx="100811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i="1" dirty="0"/>
              <a:t> </a:t>
            </a:r>
            <a:r>
              <a:rPr lang="ru-RU" sz="2800" b="1" i="1" dirty="0" smtClean="0">
                <a:solidFill>
                  <a:srgbClr val="002060"/>
                </a:solidFill>
              </a:rPr>
              <a:t>15.1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00763" y="3284984"/>
            <a:ext cx="100811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i="1" dirty="0"/>
              <a:t> </a:t>
            </a:r>
            <a:r>
              <a:rPr lang="ru-RU" sz="2800" b="1" i="1" dirty="0" smtClean="0">
                <a:solidFill>
                  <a:srgbClr val="002060"/>
                </a:solidFill>
              </a:rPr>
              <a:t>15.2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1187624" y="3933056"/>
            <a:ext cx="7772400" cy="2290737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/>
              <a:buNone/>
            </a:pPr>
            <a:r>
              <a:rPr lang="ru-RU" dirty="0" smtClean="0"/>
              <a:t>Напишите сочинение – рассуждение. Объясните, как вы понимаете смысл фразы из текста: </a:t>
            </a:r>
          </a:p>
          <a:p>
            <a:pPr marL="0" indent="0">
              <a:buFont typeface="Wingdings 2"/>
              <a:buNone/>
            </a:pPr>
            <a:r>
              <a:rPr lang="ru-RU" b="1" dirty="0" smtClean="0"/>
              <a:t>« Это голос чёрствого благоразумия».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457449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899592" y="922238"/>
            <a:ext cx="7772400" cy="229073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Как Вы понимаете значение слова </a:t>
            </a:r>
            <a:r>
              <a:rPr lang="ru-RU" b="1" dirty="0" smtClean="0"/>
              <a:t>ЧЁРСТВОСТЬ</a:t>
            </a:r>
            <a:r>
              <a:rPr lang="ru-RU" dirty="0" smtClean="0"/>
              <a:t>? Сформулируйте и прокомментируйте данное Вами определение. Напишите сочинение – рассуждение на тему: </a:t>
            </a:r>
            <a:r>
              <a:rPr lang="ru-RU" b="1" dirty="0" smtClean="0"/>
              <a:t>« Почему человек не должен быть чёрствым», </a:t>
            </a:r>
            <a:r>
              <a:rPr lang="ru-RU" dirty="0" smtClean="0"/>
              <a:t>взяв в качестве тезиса данное Вами определение</a:t>
            </a:r>
            <a:r>
              <a:rPr lang="ru-RU" b="1" dirty="0" smtClean="0"/>
              <a:t>.</a:t>
            </a:r>
            <a:endParaRPr lang="ru-RU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296652"/>
            <a:ext cx="100811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i="1" dirty="0"/>
              <a:t> </a:t>
            </a:r>
            <a:r>
              <a:rPr lang="ru-RU" sz="2800" b="1" i="1" dirty="0" smtClean="0">
                <a:solidFill>
                  <a:srgbClr val="002060"/>
                </a:solidFill>
              </a:rPr>
              <a:t>15.3</a:t>
            </a:r>
            <a:endParaRPr lang="ru-RU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9409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188640"/>
            <a:ext cx="8856984" cy="648072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1800" dirty="0" smtClean="0"/>
              <a:t> 1) Глубокая зимняя ночь. 2) Метель. 3) В доме – ни огня. 4) Ветер воет в трубах, сотрясает крышу, ломится в окна. 5) Ближний лес гудит, шатаясь под вьюгой.</a:t>
            </a:r>
          </a:p>
          <a:p>
            <a:pPr marL="0" indent="0">
              <a:buNone/>
            </a:pPr>
            <a:r>
              <a:rPr lang="ru-RU" sz="1800" dirty="0"/>
              <a:t> </a:t>
            </a:r>
            <a:r>
              <a:rPr lang="ru-RU" sz="1800" dirty="0" smtClean="0"/>
              <a:t> 6) Никто не спит. 7) Дети проснулись, но лежат молча, широко раскрывши глаза в темноту. 8) Прислушиваются, вздыхают..</a:t>
            </a:r>
          </a:p>
          <a:p>
            <a:pPr marL="0" indent="0">
              <a:buNone/>
            </a:pPr>
            <a:r>
              <a:rPr lang="ru-RU" sz="1800" dirty="0" smtClean="0"/>
              <a:t>9) Откуда – то издалека, из тьмы и бури, доносится длинный жалобный крик.                 10) Прозвучал и замолк.. 11) И ещё раз.. 12) И ещё…                                                                             </a:t>
            </a:r>
          </a:p>
          <a:p>
            <a:pPr marL="0" indent="0">
              <a:buNone/>
            </a:pPr>
            <a:r>
              <a:rPr lang="ru-RU" sz="1800" dirty="0" smtClean="0"/>
              <a:t>13) – Точно зовёт кто-то, - тревожно шепчет мужчина. 14) Никто ему не отвечает.</a:t>
            </a:r>
          </a:p>
          <a:p>
            <a:pPr marL="0" indent="0">
              <a:buNone/>
            </a:pPr>
            <a:r>
              <a:rPr lang="ru-RU" sz="1800" dirty="0" smtClean="0"/>
              <a:t>15)- Вот опять… 16) Слышишь?.. 17) Как будто человек…                                                            </a:t>
            </a:r>
          </a:p>
          <a:p>
            <a:pPr marL="0" indent="0">
              <a:buNone/>
            </a:pPr>
            <a:r>
              <a:rPr lang="ru-RU" sz="1800" dirty="0" smtClean="0"/>
              <a:t>18) – Спи, - сурово говорит женщина. 19) – Это ветер.</a:t>
            </a:r>
          </a:p>
          <a:p>
            <a:pPr marL="0" indent="0">
              <a:buNone/>
            </a:pPr>
            <a:r>
              <a:rPr lang="ru-RU" sz="1800" dirty="0" smtClean="0"/>
              <a:t>20) – Страшно ночью в лесу…</a:t>
            </a:r>
          </a:p>
          <a:p>
            <a:pPr marL="0" indent="0">
              <a:buNone/>
            </a:pPr>
            <a:r>
              <a:rPr lang="ru-RU" sz="1800" dirty="0" smtClean="0"/>
              <a:t>21) – Это только ветер. 22) Ты разбудишь ребёнка…</a:t>
            </a:r>
          </a:p>
          <a:p>
            <a:pPr marL="0" indent="0">
              <a:buNone/>
            </a:pPr>
            <a:r>
              <a:rPr lang="ru-RU" sz="1800" dirty="0" smtClean="0"/>
              <a:t>23) Но дитя вдруг подымает голову.</a:t>
            </a:r>
          </a:p>
          <a:p>
            <a:pPr marL="0" indent="0">
              <a:buNone/>
            </a:pPr>
            <a:r>
              <a:rPr lang="ru-RU" sz="1800" dirty="0" smtClean="0"/>
              <a:t>24) – Я слышу, я слышу. 25) Он кричит: 26) «Спасите!»</a:t>
            </a:r>
          </a:p>
          <a:p>
            <a:pPr marL="0" indent="0">
              <a:buNone/>
            </a:pPr>
            <a:r>
              <a:rPr lang="ru-RU" sz="1800" dirty="0" smtClean="0"/>
              <a:t>27) И правда: яростный ураган стихает на одно мгновенье, и тогда совсем ясно, близко, точно под окном, раздаётся протяжный, отчаянный вопль: 28) – </a:t>
            </a:r>
            <a:r>
              <a:rPr lang="ru-RU" sz="1800" dirty="0" err="1" smtClean="0"/>
              <a:t>Спа</a:t>
            </a:r>
            <a:r>
              <a:rPr lang="ru-RU" sz="1800" dirty="0" smtClean="0"/>
              <a:t>-си-те!</a:t>
            </a:r>
          </a:p>
          <a:p>
            <a:pPr marL="0" indent="0">
              <a:buNone/>
            </a:pPr>
            <a:r>
              <a:rPr lang="ru-RU" sz="1800" dirty="0" smtClean="0"/>
              <a:t>29)- Мама, может быть, на него напали разбойники?.. 30) Может быть…</a:t>
            </a:r>
          </a:p>
          <a:p>
            <a:pPr marL="0" indent="0">
              <a:buNone/>
            </a:pPr>
            <a:r>
              <a:rPr lang="ru-RU" sz="1800" dirty="0" smtClean="0"/>
              <a:t>31) Не болтай глупостей, - сердито прерывает мать. 32) – Это голодный волк воет в лесу. 33) Вот он тебя съест, если не будешь спать.</a:t>
            </a:r>
          </a:p>
          <a:p>
            <a:pPr marL="0" indent="0">
              <a:buNone/>
            </a:pPr>
            <a:r>
              <a:rPr lang="ru-RU" sz="1800" dirty="0" smtClean="0"/>
              <a:t>34) – Спасите!</a:t>
            </a:r>
          </a:p>
          <a:p>
            <a:pPr marL="0" indent="0">
              <a:buNone/>
            </a:pPr>
            <a:r>
              <a:rPr lang="ru-RU" sz="1800" dirty="0" smtClean="0"/>
              <a:t>35) – Жалко живую душу, - говорит муж. 36) – Если бы не испортилось моё ружьё, я пошёл бы…</a:t>
            </a:r>
          </a:p>
        </p:txBody>
      </p:sp>
    </p:spTree>
    <p:extLst>
      <p:ext uri="{BB962C8B-B14F-4D97-AF65-F5344CB8AC3E}">
        <p14:creationId xmlns:p14="http://schemas.microsoft.com/office/powerpoint/2010/main" val="2048447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188640"/>
            <a:ext cx="8856984" cy="64807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dirty="0" smtClean="0"/>
              <a:t> 37) – Лежи, дурак… 38) Не наше дело…</a:t>
            </a:r>
          </a:p>
          <a:p>
            <a:pPr marL="0" indent="0">
              <a:buNone/>
            </a:pPr>
            <a:r>
              <a:rPr lang="ru-RU" sz="1800" dirty="0" smtClean="0"/>
              <a:t>39) В темноте шлёпают туфли… 40) Старческий кашель…</a:t>
            </a:r>
          </a:p>
          <a:p>
            <a:pPr marL="0" indent="0">
              <a:buNone/>
            </a:pPr>
            <a:r>
              <a:rPr lang="ru-RU" sz="1800" dirty="0" smtClean="0"/>
              <a:t>41) Пришёл из соседней комнаты дедушка. 42) Он брюзжит злобно: 43) – Что вы тут бормочете? 44) Спать не даёте никому. 45) Какой такой человек в лесу?                     46) Кто в эту погоду по лесам ходит? 47) Все дома сидят. 48) И вы сидите тихо и благодарите Бога, что заборы у нас высокие, запоры на воротах крепкие и во дворе злые собаки… 49) А ты взяла бы лучше к себе дитя да сказкой бы его заняла.</a:t>
            </a:r>
          </a:p>
          <a:p>
            <a:pPr marL="0" indent="0">
              <a:buNone/>
            </a:pPr>
            <a:r>
              <a:rPr lang="ru-RU" sz="1800" dirty="0"/>
              <a:t> </a:t>
            </a:r>
            <a:r>
              <a:rPr lang="ru-RU" sz="1800" dirty="0" smtClean="0"/>
              <a:t> 50) Это голос чёрствого благоразумия.</a:t>
            </a:r>
          </a:p>
          <a:p>
            <a:pPr marL="0" indent="0">
              <a:buNone/>
            </a:pPr>
            <a:r>
              <a:rPr lang="ru-RU" sz="1800" dirty="0"/>
              <a:t> </a:t>
            </a:r>
            <a:r>
              <a:rPr lang="ru-RU" sz="1800" dirty="0" smtClean="0"/>
              <a:t>51) Мать переносит в свою постель ребёнка, и в тишине звучат слова монотонной, старой успокоительной сказки:</a:t>
            </a:r>
          </a:p>
          <a:p>
            <a:pPr marL="0" indent="0">
              <a:buNone/>
            </a:pPr>
            <a:r>
              <a:rPr lang="ru-RU" sz="1800" dirty="0" smtClean="0"/>
              <a:t>52) – Много лет тому назад стоял среди моря остров, и на этом острове жили большие, сильные и гордые люди. 53) Всё у них было самое дорогое и лучшее, и жизнь их была разумна и спокойна. 54) Соседи их боялись, уважали и ненавидели, потому что они сами никого не боялись, всех презирали, а уважали только самих себя. 55) В жилах их текла не простая кровь, а голубая – голубая…</a:t>
            </a:r>
          </a:p>
          <a:p>
            <a:pPr marL="0" indent="0">
              <a:buNone/>
            </a:pPr>
            <a:r>
              <a:rPr lang="ru-RU" sz="1800" dirty="0" smtClean="0"/>
              <a:t>56) – </a:t>
            </a:r>
            <a:r>
              <a:rPr lang="ru-RU" sz="1800" dirty="0" err="1" smtClean="0"/>
              <a:t>Спа</a:t>
            </a:r>
            <a:r>
              <a:rPr lang="ru-RU" sz="1800" dirty="0" smtClean="0"/>
              <a:t>- си- те!</a:t>
            </a:r>
          </a:p>
          <a:p>
            <a:pPr marL="0" indent="0">
              <a:buNone/>
            </a:pPr>
            <a:r>
              <a:rPr lang="ru-RU" sz="1800" dirty="0" smtClean="0"/>
              <a:t>57) Молчание…</a:t>
            </a:r>
          </a:p>
          <a:p>
            <a:pPr marL="0" indent="0">
              <a:buNone/>
            </a:pPr>
            <a:r>
              <a:rPr lang="ru-RU" sz="1800" dirty="0"/>
              <a:t> </a:t>
            </a:r>
            <a:r>
              <a:rPr lang="ru-RU" sz="1800" dirty="0" smtClean="0"/>
              <a:t>                                                                                            ( По. А. Куприну)</a:t>
            </a:r>
          </a:p>
        </p:txBody>
      </p:sp>
    </p:spTree>
    <p:extLst>
      <p:ext uri="{BB962C8B-B14F-4D97-AF65-F5344CB8AC3E}">
        <p14:creationId xmlns:p14="http://schemas.microsoft.com/office/powerpoint/2010/main" val="417658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373224"/>
            <a:ext cx="7772400" cy="114300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Укажите фрагмент текста, который имеет символический смысл и косвенно характеризует героев произведения.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dirty="0" smtClean="0"/>
              <a:t>1) Предложения 1 – 12</a:t>
            </a:r>
          </a:p>
          <a:p>
            <a:r>
              <a:rPr lang="ru-RU" b="1" dirty="0" smtClean="0"/>
              <a:t>2) Предложения 27 – 34</a:t>
            </a:r>
          </a:p>
          <a:p>
            <a:r>
              <a:rPr lang="ru-RU" b="1" dirty="0" smtClean="0"/>
              <a:t>3) </a:t>
            </a:r>
            <a:r>
              <a:rPr lang="ru-RU" b="1" dirty="0"/>
              <a:t>Предложения </a:t>
            </a:r>
            <a:r>
              <a:rPr lang="ru-RU" b="1" dirty="0" smtClean="0"/>
              <a:t> 43 </a:t>
            </a:r>
            <a:r>
              <a:rPr lang="ru-RU" b="1" dirty="0"/>
              <a:t>– </a:t>
            </a:r>
            <a:r>
              <a:rPr lang="ru-RU" b="1" dirty="0" smtClean="0"/>
              <a:t>49</a:t>
            </a:r>
            <a:endParaRPr lang="ru-RU" b="1" dirty="0"/>
          </a:p>
          <a:p>
            <a:r>
              <a:rPr lang="ru-RU" b="1" dirty="0" smtClean="0"/>
              <a:t>4) </a:t>
            </a:r>
            <a:r>
              <a:rPr lang="ru-RU" b="1" dirty="0"/>
              <a:t>Предложения </a:t>
            </a:r>
            <a:r>
              <a:rPr lang="ru-RU" b="1" dirty="0" smtClean="0"/>
              <a:t>52  </a:t>
            </a:r>
            <a:r>
              <a:rPr lang="ru-RU" b="1" dirty="0"/>
              <a:t>- </a:t>
            </a:r>
            <a:r>
              <a:rPr lang="ru-RU" b="1" dirty="0" smtClean="0"/>
              <a:t>55</a:t>
            </a:r>
            <a:endParaRPr lang="ru-RU" b="1" dirty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620688"/>
            <a:ext cx="720080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i="1" dirty="0"/>
              <a:t> </a:t>
            </a:r>
            <a:r>
              <a:rPr lang="ru-RU" sz="2800" b="1" i="1" dirty="0" smtClean="0">
                <a:solidFill>
                  <a:srgbClr val="002060"/>
                </a:solidFill>
              </a:rPr>
              <a:t>2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380312" y="5157192"/>
            <a:ext cx="720080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i="1" dirty="0"/>
              <a:t> </a:t>
            </a:r>
            <a:r>
              <a:rPr lang="ru-RU" sz="2800" b="1" i="1" dirty="0" smtClean="0">
                <a:solidFill>
                  <a:srgbClr val="002060"/>
                </a:solidFill>
              </a:rPr>
              <a:t>4</a:t>
            </a:r>
            <a:endParaRPr lang="ru-RU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3439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292201"/>
            <a:ext cx="7772400" cy="114300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Укажите предложение, в котором средством выразительности речи является олицетворение.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dirty="0" smtClean="0"/>
              <a:t>1) </a:t>
            </a:r>
            <a:r>
              <a:rPr lang="ru-RU" sz="2800" b="1" dirty="0"/>
              <a:t>Ветер воет в трубах, сотрясает крышу, ломится в окна. </a:t>
            </a:r>
            <a:endParaRPr lang="ru-RU" sz="2800" b="1" dirty="0" smtClean="0"/>
          </a:p>
          <a:p>
            <a:r>
              <a:rPr lang="ru-RU" b="1" dirty="0" smtClean="0"/>
              <a:t>2) </a:t>
            </a:r>
            <a:r>
              <a:rPr lang="ru-RU" sz="2800" b="1" dirty="0"/>
              <a:t>Дети проснулись, но лежат молча, широко раскрывши глаза в темноту </a:t>
            </a:r>
            <a:endParaRPr lang="ru-RU" sz="2800" b="1" dirty="0" smtClean="0"/>
          </a:p>
          <a:p>
            <a:r>
              <a:rPr lang="ru-RU" b="1" dirty="0" smtClean="0"/>
              <a:t>3) </a:t>
            </a:r>
            <a:r>
              <a:rPr lang="ru-RU" sz="2800" b="1" dirty="0"/>
              <a:t>Откуда – то издалека, из тьмы и бури, доносится длинный жалобный крик</a:t>
            </a:r>
            <a:r>
              <a:rPr lang="ru-RU" sz="2800" dirty="0"/>
              <a:t>. </a:t>
            </a:r>
            <a:endParaRPr lang="ru-RU" sz="2800" dirty="0" smtClean="0"/>
          </a:p>
          <a:p>
            <a:pPr marL="0" indent="0">
              <a:buNone/>
            </a:pPr>
            <a:r>
              <a:rPr lang="ru-RU" b="1" dirty="0" smtClean="0"/>
              <a:t>4) </a:t>
            </a:r>
            <a:r>
              <a:rPr lang="ru-RU" sz="2800" b="1" dirty="0"/>
              <a:t>А ты взяла бы лучше к себе дитя да сказкой бы его заняла</a:t>
            </a:r>
            <a:r>
              <a:rPr lang="ru-RU" sz="2800" dirty="0"/>
              <a:t>.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620688"/>
            <a:ext cx="720080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i="1" dirty="0"/>
              <a:t> </a:t>
            </a:r>
            <a:r>
              <a:rPr lang="ru-RU" sz="2800" b="1" i="1" dirty="0" smtClean="0">
                <a:solidFill>
                  <a:srgbClr val="002060"/>
                </a:solidFill>
              </a:rPr>
              <a:t>3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380312" y="5157192"/>
            <a:ext cx="720080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i="1" dirty="0"/>
              <a:t> </a:t>
            </a:r>
            <a:r>
              <a:rPr lang="ru-RU" sz="2800" b="1" i="1" dirty="0" smtClean="0">
                <a:solidFill>
                  <a:srgbClr val="002060"/>
                </a:solidFill>
              </a:rPr>
              <a:t>1</a:t>
            </a:r>
            <a:endParaRPr lang="ru-RU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1078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292201"/>
            <a:ext cx="7772400" cy="114300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Из предложений 35- 42 выпишите слово, в котором правописание приставки определяется её значением – «приближение».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/>
              <a:t>35) – Жалко живую душу, - говорит муж. 36) – Если бы не испортилось моё ружьё, я пошёл бы</a:t>
            </a:r>
            <a:r>
              <a:rPr lang="ru-RU" sz="2800" dirty="0" smtClean="0"/>
              <a:t>…</a:t>
            </a:r>
          </a:p>
          <a:p>
            <a:pPr marL="0" indent="0">
              <a:buNone/>
            </a:pPr>
            <a:r>
              <a:rPr lang="ru-RU" sz="2800" dirty="0"/>
              <a:t> 37) – Лежи, дурак… 38) Не наше дело…</a:t>
            </a:r>
          </a:p>
          <a:p>
            <a:pPr marL="0" indent="0">
              <a:buNone/>
            </a:pPr>
            <a:r>
              <a:rPr lang="ru-RU" sz="2800" dirty="0"/>
              <a:t>39) В темноте шлёпают туфли… </a:t>
            </a:r>
            <a:r>
              <a:rPr lang="ru-RU" sz="2800" dirty="0" smtClean="0"/>
              <a:t>                                    40</a:t>
            </a:r>
            <a:r>
              <a:rPr lang="ru-RU" sz="2800" dirty="0"/>
              <a:t>) Старческий кашель…</a:t>
            </a:r>
          </a:p>
          <a:p>
            <a:pPr marL="0" indent="0">
              <a:buNone/>
            </a:pPr>
            <a:r>
              <a:rPr lang="ru-RU" sz="2800" dirty="0"/>
              <a:t>41) Пришёл из соседней комнаты дедушка. 42) Он брюзжит </a:t>
            </a:r>
            <a:r>
              <a:rPr lang="ru-RU" sz="2800" dirty="0" smtClean="0"/>
              <a:t>злобно:</a:t>
            </a:r>
            <a:endParaRPr lang="ru-RU" sz="2800" dirty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620688"/>
            <a:ext cx="720080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i="1" dirty="0"/>
              <a:t> </a:t>
            </a:r>
            <a:r>
              <a:rPr lang="ru-RU" sz="2800" b="1" i="1" dirty="0" smtClean="0">
                <a:solidFill>
                  <a:srgbClr val="002060"/>
                </a:solidFill>
              </a:rPr>
              <a:t>4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012160" y="5157192"/>
            <a:ext cx="208823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i="1" dirty="0"/>
              <a:t> </a:t>
            </a:r>
            <a:r>
              <a:rPr lang="ru-RU" sz="2800" b="1" i="1" dirty="0" smtClean="0">
                <a:solidFill>
                  <a:srgbClr val="002060"/>
                </a:solidFill>
              </a:rPr>
              <a:t>пришёл</a:t>
            </a:r>
            <a:endParaRPr lang="ru-RU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2364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292200"/>
            <a:ext cx="7772400" cy="1552623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Из предложений 10- 17 выпишите глагол, написание  безударного личного окончания которого не определяется общим правилом. (является исключением)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914400" y="2348880"/>
            <a:ext cx="7772400" cy="36709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/>
              <a:t>10) Прозвучал и замолк.. 11) И ещё раз.. 12) И ещё…                                                                             </a:t>
            </a:r>
          </a:p>
          <a:p>
            <a:pPr marL="0" indent="0">
              <a:buNone/>
            </a:pPr>
            <a:r>
              <a:rPr lang="ru-RU" sz="2800" dirty="0"/>
              <a:t>13) – Точно зовёт кто-то, - тревожно шепчет мужчина. 14) Никто ему не отвечает.</a:t>
            </a:r>
          </a:p>
          <a:p>
            <a:pPr marL="0" indent="0">
              <a:buNone/>
            </a:pPr>
            <a:r>
              <a:rPr lang="ru-RU" sz="2800" dirty="0"/>
              <a:t>15)- Вот опять… 16) Слышишь?.. 17) Как будто человек…                                                            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620688"/>
            <a:ext cx="720080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i="1" dirty="0"/>
              <a:t> </a:t>
            </a:r>
            <a:r>
              <a:rPr lang="ru-RU" sz="2800" b="1" i="1" dirty="0" smtClean="0">
                <a:solidFill>
                  <a:srgbClr val="002060"/>
                </a:solidFill>
              </a:rPr>
              <a:t>5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012160" y="5157192"/>
            <a:ext cx="208823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i="1" dirty="0"/>
              <a:t> </a:t>
            </a:r>
            <a:r>
              <a:rPr lang="ru-RU" sz="2800" b="1" i="1" dirty="0" smtClean="0">
                <a:solidFill>
                  <a:srgbClr val="002060"/>
                </a:solidFill>
              </a:rPr>
              <a:t>слышишь</a:t>
            </a:r>
            <a:endParaRPr lang="ru-RU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8925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292200"/>
            <a:ext cx="7772400" cy="1552623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Замените устаревшее слово «дитя» в предложении 49 современным стилистически нейтральным синонимом. Напишите его </a:t>
            </a:r>
            <a:endParaRPr lang="ru-RU" sz="28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620688"/>
            <a:ext cx="720080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i="1" dirty="0"/>
              <a:t> </a:t>
            </a:r>
            <a:r>
              <a:rPr lang="ru-RU" sz="2800" b="1" i="1" dirty="0" smtClean="0">
                <a:solidFill>
                  <a:srgbClr val="002060"/>
                </a:solidFill>
              </a:rPr>
              <a:t>6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976995" y="1844824"/>
            <a:ext cx="208823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i="1" dirty="0"/>
              <a:t> </a:t>
            </a:r>
            <a:r>
              <a:rPr lang="ru-RU" sz="2800" b="1" i="1" dirty="0" smtClean="0">
                <a:solidFill>
                  <a:srgbClr val="002060"/>
                </a:solidFill>
              </a:rPr>
              <a:t>ребёнок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21353" y="3212976"/>
            <a:ext cx="720080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i="1" dirty="0"/>
              <a:t> </a:t>
            </a:r>
            <a:r>
              <a:rPr lang="ru-RU" sz="2800" b="1" i="1" dirty="0" smtClean="0">
                <a:solidFill>
                  <a:srgbClr val="002060"/>
                </a:solidFill>
              </a:rPr>
              <a:t>7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1124000" y="2996952"/>
            <a:ext cx="7912496" cy="1786599"/>
          </a:xfrm>
          <a:prstGeom prst="rect">
            <a:avLst/>
          </a:prstGeom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 smtClean="0"/>
              <a:t>Замените словосочетание «ТРЕВОЖНО ШЕПЧЕТ», построенное на основе подчинительной связи примыкание, синонимичным словосочетанием со связью управление. Напишите его </a:t>
            </a:r>
            <a:endParaRPr lang="ru-RU" sz="28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580112" y="5517232"/>
            <a:ext cx="2664296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i="1" dirty="0"/>
              <a:t> </a:t>
            </a:r>
            <a:r>
              <a:rPr lang="ru-RU" sz="2800" b="1" i="1" dirty="0" smtClean="0">
                <a:solidFill>
                  <a:srgbClr val="002060"/>
                </a:solidFill>
              </a:rPr>
              <a:t>шепчет с тревогой</a:t>
            </a:r>
            <a:endParaRPr lang="ru-RU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8990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512676"/>
            <a:ext cx="8460432" cy="832543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Выпишите грамматическую основу предложения 46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531970" y="1340768"/>
            <a:ext cx="7772400" cy="7920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b="1" dirty="0"/>
              <a:t>46) Кто в эту погоду по лесам ходит?</a:t>
            </a:r>
            <a:endParaRPr lang="ru-RU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66700" y="188640"/>
            <a:ext cx="720080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i="1" dirty="0"/>
              <a:t> </a:t>
            </a:r>
            <a:r>
              <a:rPr lang="ru-RU" sz="2800" b="1" i="1" dirty="0" smtClean="0">
                <a:solidFill>
                  <a:srgbClr val="002060"/>
                </a:solidFill>
              </a:rPr>
              <a:t>8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652120" y="1988840"/>
            <a:ext cx="2450501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i="1" dirty="0"/>
              <a:t> </a:t>
            </a:r>
            <a:r>
              <a:rPr lang="ru-RU" sz="2800" b="1" i="1" dirty="0" smtClean="0">
                <a:solidFill>
                  <a:srgbClr val="002060"/>
                </a:solidFill>
              </a:rPr>
              <a:t>кто ходит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51359" y="2724696"/>
            <a:ext cx="720080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i="1" dirty="0"/>
              <a:t> </a:t>
            </a:r>
            <a:r>
              <a:rPr lang="ru-RU" sz="2800" b="1" i="1" dirty="0" smtClean="0">
                <a:solidFill>
                  <a:srgbClr val="002060"/>
                </a:solidFill>
              </a:rPr>
              <a:t>9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687353" y="2852937"/>
            <a:ext cx="8460432" cy="1433454"/>
          </a:xfrm>
          <a:prstGeom prst="rect">
            <a:avLst/>
          </a:prstGeom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 smtClean="0">
                <a:solidFill>
                  <a:srgbClr val="002060"/>
                </a:solidFill>
              </a:rPr>
              <a:t>Среди предложений 1- 10 найдите предложение с обособленным уточняющим обстоятельством. Напишите его номер.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23528" y="4287357"/>
            <a:ext cx="837863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 1) Глубокая зимняя ночь. 2) Метель. 3) В доме – ни огня. 4) Ветер воет в трубах, сотрясает крышу, ломится в окна. 5) Ближний лес гудит, шатаясь под вьюгой.</a:t>
            </a:r>
          </a:p>
          <a:p>
            <a:r>
              <a:rPr lang="ru-RU" b="1" dirty="0"/>
              <a:t>  6) Никто не спит. 7) Дети проснулись, но лежат молча, широко раскрывши глаза в темноту. 8) Прислушиваются, вздыхают..</a:t>
            </a:r>
          </a:p>
          <a:p>
            <a:r>
              <a:rPr lang="ru-RU" b="1" dirty="0"/>
              <a:t>9) Откуда – то издалека, из тьмы и бури, доносится длинный жалобный крик. </a:t>
            </a:r>
            <a:r>
              <a:rPr lang="ru-RU" b="1" dirty="0" smtClean="0"/>
              <a:t>10</a:t>
            </a:r>
            <a:r>
              <a:rPr lang="ru-RU" b="1" dirty="0"/>
              <a:t>) Прозвучал и замолк.. 11) И ещё раз.. 12) И ещё…                                                                            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8244408" y="5994646"/>
            <a:ext cx="720080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i="1" dirty="0"/>
              <a:t> </a:t>
            </a:r>
            <a:r>
              <a:rPr lang="ru-RU" sz="2800" b="1" i="1" dirty="0" smtClean="0">
                <a:solidFill>
                  <a:srgbClr val="002060"/>
                </a:solidFill>
              </a:rPr>
              <a:t>9</a:t>
            </a:r>
            <a:endParaRPr lang="ru-RU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7281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  <p:bldP spid="7" grpId="0"/>
      <p:bldP spid="8" grpId="0"/>
      <p:bldP spid="9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77</TotalTime>
  <Words>1583</Words>
  <Application>Microsoft Office PowerPoint</Application>
  <PresentationFormat>Экран (4:3)</PresentationFormat>
  <Paragraphs>113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Справедливость</vt:lpstr>
      <vt:lpstr> ОГЭ 2015 </vt:lpstr>
      <vt:lpstr>Презентация PowerPoint</vt:lpstr>
      <vt:lpstr>Презентация PowerPoint</vt:lpstr>
      <vt:lpstr>Укажите фрагмент текста, который имеет символический смысл и косвенно характеризует героев произведения.</vt:lpstr>
      <vt:lpstr>Укажите предложение, в котором средством выразительности речи является олицетворение.</vt:lpstr>
      <vt:lpstr>Из предложений 35- 42 выпишите слово, в котором правописание приставки определяется её значением – «приближение».</vt:lpstr>
      <vt:lpstr>Из предложений 10- 17 выпишите глагол, написание  безударного личного окончания которого не определяется общим правилом. (является исключением)</vt:lpstr>
      <vt:lpstr>Замените устаревшее слово «дитя» в предложении 49 современным стилистически нейтральным синонимом. Напишите его </vt:lpstr>
      <vt:lpstr>Выпишите грамматическую основу предложения 46</vt:lpstr>
      <vt:lpstr>В приведённых ниже предложениях из прочитанного текста пронумерованы все запятые. Выпишите цифры, обозначающие запятые при вводном слове.</vt:lpstr>
      <vt:lpstr>Укажите количество грамматических основ в предложении 48</vt:lpstr>
      <vt:lpstr>В приведённых ниже предложениях из прочитанного текста пронумерованы все запятые. Выпишите цифру(ы), обозначающие запятые между частями сложного предложения, связанными сочинительными союзами.</vt:lpstr>
      <vt:lpstr>Среди предложений 28 – 38 найдите сложноподчинённые предложения с придаточными условия. Напишите номера этих предложений.</vt:lpstr>
      <vt:lpstr>Среди предложений 15 -- 28  найдите сложное предложение с бессоюзной и союзной сочинительной связью между частями. Напишите номер этого предложения.</vt:lpstr>
      <vt:lpstr>Презентация PowerPoint</vt:lpstr>
      <vt:lpstr>Презентация PowerPoint</vt:lpstr>
    </vt:vector>
  </TitlesOfParts>
  <Company>DNA Project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ОГЭ 2015</dc:title>
  <dc:creator>DNA7 X86</dc:creator>
  <cp:lastModifiedBy>DNA7 X86</cp:lastModifiedBy>
  <cp:revision>8</cp:revision>
  <dcterms:created xsi:type="dcterms:W3CDTF">2014-10-26T09:01:22Z</dcterms:created>
  <dcterms:modified xsi:type="dcterms:W3CDTF">2014-10-26T10:18:27Z</dcterms:modified>
</cp:coreProperties>
</file>