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7"/>
  </p:notesMasterIdLst>
  <p:sldIdLst>
    <p:sldId id="257" r:id="rId2"/>
    <p:sldId id="258" r:id="rId3"/>
    <p:sldId id="262" r:id="rId4"/>
    <p:sldId id="263" r:id="rId5"/>
    <p:sldId id="264" r:id="rId6"/>
    <p:sldId id="265" r:id="rId7"/>
    <p:sldId id="259" r:id="rId8"/>
    <p:sldId id="260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42" autoAdjust="0"/>
    <p:restoredTop sz="94649" autoAdjust="0"/>
  </p:normalViewPr>
  <p:slideViewPr>
    <p:cSldViewPr>
      <p:cViewPr varScale="1">
        <p:scale>
          <a:sx n="67" d="100"/>
          <a:sy n="67" d="100"/>
        </p:scale>
        <p:origin x="-9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189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0892C-93ED-4DF0-A9B9-320C07E32F5D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B437F-2F88-4A44-B4C9-64DEEFC730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B437F-2F88-4A44-B4C9-64DEEFC730E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ergate.ru-/" TargetMode="External"/><Relationship Id="rId2" Type="http://schemas.openxmlformats.org/officeDocument/2006/relationships/hyperlink" Target="http://www.kav.ru-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hyperlink" Target="http://www.drweb.com/" TargetMode="External"/><Relationship Id="rId4" Type="http://schemas.openxmlformats.org/officeDocument/2006/relationships/hyperlink" Target="http://www.odindoma.org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lepa.ru/" TargetMode="External"/><Relationship Id="rId13" Type="http://schemas.openxmlformats.org/officeDocument/2006/relationships/hyperlink" Target="http://www.school-collection.edu.ru-/" TargetMode="External"/><Relationship Id="rId3" Type="http://schemas.openxmlformats.org/officeDocument/2006/relationships/hyperlink" Target="http://elementy.ru/news" TargetMode="External"/><Relationship Id="rId7" Type="http://schemas.openxmlformats.org/officeDocument/2006/relationships/hyperlink" Target="http://www.teremoc.ru-/" TargetMode="External"/><Relationship Id="rId12" Type="http://schemas.openxmlformats.org/officeDocument/2006/relationships/hyperlink" Target="http://www.vladregion.info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school.edu.ru/" TargetMode="External"/><Relationship Id="rId11" Type="http://schemas.openxmlformats.org/officeDocument/2006/relationships/hyperlink" Target="http://www.poznaiko.ru/" TargetMode="External"/><Relationship Id="rId5" Type="http://schemas.openxmlformats.org/officeDocument/2006/relationships/hyperlink" Target="http://www.uznau-presidenta.ru/" TargetMode="External"/><Relationship Id="rId10" Type="http://schemas.openxmlformats.org/officeDocument/2006/relationships/hyperlink" Target="http://www.pochemu4ka.ru/" TargetMode="External"/><Relationship Id="rId4" Type="http://schemas.openxmlformats.org/officeDocument/2006/relationships/hyperlink" Target="http://www.edu.ru-/" TargetMode="External"/><Relationship Id="rId9" Type="http://schemas.openxmlformats.org/officeDocument/2006/relationships/hyperlink" Target="http://www.kinder.ru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2071678"/>
            <a:ext cx="4038600" cy="328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14876" y="1928802"/>
            <a:ext cx="4038600" cy="348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13500000" scaled="1"/>
            <a:tileRect/>
          </a:gra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i="1" dirty="0" smtClean="0">
                <a:cs typeface="Aharoni" pitchFamily="2" charset="-79"/>
              </a:rPr>
              <a:t>       </a:t>
            </a:r>
            <a:r>
              <a:rPr lang="ru-RU" sz="2400" i="1" dirty="0" smtClean="0">
                <a:cs typeface="Aharoni" pitchFamily="2" charset="-79"/>
              </a:rPr>
              <a:t>Р</a:t>
            </a:r>
            <a:r>
              <a:rPr lang="ru-RU" sz="2400" i="1" dirty="0" smtClean="0"/>
              <a:t>одительское</a:t>
            </a:r>
            <a:r>
              <a:rPr lang="ru-RU" sz="2400" dirty="0" smtClean="0"/>
              <a:t> </a:t>
            </a:r>
            <a:r>
              <a:rPr lang="ru-RU" sz="2400" i="1" dirty="0" smtClean="0"/>
              <a:t>собрание</a:t>
            </a:r>
            <a:br>
              <a:rPr lang="ru-RU" sz="2400" i="1" dirty="0" smtClean="0"/>
            </a:br>
            <a:r>
              <a:rPr lang="ru-RU" sz="2000" i="1" dirty="0" smtClean="0"/>
              <a:t>«Безопасность в виртуальном мире»</a:t>
            </a:r>
            <a:endParaRPr lang="ru-RU" sz="2000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357158" y="5429264"/>
            <a:ext cx="4040188" cy="762000"/>
          </a:xfrm>
        </p:spPr>
        <p:txBody>
          <a:bodyPr/>
          <a:lstStyle/>
          <a:p>
            <a:r>
              <a:rPr lang="ru-RU" dirty="0" smtClean="0"/>
              <a:t>Мой друг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4429124" y="5429264"/>
            <a:ext cx="4041775" cy="642942"/>
          </a:xfrm>
        </p:spPr>
        <p:txBody>
          <a:bodyPr>
            <a:normAutofit/>
          </a:bodyPr>
          <a:lstStyle/>
          <a:p>
            <a:pPr lvl="4">
              <a:buNone/>
            </a:pPr>
            <a:r>
              <a:rPr lang="ru-RU" sz="2800" dirty="0" smtClean="0"/>
              <a:t>Моя проблема</a:t>
            </a:r>
            <a:endParaRPr lang="ru-RU" sz="2800" dirty="0"/>
          </a:p>
        </p:txBody>
      </p:sp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eti_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43116"/>
            <a:ext cx="4038600" cy="3236542"/>
          </a:xfr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071934" y="0"/>
            <a:ext cx="4614866" cy="685800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ru-RU" sz="1800" dirty="0" smtClean="0"/>
              <a:t>. Спам. Увы, дети чаще верят тому, что написано в письмах. Нередки случаи, когда дети, получая спам с соответствующим содержанием, проигрывали крупные суммы в </a:t>
            </a:r>
            <a:r>
              <a:rPr lang="ru-RU" sz="1800" dirty="0" err="1" smtClean="0"/>
              <a:t>онлайн-казино</a:t>
            </a:r>
            <a:r>
              <a:rPr lang="ru-RU" sz="1800" dirty="0" smtClean="0"/>
              <a:t> или совершали ненужные покупки,   наркотики.</a:t>
            </a:r>
            <a:br>
              <a:rPr lang="ru-RU" sz="1800" dirty="0" smtClean="0"/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5</a:t>
            </a:r>
            <a:r>
              <a:rPr lang="ru-RU" sz="1800" dirty="0" smtClean="0"/>
              <a:t>. Ложные предложения работы. Предлагая фантастические условия работы, дети реагируют на заманчивые предложения и, в конечном итоге, становятся соучастниками преступных схем.</a:t>
            </a:r>
            <a:br>
              <a:rPr lang="ru-RU" sz="1800" dirty="0" smtClean="0"/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6</a:t>
            </a:r>
            <a:r>
              <a:rPr lang="ru-RU" sz="1800" dirty="0" smtClean="0"/>
              <a:t>. Распространение вирусов и прочих угроз. Особенно это опасно в том случае, если ребенок использует тот же компьютер, что и взрослые в семье. В этом случае вредоносные программы могут похитить данные для доступа к банковским картам или счетам родителей, откуда мошенники впоследствии могут украсть реальные деньги.</a:t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У</a:t>
            </a:r>
            <a:r>
              <a:rPr lang="ru-RU" sz="3200" dirty="0" smtClean="0"/>
              <a:t>важаемые родители наше путешествие в безопасный интернет начинается … 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0430" y="1142984"/>
            <a:ext cx="5643570" cy="5715016"/>
          </a:xfrm>
        </p:spPr>
        <p:txBody>
          <a:bodyPr>
            <a:noAutofit/>
          </a:bodyPr>
          <a:lstStyle/>
          <a:p>
            <a:r>
              <a:rPr lang="ru-RU" sz="1600" u="sng" dirty="0" smtClean="0"/>
              <a:t>Перечень программ-фильтров </a:t>
            </a:r>
            <a:r>
              <a:rPr lang="ru-RU" sz="1600" u="sng" dirty="0" err="1" smtClean="0"/>
              <a:t>контента</a:t>
            </a:r>
            <a:r>
              <a:rPr lang="ru-RU" sz="1600" u="sng" dirty="0" smtClean="0"/>
              <a:t>: </a:t>
            </a:r>
            <a:endParaRPr lang="ru-RU" sz="1600" dirty="0" smtClean="0"/>
          </a:p>
          <a:p>
            <a:pPr lvl="0"/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en-US" sz="1600" b="1" u="sng" dirty="0" smtClean="0">
                <a:solidFill>
                  <a:srgbClr val="FFC000"/>
                </a:solidFill>
                <a:hlinkClick r:id="rId2"/>
              </a:rPr>
              <a:t>www.kav.ru-</a:t>
            </a:r>
            <a:r>
              <a:rPr lang="ru-RU" sz="1600" u="sng" dirty="0" smtClean="0">
                <a:solidFill>
                  <a:srgbClr val="FFC000"/>
                </a:solidFill>
              </a:rPr>
              <a:t> </a:t>
            </a:r>
            <a:r>
              <a:rPr lang="en-US" sz="1600" dirty="0" smtClean="0"/>
              <a:t>(</a:t>
            </a:r>
            <a:r>
              <a:rPr lang="en-US" sz="1600" dirty="0" err="1" smtClean="0"/>
              <a:t>Kaspersky</a:t>
            </a:r>
            <a:r>
              <a:rPr lang="en-US" sz="1600" dirty="0" smtClean="0"/>
              <a:t> Internet Security </a:t>
            </a:r>
            <a:endParaRPr lang="ru-RU" sz="1600" dirty="0" smtClean="0"/>
          </a:p>
          <a:p>
            <a:r>
              <a:rPr lang="en-US" sz="1600" dirty="0" smtClean="0"/>
              <a:t>           </a:t>
            </a:r>
            <a:r>
              <a:rPr lang="ru-RU" sz="1600" dirty="0" smtClean="0"/>
              <a:t>предлагает запретить доступ к нежелательным сайтам.)</a:t>
            </a:r>
          </a:p>
          <a:p>
            <a:pPr lvl="0"/>
            <a:r>
              <a:rPr lang="ru-RU" sz="1600" b="1" u="sng" dirty="0" err="1" smtClean="0">
                <a:hlinkClick r:id="rId3"/>
              </a:rPr>
              <a:t>www.usergate.ru</a:t>
            </a:r>
            <a:r>
              <a:rPr lang="ru-RU" sz="1600" b="1" u="sng" dirty="0" smtClean="0">
                <a:hlinkClick r:id="rId3"/>
              </a:rPr>
              <a:t>-</a:t>
            </a:r>
            <a:r>
              <a:rPr lang="ru-RU" sz="1600" dirty="0" smtClean="0"/>
              <a:t>  ( </a:t>
            </a:r>
            <a:r>
              <a:rPr lang="ru-RU" sz="1600" dirty="0" err="1" smtClean="0"/>
              <a:t>KinderGate</a:t>
            </a:r>
            <a:r>
              <a:rPr lang="ru-RU" sz="1600" dirty="0" smtClean="0"/>
              <a:t> Родительский контроль</a:t>
            </a:r>
          </a:p>
          <a:p>
            <a:r>
              <a:rPr lang="ru-RU" sz="1600" dirty="0" smtClean="0"/>
              <a:t>С помощью </a:t>
            </a:r>
            <a:r>
              <a:rPr lang="ru-RU" sz="1600" dirty="0" err="1" smtClean="0"/>
              <a:t>KinderGate</a:t>
            </a:r>
            <a:r>
              <a:rPr lang="ru-RU" sz="1600" dirty="0" smtClean="0"/>
              <a:t> Родительский Контроль родители смогут не только запрещать сайты взрослого содержания, но и блокировать массу других категорий по своему усмотрению.)</a:t>
            </a:r>
          </a:p>
          <a:p>
            <a:pPr lvl="0"/>
            <a:r>
              <a:rPr lang="ru-RU" sz="1600" dirty="0" smtClean="0"/>
              <a:t> </a:t>
            </a:r>
            <a:r>
              <a:rPr lang="ru-RU" sz="1600" b="1" u="sng" dirty="0" err="1" smtClean="0">
                <a:hlinkClick r:id="rId4"/>
              </a:rPr>
              <a:t>www.odindoma.org</a:t>
            </a:r>
            <a:r>
              <a:rPr lang="ru-RU" sz="1600" u="sng" dirty="0" smtClean="0"/>
              <a:t> </a:t>
            </a:r>
            <a:r>
              <a:rPr lang="ru-RU" sz="1600" dirty="0" smtClean="0"/>
              <a:t>(«Один Дома». Предназначено специально для защиты детей от просмотра нежелательного </a:t>
            </a:r>
            <a:r>
              <a:rPr lang="ru-RU" sz="1600" dirty="0" err="1" smtClean="0"/>
              <a:t>контента</a:t>
            </a:r>
            <a:r>
              <a:rPr lang="ru-RU" sz="1600" dirty="0" smtClean="0"/>
              <a:t>.)</a:t>
            </a:r>
          </a:p>
          <a:p>
            <a:pPr lvl="0"/>
            <a:r>
              <a:rPr lang="ru-RU" sz="1600" b="1" dirty="0" smtClean="0"/>
              <a:t>http://icensor.ru/    -</a:t>
            </a:r>
            <a:r>
              <a:rPr lang="ru-RU" sz="1600" dirty="0" smtClean="0"/>
              <a:t> (Интернет Цензор»Главная задача пакета - сделать пребывание детей и подростков в Интернете безопасным, оградив их от вредных ресурсов.)</a:t>
            </a:r>
          </a:p>
          <a:p>
            <a:pPr lvl="0"/>
            <a:r>
              <a:rPr lang="en-US" sz="1600" b="1" u="sng" dirty="0" smtClean="0">
                <a:hlinkClick r:id="rId5"/>
              </a:rPr>
              <a:t>www.drweb.com</a:t>
            </a:r>
            <a:r>
              <a:rPr lang="ru-RU" sz="1600" b="1" dirty="0" smtClean="0"/>
              <a:t> </a:t>
            </a:r>
            <a:r>
              <a:rPr lang="en-US" sz="1600" dirty="0" smtClean="0"/>
              <a:t>-(</a:t>
            </a:r>
            <a:r>
              <a:rPr lang="en-US" sz="1600" dirty="0" err="1" smtClean="0"/>
              <a:t>Dr.Web</a:t>
            </a:r>
            <a:r>
              <a:rPr lang="en-US" sz="1600" dirty="0" smtClean="0"/>
              <a:t> Security Space. </a:t>
            </a:r>
            <a:r>
              <a:rPr lang="ru-RU" sz="1600" dirty="0" smtClean="0"/>
              <a:t>Помимо сильного модуля родительского контроля, это также комплексное решение</a:t>
            </a:r>
          </a:p>
          <a:p>
            <a:r>
              <a:rPr lang="ru-RU" sz="1600" dirty="0" smtClean="0"/>
              <a:t>проблемы защиты ПК</a:t>
            </a:r>
          </a:p>
          <a:p>
            <a:endParaRPr lang="ru-RU" sz="1600" dirty="0"/>
          </a:p>
        </p:txBody>
      </p:sp>
      <p:pic>
        <p:nvPicPr>
          <p:cNvPr id="1026" name="Picture 2" descr="F:\родительское собрание\40338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857364"/>
            <a:ext cx="2971792" cy="323295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65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4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75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5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4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835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615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225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Перспективность-сферы-анимации-в-плане-профессиональной-деятельности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71546"/>
            <a:ext cx="3929058" cy="3357586"/>
          </a:xfrm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3929058" y="1071546"/>
            <a:ext cx="5214942" cy="5786454"/>
          </a:xfrm>
        </p:spPr>
        <p:txBody>
          <a:bodyPr>
            <a:normAutofit fontScale="55000" lnSpcReduction="20000"/>
          </a:bodyPr>
          <a:lstStyle/>
          <a:p>
            <a:r>
              <a:rPr lang="ru-RU" sz="2900" b="1" dirty="0" smtClean="0"/>
              <a:t>Полезные ссылки: ( работа по ссылкам, знакомства с пользой представленных ссылок)</a:t>
            </a:r>
            <a:endParaRPr lang="ru-RU" sz="2900" dirty="0" smtClean="0"/>
          </a:p>
          <a:p>
            <a:r>
              <a:rPr lang="ru-RU" sz="2900" u="sng" dirty="0" smtClean="0">
                <a:hlinkClick r:id="rId3"/>
              </a:rPr>
              <a:t>http://elementy.ru/news</a:t>
            </a:r>
            <a:r>
              <a:rPr lang="ru-RU" sz="2900" dirty="0" smtClean="0"/>
              <a:t> - Сайт научных обществ «Элементы»</a:t>
            </a:r>
          </a:p>
          <a:p>
            <a:r>
              <a:rPr lang="en-US" sz="2900" u="sng" dirty="0" smtClean="0">
                <a:hlinkClick r:id="rId4"/>
              </a:rPr>
              <a:t>www</a:t>
            </a:r>
            <a:r>
              <a:rPr lang="ru-RU" sz="2900" u="sng" dirty="0" smtClean="0">
                <a:hlinkClick r:id="rId4"/>
              </a:rPr>
              <a:t>.</a:t>
            </a:r>
            <a:r>
              <a:rPr lang="en-US" sz="2900" u="sng" dirty="0" err="1" smtClean="0">
                <a:hlinkClick r:id="rId4"/>
              </a:rPr>
              <a:t>edu</a:t>
            </a:r>
            <a:r>
              <a:rPr lang="ru-RU" sz="2900" u="sng" dirty="0" smtClean="0">
                <a:hlinkClick r:id="rId4"/>
              </a:rPr>
              <a:t>.</a:t>
            </a:r>
            <a:r>
              <a:rPr lang="en-US" sz="2900" u="sng" dirty="0" err="1" smtClean="0">
                <a:hlinkClick r:id="rId4"/>
              </a:rPr>
              <a:t>ru</a:t>
            </a:r>
            <a:r>
              <a:rPr lang="ru-RU" sz="2900" u="sng" dirty="0" smtClean="0">
                <a:hlinkClick r:id="rId4"/>
              </a:rPr>
              <a:t>-</a:t>
            </a:r>
            <a:r>
              <a:rPr lang="ru-RU" sz="2900" dirty="0" smtClean="0"/>
              <a:t> Портал «Российское образование»</a:t>
            </a:r>
          </a:p>
          <a:p>
            <a:r>
              <a:rPr lang="en-US" sz="2900" u="sng" dirty="0" smtClean="0">
                <a:hlinkClick r:id="rId5"/>
              </a:rPr>
              <a:t>www</a:t>
            </a:r>
            <a:r>
              <a:rPr lang="ru-RU" sz="2900" u="sng" dirty="0" smtClean="0">
                <a:hlinkClick r:id="rId5"/>
              </a:rPr>
              <a:t>.</a:t>
            </a:r>
            <a:r>
              <a:rPr lang="en-US" sz="2900" u="sng" dirty="0" err="1" smtClean="0">
                <a:hlinkClick r:id="rId5"/>
              </a:rPr>
              <a:t>uznau</a:t>
            </a:r>
            <a:r>
              <a:rPr lang="ru-RU" sz="2900" u="sng" dirty="0" smtClean="0">
                <a:hlinkClick r:id="rId5"/>
              </a:rPr>
              <a:t>-</a:t>
            </a:r>
            <a:r>
              <a:rPr lang="en-US" sz="2900" u="sng" dirty="0" err="1" smtClean="0">
                <a:hlinkClick r:id="rId5"/>
              </a:rPr>
              <a:t>presidenta</a:t>
            </a:r>
            <a:r>
              <a:rPr lang="ru-RU" sz="2900" u="sng" dirty="0" smtClean="0">
                <a:hlinkClick r:id="rId5"/>
              </a:rPr>
              <a:t>.</a:t>
            </a:r>
            <a:r>
              <a:rPr lang="en-US" sz="2900" u="sng" dirty="0" err="1" smtClean="0">
                <a:hlinkClick r:id="rId5"/>
              </a:rPr>
              <a:t>ru</a:t>
            </a:r>
            <a:r>
              <a:rPr lang="ru-RU" sz="2900" dirty="0" smtClean="0"/>
              <a:t> – Президент России гражданам школьного возраста</a:t>
            </a:r>
          </a:p>
          <a:p>
            <a:r>
              <a:rPr lang="en-US" sz="2900" u="sng" dirty="0" smtClean="0">
                <a:hlinkClick r:id="rId6"/>
              </a:rPr>
              <a:t>www</a:t>
            </a:r>
            <a:r>
              <a:rPr lang="ru-RU" sz="2900" u="sng" dirty="0" smtClean="0">
                <a:hlinkClick r:id="rId6"/>
              </a:rPr>
              <a:t>.</a:t>
            </a:r>
            <a:r>
              <a:rPr lang="en-US" sz="2900" u="sng" dirty="0" smtClean="0">
                <a:hlinkClick r:id="rId6"/>
              </a:rPr>
              <a:t>school</a:t>
            </a:r>
            <a:r>
              <a:rPr lang="ru-RU" sz="2900" u="sng" dirty="0" smtClean="0">
                <a:hlinkClick r:id="rId6"/>
              </a:rPr>
              <a:t>.</a:t>
            </a:r>
            <a:r>
              <a:rPr lang="en-US" sz="2900" u="sng" dirty="0" err="1" smtClean="0">
                <a:hlinkClick r:id="rId6"/>
              </a:rPr>
              <a:t>edu</a:t>
            </a:r>
            <a:r>
              <a:rPr lang="ru-RU" sz="2900" u="sng" dirty="0" smtClean="0">
                <a:hlinkClick r:id="rId6"/>
              </a:rPr>
              <a:t>.</a:t>
            </a:r>
            <a:r>
              <a:rPr lang="en-US" sz="2900" u="sng" dirty="0" err="1" smtClean="0">
                <a:hlinkClick r:id="rId6"/>
              </a:rPr>
              <a:t>ru</a:t>
            </a:r>
            <a:r>
              <a:rPr lang="ru-RU" sz="2900" dirty="0" smtClean="0"/>
              <a:t> –Российский общеобразовательный портал</a:t>
            </a:r>
          </a:p>
          <a:p>
            <a:r>
              <a:rPr lang="en-US" sz="2900" u="sng" dirty="0" smtClean="0">
                <a:hlinkClick r:id="rId7"/>
              </a:rPr>
              <a:t>www</a:t>
            </a:r>
            <a:r>
              <a:rPr lang="ru-RU" sz="2900" u="sng" dirty="0" smtClean="0">
                <a:hlinkClick r:id="rId7"/>
              </a:rPr>
              <a:t>.</a:t>
            </a:r>
            <a:r>
              <a:rPr lang="en-US" sz="2900" u="sng" dirty="0" err="1" smtClean="0">
                <a:hlinkClick r:id="rId7"/>
              </a:rPr>
              <a:t>teremoc</a:t>
            </a:r>
            <a:r>
              <a:rPr lang="ru-RU" sz="2900" u="sng" dirty="0" smtClean="0">
                <a:hlinkClick r:id="rId7"/>
              </a:rPr>
              <a:t>.</a:t>
            </a:r>
            <a:r>
              <a:rPr lang="en-US" sz="2900" u="sng" dirty="0" err="1" smtClean="0">
                <a:hlinkClick r:id="rId7"/>
              </a:rPr>
              <a:t>ru</a:t>
            </a:r>
            <a:r>
              <a:rPr lang="ru-RU" sz="2900" u="sng" dirty="0" smtClean="0">
                <a:hlinkClick r:id="rId7"/>
              </a:rPr>
              <a:t>-</a:t>
            </a:r>
            <a:r>
              <a:rPr lang="ru-RU" sz="2900" dirty="0" smtClean="0"/>
              <a:t>      Детский портал «Теремок»</a:t>
            </a:r>
          </a:p>
          <a:p>
            <a:r>
              <a:rPr lang="ru-RU" sz="2900" dirty="0" smtClean="0"/>
              <a:t> </a:t>
            </a:r>
            <a:r>
              <a:rPr lang="en-US" sz="2900" u="sng" dirty="0" smtClean="0">
                <a:hlinkClick r:id="rId8"/>
              </a:rPr>
              <a:t>www</a:t>
            </a:r>
            <a:r>
              <a:rPr lang="ru-RU" sz="2900" u="sng" dirty="0" smtClean="0">
                <a:hlinkClick r:id="rId8"/>
              </a:rPr>
              <a:t>.</a:t>
            </a:r>
            <a:r>
              <a:rPr lang="en-US" sz="2900" u="sng" dirty="0" err="1" smtClean="0">
                <a:hlinkClick r:id="rId8"/>
              </a:rPr>
              <a:t>klepa</a:t>
            </a:r>
            <a:r>
              <a:rPr lang="ru-RU" sz="2900" u="sng" dirty="0" smtClean="0">
                <a:hlinkClick r:id="rId8"/>
              </a:rPr>
              <a:t>.</a:t>
            </a:r>
            <a:r>
              <a:rPr lang="en-US" sz="2900" u="sng" dirty="0" err="1" smtClean="0">
                <a:hlinkClick r:id="rId8"/>
              </a:rPr>
              <a:t>ru</a:t>
            </a:r>
            <a:r>
              <a:rPr lang="ru-RU" sz="2900" dirty="0" smtClean="0"/>
              <a:t> –        Сайт для детей и подростков «</a:t>
            </a:r>
            <a:r>
              <a:rPr lang="ru-RU" sz="2900" dirty="0" err="1" smtClean="0"/>
              <a:t>Клёпа</a:t>
            </a:r>
            <a:r>
              <a:rPr lang="ru-RU" sz="2900" dirty="0" smtClean="0"/>
              <a:t>»         </a:t>
            </a:r>
          </a:p>
          <a:p>
            <a:r>
              <a:rPr lang="en-US" sz="2900" u="sng" dirty="0" smtClean="0">
                <a:hlinkClick r:id="rId9"/>
              </a:rPr>
              <a:t>www</a:t>
            </a:r>
            <a:r>
              <a:rPr lang="ru-RU" sz="2900" u="sng" dirty="0" smtClean="0">
                <a:hlinkClick r:id="rId9"/>
              </a:rPr>
              <a:t>.</a:t>
            </a:r>
            <a:r>
              <a:rPr lang="en-US" sz="2900" u="sng" dirty="0" smtClean="0">
                <a:hlinkClick r:id="rId9"/>
              </a:rPr>
              <a:t>kinder</a:t>
            </a:r>
            <a:r>
              <a:rPr lang="ru-RU" sz="2900" u="sng" dirty="0" smtClean="0">
                <a:hlinkClick r:id="rId9"/>
              </a:rPr>
              <a:t>.</a:t>
            </a:r>
            <a:r>
              <a:rPr lang="en-US" sz="2900" u="sng" dirty="0" err="1" smtClean="0">
                <a:hlinkClick r:id="rId9"/>
              </a:rPr>
              <a:t>ru</a:t>
            </a:r>
            <a:r>
              <a:rPr lang="ru-RU" sz="2900" dirty="0" smtClean="0"/>
              <a:t>- Каталог детских ресурсов</a:t>
            </a:r>
          </a:p>
          <a:p>
            <a:r>
              <a:rPr lang="en-US" sz="2900" u="sng" dirty="0" smtClean="0">
                <a:hlinkClick r:id="rId10"/>
              </a:rPr>
              <a:t>www</a:t>
            </a:r>
            <a:r>
              <a:rPr lang="ru-RU" sz="2900" u="sng" dirty="0" smtClean="0">
                <a:hlinkClick r:id="rId10"/>
              </a:rPr>
              <a:t>.</a:t>
            </a:r>
            <a:r>
              <a:rPr lang="en-US" sz="2900" u="sng" dirty="0" err="1" smtClean="0">
                <a:hlinkClick r:id="rId10"/>
              </a:rPr>
              <a:t>pochemu</a:t>
            </a:r>
            <a:r>
              <a:rPr lang="ru-RU" sz="2900" u="sng" dirty="0" smtClean="0">
                <a:hlinkClick r:id="rId10"/>
              </a:rPr>
              <a:t>4</a:t>
            </a:r>
            <a:r>
              <a:rPr lang="en-US" sz="2900" u="sng" dirty="0" smtClean="0">
                <a:hlinkClick r:id="rId10"/>
              </a:rPr>
              <a:t>ka</a:t>
            </a:r>
            <a:r>
              <a:rPr lang="ru-RU" sz="2900" u="sng" dirty="0" smtClean="0">
                <a:hlinkClick r:id="rId10"/>
              </a:rPr>
              <a:t>.</a:t>
            </a:r>
            <a:r>
              <a:rPr lang="en-US" sz="2900" u="sng" dirty="0" err="1" smtClean="0">
                <a:hlinkClick r:id="rId10"/>
              </a:rPr>
              <a:t>ru</a:t>
            </a:r>
            <a:r>
              <a:rPr lang="ru-RU" sz="2900" dirty="0" smtClean="0"/>
              <a:t> - Почемучка</a:t>
            </a:r>
          </a:p>
          <a:p>
            <a:r>
              <a:rPr lang="en-US" sz="2900" u="sng" dirty="0" smtClean="0">
                <a:hlinkClick r:id="rId11"/>
              </a:rPr>
              <a:t>www</a:t>
            </a:r>
            <a:r>
              <a:rPr lang="ru-RU" sz="2900" u="sng" dirty="0" smtClean="0">
                <a:hlinkClick r:id="rId11"/>
              </a:rPr>
              <a:t>.</a:t>
            </a:r>
            <a:r>
              <a:rPr lang="en-US" sz="2900" u="sng" dirty="0" err="1" smtClean="0">
                <a:hlinkClick r:id="rId11"/>
              </a:rPr>
              <a:t>poznaiko</a:t>
            </a:r>
            <a:r>
              <a:rPr lang="ru-RU" sz="2900" u="sng" dirty="0" smtClean="0">
                <a:hlinkClick r:id="rId11"/>
              </a:rPr>
              <a:t>.</a:t>
            </a:r>
            <a:r>
              <a:rPr lang="en-US" sz="2900" u="sng" dirty="0" err="1" smtClean="0">
                <a:hlinkClick r:id="rId11"/>
              </a:rPr>
              <a:t>ru</a:t>
            </a:r>
            <a:r>
              <a:rPr lang="ru-RU" sz="2900" dirty="0" smtClean="0"/>
              <a:t> – Электронная детская энциклопедия </a:t>
            </a:r>
          </a:p>
          <a:p>
            <a:r>
              <a:rPr lang="en-US" sz="2900" u="sng" dirty="0" smtClean="0">
                <a:hlinkClick r:id="rId12"/>
              </a:rPr>
              <a:t>www</a:t>
            </a:r>
            <a:r>
              <a:rPr lang="ru-RU" sz="2900" u="sng" dirty="0" smtClean="0">
                <a:hlinkClick r:id="rId12"/>
              </a:rPr>
              <a:t>.</a:t>
            </a:r>
            <a:r>
              <a:rPr lang="en-US" sz="2900" u="sng" dirty="0" err="1" smtClean="0">
                <a:hlinkClick r:id="rId12"/>
              </a:rPr>
              <a:t>vladregion</a:t>
            </a:r>
            <a:r>
              <a:rPr lang="ru-RU" sz="2900" u="sng" dirty="0" smtClean="0">
                <a:hlinkClick r:id="rId12"/>
              </a:rPr>
              <a:t>.</a:t>
            </a:r>
            <a:r>
              <a:rPr lang="en-US" sz="2900" u="sng" dirty="0" smtClean="0">
                <a:hlinkClick r:id="rId12"/>
              </a:rPr>
              <a:t>info</a:t>
            </a:r>
            <a:r>
              <a:rPr lang="ru-RU" sz="2900" dirty="0" smtClean="0"/>
              <a:t> – Владимирский край</a:t>
            </a:r>
          </a:p>
          <a:p>
            <a:r>
              <a:rPr lang="en-US" sz="2900" u="sng" dirty="0" smtClean="0">
                <a:hlinkClick r:id="rId13"/>
              </a:rPr>
              <a:t>www</a:t>
            </a:r>
            <a:r>
              <a:rPr lang="ru-RU" sz="2900" u="sng" dirty="0" smtClean="0">
                <a:hlinkClick r:id="rId13"/>
              </a:rPr>
              <a:t>.</a:t>
            </a:r>
            <a:r>
              <a:rPr lang="en-US" sz="2900" u="sng" dirty="0" smtClean="0">
                <a:hlinkClick r:id="rId13"/>
              </a:rPr>
              <a:t>school</a:t>
            </a:r>
            <a:r>
              <a:rPr lang="ru-RU" sz="2900" u="sng" dirty="0" smtClean="0">
                <a:hlinkClick r:id="rId13"/>
              </a:rPr>
              <a:t>-</a:t>
            </a:r>
            <a:r>
              <a:rPr lang="en-US" sz="2900" u="sng" dirty="0" smtClean="0">
                <a:hlinkClick r:id="rId13"/>
              </a:rPr>
              <a:t>collection</a:t>
            </a:r>
            <a:r>
              <a:rPr lang="ru-RU" sz="2900" u="sng" dirty="0" smtClean="0">
                <a:hlinkClick r:id="rId13"/>
              </a:rPr>
              <a:t>.</a:t>
            </a:r>
            <a:r>
              <a:rPr lang="en-US" sz="2900" u="sng" dirty="0" err="1" smtClean="0">
                <a:hlinkClick r:id="rId13"/>
              </a:rPr>
              <a:t>edu</a:t>
            </a:r>
            <a:r>
              <a:rPr lang="ru-RU" sz="2900" u="sng" dirty="0" smtClean="0">
                <a:hlinkClick r:id="rId13"/>
              </a:rPr>
              <a:t>.</a:t>
            </a:r>
            <a:r>
              <a:rPr lang="en-US" sz="2900" u="sng" dirty="0" err="1" smtClean="0">
                <a:hlinkClick r:id="rId13"/>
              </a:rPr>
              <a:t>ru</a:t>
            </a:r>
            <a:r>
              <a:rPr lang="ru-RU" sz="2900" u="sng" dirty="0" smtClean="0">
                <a:hlinkClick r:id="rId13"/>
              </a:rPr>
              <a:t>-</a:t>
            </a:r>
            <a:r>
              <a:rPr lang="ru-RU" sz="2900" dirty="0" smtClean="0"/>
              <a:t> Единая коллекция цифровых  образовательных ресурсов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Полезные ссылки</a:t>
            </a:r>
            <a:endParaRPr lang="ru-RU" sz="3200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2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8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36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67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945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175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0"/>
                            </p:stCondLst>
                            <p:childTnLst>
                              <p:par>
                                <p:cTn id="8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7750"/>
                            </p:stCondLst>
                            <p:childTnLst>
                              <p:par>
                                <p:cTn id="8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25236545_teleco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3" y="1428736"/>
            <a:ext cx="7500991" cy="440847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/>
                </a:solidFill>
              </a:rPr>
              <a:t>Безопасный </a:t>
            </a:r>
            <a:r>
              <a:rPr lang="ru-RU" sz="3200" dirty="0" smtClean="0"/>
              <a:t>интернет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начинается с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pic>
        <p:nvPicPr>
          <p:cNvPr id="5" name="Содержимое 4" descr="1314187712_el_sys_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85861"/>
            <a:ext cx="3357554" cy="357744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357554" y="1214422"/>
            <a:ext cx="5329246" cy="4792869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1.Что вам особенно понравилось? </a:t>
            </a:r>
          </a:p>
          <a:p>
            <a:r>
              <a:rPr lang="ru-RU" dirty="0" smtClean="0"/>
              <a:t>2.Что хотелось бы сделать иначе?  </a:t>
            </a:r>
          </a:p>
          <a:p>
            <a:r>
              <a:rPr lang="ru-RU" dirty="0" smtClean="0"/>
              <a:t>3.Какими новыми знаниями и умениями вы обогатились?</a:t>
            </a:r>
          </a:p>
          <a:p>
            <a:r>
              <a:rPr lang="ru-RU" dirty="0" smtClean="0"/>
              <a:t>4. Какие открытия сделали вы для себя в процессе собрания? </a:t>
            </a:r>
          </a:p>
          <a:p>
            <a:r>
              <a:rPr lang="ru-RU" dirty="0" smtClean="0"/>
              <a:t>5.На какие вопросы вам было легко отвечать? </a:t>
            </a:r>
          </a:p>
          <a:p>
            <a:r>
              <a:rPr lang="ru-RU" dirty="0" smtClean="0"/>
              <a:t>6.Что вас удивило?</a:t>
            </a:r>
          </a:p>
          <a:p>
            <a:r>
              <a:rPr lang="ru-RU" dirty="0" smtClean="0"/>
              <a:t>7.Что оказалось полезным лично для вас?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35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7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9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3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1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85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spasibo_00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214398"/>
            <a:ext cx="6500857" cy="5643602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57242" y="274638"/>
            <a:ext cx="8229600" cy="654032"/>
          </a:xfrm>
        </p:spPr>
        <p:txBody>
          <a:bodyPr>
            <a:noAutofit/>
          </a:bodyPr>
          <a:lstStyle/>
          <a:p>
            <a:r>
              <a:rPr lang="ru-RU" sz="2400" dirty="0" smtClean="0"/>
              <a:t>Автор презентации: учитель МБОУ СОШ № 21</a:t>
            </a:r>
            <a:br>
              <a:rPr lang="ru-RU" sz="2400" dirty="0" smtClean="0"/>
            </a:br>
            <a:r>
              <a:rPr lang="ru-RU" sz="2400" dirty="0" smtClean="0"/>
              <a:t>Фёдорова М. В.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141232" y="5357826"/>
            <a:ext cx="7162800" cy="1000132"/>
          </a:xfrm>
        </p:spPr>
        <p:txBody>
          <a:bodyPr>
            <a:norm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Рисунок 7" descr="internet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361" b="16361"/>
          <a:stretch>
            <a:fillRect/>
          </a:stretch>
        </p:blipFill>
        <p:spPr>
          <a:xfrm>
            <a:off x="214282" y="0"/>
            <a:ext cx="8686800" cy="43894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857628"/>
            <a:ext cx="8304032" cy="26432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  <a:t>Цели родительского собрания:</a:t>
            </a:r>
            <a:b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  <a:t> познакомить родителей с основами безопасности при работе учащихся в интернете; </a:t>
            </a:r>
            <a:b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  <a:t>скоординировать влияние родителей и школы на подростков с целью избавления их от негативных стереотипов поведения.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13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7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607219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План: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Мотивационный настрой родителей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Анализ анкетирования родителей и учащихся.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Плюсы и минусы Глобальной Сети.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 как видят родители и как считают учащиеся)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Проблемы которые могут возникнуть при работе в интернете.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Памятка родителям.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Рефлексия.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04" y="0"/>
            <a:ext cx="3000396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928662" y="5214950"/>
            <a:ext cx="7481776" cy="11430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smtClean="0"/>
          </a:p>
          <a:p>
            <a:endParaRPr lang="ru-RU" dirty="0"/>
          </a:p>
        </p:txBody>
      </p:sp>
      <p:sp>
        <p:nvSpPr>
          <p:cNvPr id="16" name="Содержимое 15"/>
          <p:cNvSpPr>
            <a:spLocks noGrp="1"/>
          </p:cNvSpPr>
          <p:nvPr>
            <p:ph sz="half" idx="1"/>
          </p:nvPr>
        </p:nvSpPr>
        <p:spPr>
          <a:xfrm>
            <a:off x="4000496" y="4214818"/>
            <a:ext cx="5143504" cy="422625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450"/>
                            </p:stCondLst>
                            <p:childTnLst>
                              <p:par>
                                <p:cTn id="5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357158" y="857232"/>
            <a:ext cx="5186370" cy="4935745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FFFF00"/>
                </a:solidFill>
              </a:rPr>
              <a:t>100 % </a:t>
            </a:r>
            <a:r>
              <a:rPr lang="ru-RU" sz="1600" dirty="0" smtClean="0"/>
              <a:t>-детей имеют дома компьютер с подключенной сетью интернет.</a:t>
            </a:r>
          </a:p>
          <a:p>
            <a:r>
              <a:rPr lang="ru-RU" sz="1600" dirty="0" smtClean="0"/>
              <a:t> В среднем ежедневно дети проводят за ним по 3 часа в день.</a:t>
            </a:r>
          </a:p>
          <a:p>
            <a:r>
              <a:rPr lang="ru-RU" sz="1600" dirty="0" smtClean="0"/>
              <a:t> Из видов деятельности, преобладающих в общении с компьютером, дети на</a:t>
            </a:r>
          </a:p>
          <a:p>
            <a:r>
              <a:rPr lang="ru-RU" sz="1600" dirty="0" smtClean="0"/>
              <a:t> </a:t>
            </a:r>
            <a:r>
              <a:rPr lang="ru-RU" sz="1600" b="1" dirty="0" smtClean="0"/>
              <a:t>первое место поставили – компьютерные игры. </a:t>
            </a:r>
            <a:endParaRPr lang="ru-RU" sz="1600" dirty="0" smtClean="0"/>
          </a:p>
          <a:p>
            <a:r>
              <a:rPr lang="ru-RU" sz="1600" dirty="0" smtClean="0">
                <a:solidFill>
                  <a:srgbClr val="FFFF00"/>
                </a:solidFill>
              </a:rPr>
              <a:t>96%</a:t>
            </a:r>
            <a:r>
              <a:rPr lang="ru-RU" sz="1600" dirty="0" smtClean="0"/>
              <a:t> из них каждый день играют в компьютерные игры. </a:t>
            </a:r>
          </a:p>
          <a:p>
            <a:r>
              <a:rPr lang="ru-RU" sz="1600" b="1" dirty="0" smtClean="0"/>
              <a:t>На втором месте – общение в Сети. </a:t>
            </a:r>
            <a:endParaRPr lang="ru-RU" sz="1600" dirty="0" smtClean="0"/>
          </a:p>
          <a:p>
            <a:r>
              <a:rPr lang="ru-RU" sz="1600" dirty="0" smtClean="0"/>
              <a:t>из них </a:t>
            </a:r>
            <a:r>
              <a:rPr lang="ru-RU" sz="1600" dirty="0" smtClean="0">
                <a:solidFill>
                  <a:srgbClr val="FFFF00"/>
                </a:solidFill>
              </a:rPr>
              <a:t>100% </a:t>
            </a:r>
            <a:r>
              <a:rPr lang="ru-RU" sz="1600" dirty="0" smtClean="0"/>
              <a:t>общаются в социальных сетях, </a:t>
            </a:r>
          </a:p>
          <a:p>
            <a:r>
              <a:rPr lang="ru-RU" sz="1600" dirty="0" smtClean="0">
                <a:solidFill>
                  <a:srgbClr val="FFFF00"/>
                </a:solidFill>
              </a:rPr>
              <a:t>63%</a:t>
            </a:r>
            <a:r>
              <a:rPr lang="ru-RU" sz="1600" dirty="0" smtClean="0"/>
              <a:t> - играют в сетевые </a:t>
            </a:r>
            <a:r>
              <a:rPr lang="ru-RU" sz="1600" dirty="0" err="1" smtClean="0"/>
              <a:t>онлайн</a:t>
            </a:r>
            <a:r>
              <a:rPr lang="ru-RU" sz="1600" dirty="0" smtClean="0"/>
              <a:t> игры.</a:t>
            </a:r>
          </a:p>
          <a:p>
            <a:r>
              <a:rPr lang="ru-RU" sz="1600" dirty="0" smtClean="0"/>
              <a:t> </a:t>
            </a:r>
            <a:r>
              <a:rPr lang="ru-RU" sz="1600" dirty="0" smtClean="0">
                <a:solidFill>
                  <a:srgbClr val="FFFF00"/>
                </a:solidFill>
              </a:rPr>
              <a:t>53%</a:t>
            </a:r>
            <a:r>
              <a:rPr lang="ru-RU" sz="1600" dirty="0" smtClean="0"/>
              <a:t> -  выбирают прослушивание музыки, рисование.</a:t>
            </a:r>
          </a:p>
          <a:p>
            <a:r>
              <a:rPr lang="ru-RU" sz="1600" b="1" dirty="0" smtClean="0"/>
              <a:t>На третьем месте:</a:t>
            </a:r>
            <a:endParaRPr lang="ru-RU" sz="1600" dirty="0" smtClean="0"/>
          </a:p>
          <a:p>
            <a:r>
              <a:rPr lang="ru-RU" sz="1600" dirty="0" smtClean="0"/>
              <a:t>Поиск информации для помощи в учебе – </a:t>
            </a:r>
            <a:r>
              <a:rPr lang="ru-RU" sz="1600" dirty="0" smtClean="0">
                <a:solidFill>
                  <a:srgbClr val="FFFF00"/>
                </a:solidFill>
              </a:rPr>
              <a:t>43% </a:t>
            </a:r>
          </a:p>
          <a:p>
            <a:r>
              <a:rPr lang="ru-RU" sz="1600" i="1" dirty="0" smtClean="0">
                <a:solidFill>
                  <a:srgbClr val="FFFF00"/>
                </a:solidFill>
              </a:rPr>
              <a:t>исключив при этом общение с семьёй, занятия спортом, прогулки на воздухе</a:t>
            </a:r>
            <a:r>
              <a:rPr lang="ru-RU" sz="1600" i="1" dirty="0" smtClean="0">
                <a:solidFill>
                  <a:srgbClr val="C00000"/>
                </a:solidFill>
              </a:rPr>
              <a:t>.</a:t>
            </a:r>
            <a:endParaRPr lang="ru-RU" sz="1600" dirty="0" smtClean="0">
              <a:solidFill>
                <a:srgbClr val="C00000"/>
              </a:solidFill>
            </a:endParaRPr>
          </a:p>
          <a:p>
            <a:endParaRPr lang="ru-RU" sz="1600" dirty="0"/>
          </a:p>
        </p:txBody>
      </p:sp>
      <p:pic>
        <p:nvPicPr>
          <p:cNvPr id="5" name="Содержимое 4" descr="Skoro-poyavitsya-detskiy-Interne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43570" y="1163530"/>
            <a:ext cx="3500430" cy="324910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086724" cy="1071546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2.</a:t>
            </a:r>
            <a:r>
              <a:rPr lang="ru-RU" sz="2700" u="sng" dirty="0" smtClean="0"/>
              <a:t>Результаты анкетирования детей  5  «Б» класса показали, что</a:t>
            </a:r>
            <a:r>
              <a:rPr lang="ru-RU" sz="2700" dirty="0" smtClean="0"/>
              <a:t>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7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95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8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85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115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38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620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925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950"/>
                            </p:stCondLst>
                            <p:childTnLst>
                              <p:par>
                                <p:cTn id="8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3600"/>
                            </p:stCondLst>
                            <p:childTnLst>
                              <p:par>
                                <p:cTn id="8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0" y="1285860"/>
            <a:ext cx="4643438" cy="5357850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800" dirty="0" smtClean="0"/>
          </a:p>
          <a:p>
            <a:r>
              <a:rPr lang="ru-RU" sz="1800" dirty="0" smtClean="0">
                <a:solidFill>
                  <a:srgbClr val="FFFF00"/>
                </a:solidFill>
              </a:rPr>
              <a:t>100%</a:t>
            </a:r>
            <a:r>
              <a:rPr lang="ru-RU" sz="1800" dirty="0" smtClean="0"/>
              <a:t> родителей, знают, что ребенок работает в интернете</a:t>
            </a:r>
          </a:p>
          <a:p>
            <a:r>
              <a:rPr lang="ru-RU" sz="1800" dirty="0" smtClean="0">
                <a:solidFill>
                  <a:srgbClr val="FFFF00"/>
                </a:solidFill>
              </a:rPr>
              <a:t>97%</a:t>
            </a:r>
            <a:r>
              <a:rPr lang="ru-RU" sz="1800" dirty="0" smtClean="0"/>
              <a:t> родителей знают, что ребенок общается в социальных сетях.</a:t>
            </a:r>
          </a:p>
          <a:p>
            <a:r>
              <a:rPr lang="ru-RU" sz="1800" dirty="0" smtClean="0">
                <a:solidFill>
                  <a:srgbClr val="FFFF00"/>
                </a:solidFill>
              </a:rPr>
              <a:t>100%</a:t>
            </a:r>
            <a:r>
              <a:rPr lang="ru-RU" sz="1800" dirty="0" smtClean="0"/>
              <a:t> родителей подключили услугу интернет, для того, что бы  ребенок мог найти информацию по школьным предметам.</a:t>
            </a:r>
          </a:p>
          <a:p>
            <a:r>
              <a:rPr lang="ru-RU" sz="1800" dirty="0" smtClean="0">
                <a:solidFill>
                  <a:srgbClr val="FFFF00"/>
                </a:solidFill>
              </a:rPr>
              <a:t>75%</a:t>
            </a:r>
            <a:r>
              <a:rPr lang="ru-RU" sz="1800" dirty="0" smtClean="0"/>
              <a:t> родителей утверждают, что ребенку объяснили  правила поведения в интернете.</a:t>
            </a:r>
          </a:p>
          <a:p>
            <a:r>
              <a:rPr lang="ru-RU" sz="1800" dirty="0" smtClean="0"/>
              <a:t> </a:t>
            </a:r>
            <a:r>
              <a:rPr lang="ru-RU" sz="1800" dirty="0" smtClean="0">
                <a:solidFill>
                  <a:srgbClr val="FFFF00"/>
                </a:solidFill>
              </a:rPr>
              <a:t>90%</a:t>
            </a:r>
            <a:r>
              <a:rPr lang="ru-RU" sz="1800" dirty="0" smtClean="0"/>
              <a:t> родителей нуждаются в информации, о том как защитить своего ребенка от негативной информации из интернет.</a:t>
            </a:r>
          </a:p>
          <a:p>
            <a:r>
              <a:rPr lang="ru-RU" sz="1800" dirty="0" smtClean="0"/>
              <a:t> </a:t>
            </a:r>
            <a:r>
              <a:rPr lang="ru-RU" sz="1800" dirty="0" smtClean="0">
                <a:solidFill>
                  <a:srgbClr val="FFFF00"/>
                </a:solidFill>
              </a:rPr>
              <a:t>95%</a:t>
            </a:r>
            <a:r>
              <a:rPr lang="ru-RU" sz="1800" dirty="0" smtClean="0"/>
              <a:t> не знают куда жаловаться о негативном влиянии на ребенка.</a:t>
            </a:r>
          </a:p>
          <a:p>
            <a:endParaRPr lang="ru-RU" sz="1800" dirty="0"/>
          </a:p>
        </p:txBody>
      </p:sp>
      <p:pic>
        <p:nvPicPr>
          <p:cNvPr id="5" name="Содержимое 4" descr="2007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63221" y="1714488"/>
            <a:ext cx="4480779" cy="35958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анкетирования родителей:</a:t>
            </a:r>
            <a:endParaRPr lang="ru-RU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3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95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7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1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75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300"/>
                            </p:stCondLst>
                            <p:childTnLst>
                              <p:par>
                                <p:cTn id="4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200" u="sng" dirty="0" smtClean="0"/>
              <a:t>Плюсы и минусы Глобальной Сети( родители озвучивают свое мнение)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645026" y="1000108"/>
            <a:ext cx="4041775" cy="517209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ru-RU" b="1" u="sng" dirty="0" smtClean="0"/>
              <a:t>Минусы:</a:t>
            </a:r>
            <a:endParaRPr lang="ru-RU" dirty="0" smtClean="0"/>
          </a:p>
          <a:p>
            <a:r>
              <a:rPr lang="ru-RU" dirty="0" smtClean="0"/>
              <a:t>Вредная информация (асоциальные сайты) реклама насилия; нецензурная лексика, порнографические сайты, психологическое давление, маньяки, мошенники, подростковая агрессия. При наличии множества виртуальных друзей, ребенок замыкается и становится одиноким.</a:t>
            </a:r>
          </a:p>
          <a:p>
            <a:r>
              <a:rPr lang="ru-RU" dirty="0" smtClean="0"/>
              <a:t>Физические нарушения: нарушение осанки; ухудшение зрения, психические расстройства.</a:t>
            </a:r>
          </a:p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714876" y="6429396"/>
            <a:ext cx="4041775" cy="30562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Содержимое 4"/>
          <p:cNvSpPr>
            <a:spLocks noGrp="1"/>
          </p:cNvSpPr>
          <p:nvPr>
            <p:ph type="body" idx="1"/>
          </p:nvPr>
        </p:nvSpPr>
        <p:spPr>
          <a:xfrm>
            <a:off x="457200" y="1000108"/>
            <a:ext cx="4040188" cy="517209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1" u="sng" dirty="0" smtClean="0"/>
              <a:t>Плюсы:</a:t>
            </a:r>
            <a:endParaRPr lang="ru-RU" dirty="0" smtClean="0"/>
          </a:p>
          <a:p>
            <a:r>
              <a:rPr lang="ru-RU" sz="1900" dirty="0" smtClean="0"/>
              <a:t>Получения </a:t>
            </a:r>
            <a:r>
              <a:rPr lang="ru-RU" sz="1900" dirty="0" smtClean="0"/>
              <a:t>дополнительного образования.</a:t>
            </a:r>
          </a:p>
          <a:p>
            <a:r>
              <a:rPr lang="ru-RU" sz="1900" dirty="0" smtClean="0"/>
              <a:t> Всемирная паутина позволяет,  совершить кругосветное путешествие, посетив известнейшие музеи, соборы, картинные галереи мира. развивающим курсам</a:t>
            </a:r>
          </a:p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214282" y="6429396"/>
            <a:ext cx="4040188" cy="3941763"/>
          </a:xfrm>
        </p:spPr>
        <p:txBody>
          <a:bodyPr/>
          <a:lstStyle/>
          <a:p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0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/>
              <a:t>Интернет ресурсы глазами детей</a:t>
            </a:r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814393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278605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Компьютерная игровая зависимость подталкивает человека к созданию легенды о самом себе, с которой человек, больной компьютерной зависимостью, так сживается, что начинает в нее верить. Поэтому часто заболевание приводит к раздвоению личности. 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643182"/>
            <a:ext cx="342902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50770_27200_bi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14422"/>
            <a:ext cx="4038600" cy="373875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риски:</a:t>
            </a:r>
            <a:endParaRPr lang="ru-RU" dirty="0"/>
          </a:p>
        </p:txBody>
      </p:sp>
      <p:sp>
        <p:nvSpPr>
          <p:cNvPr id="7" name="Содержимое 1"/>
          <p:cNvSpPr>
            <a:spLocks noGrp="1"/>
          </p:cNvSpPr>
          <p:nvPr>
            <p:ph sz="half" idx="2"/>
          </p:nvPr>
        </p:nvSpPr>
        <p:spPr>
          <a:xfrm>
            <a:off x="4071934" y="1000108"/>
            <a:ext cx="5072066" cy="5857892"/>
          </a:xfrm>
        </p:spPr>
        <p:txBody>
          <a:bodyPr>
            <a:normAutofit fontScale="40000" lnSpcReduction="20000"/>
          </a:bodyPr>
          <a:lstStyle/>
          <a:p>
            <a:r>
              <a:rPr lang="ru-RU" sz="50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ru-RU" sz="5000" dirty="0" smtClean="0"/>
              <a:t>. Кража регистрационных данных </a:t>
            </a:r>
            <a:r>
              <a:rPr lang="ru-RU" sz="5000" dirty="0" err="1" smtClean="0"/>
              <a:t>аккаунта</a:t>
            </a:r>
            <a:r>
              <a:rPr lang="ru-RU" sz="5000" dirty="0" smtClean="0"/>
              <a:t> ребенка, чтобы с помощью этого </a:t>
            </a:r>
            <a:r>
              <a:rPr lang="ru-RU" sz="5000" dirty="0" err="1" smtClean="0"/>
              <a:t>аккаунта</a:t>
            </a:r>
            <a:r>
              <a:rPr lang="ru-RU" sz="5000" dirty="0" smtClean="0"/>
              <a:t> распространять вредоносные программы или, общаясь от лица ребенка, скомпрометировать его</a:t>
            </a:r>
          </a:p>
          <a:p>
            <a:r>
              <a:rPr lang="ru-RU" sz="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ru-RU" sz="5000" dirty="0" smtClean="0"/>
              <a:t>. Обман детей, т.к. при общении в системах мгновенного обмена сообщениями не всегда точно можно сказать, кто на самом деле является твоим собеседником. </a:t>
            </a:r>
            <a:r>
              <a:rPr lang="ru-RU" sz="5000" b="1" dirty="0" smtClean="0"/>
              <a:t>Кстати, часто этим приемом пользуются педофилы, которые общаются с детьми от лица другого «ребенка» и предлагают встретиться в реальной жизни.</a:t>
            </a:r>
            <a:endParaRPr lang="ru-RU" sz="5000" dirty="0" smtClean="0"/>
          </a:p>
          <a:p>
            <a:r>
              <a:rPr lang="ru-RU" sz="5000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ru-RU" sz="5000" dirty="0" smtClean="0"/>
              <a:t>. Получение персональной информации (имя, адрес проживания, увлечения и т.д.), которая может использоваться преступниками любым способом.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4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646</TotalTime>
  <Words>869</Words>
  <PresentationFormat>Экран (4:3)</PresentationFormat>
  <Paragraphs>82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       Родительское собрание «Безопасность в виртуальном мире»</vt:lpstr>
      <vt:lpstr>Цели родительского собрания:   познакомить родителей с основами безопасности при работе учащихся в интернете;  скоординировать влияние родителей и школы на подростков с целью избавления их от негативных стереотипов поведения. </vt:lpstr>
      <vt:lpstr>Слайд 3</vt:lpstr>
      <vt:lpstr>2.Результаты анкетирования детей  5  «Б» класса показали, что:  </vt:lpstr>
      <vt:lpstr>Результаты анкетирования родителей:</vt:lpstr>
      <vt:lpstr>Плюсы и минусы Глобальной Сети( родители озвучивают свое мнение) </vt:lpstr>
      <vt:lpstr>Слайд 7</vt:lpstr>
      <vt:lpstr>Компьютерная игровая зависимость подталкивает человека к созданию легенды о самом себе, с которой человек, больной компьютерной зависимостью, так сживается, что начинает в нее верить. Поэтому часто заболевание приводит к раздвоению личности.  </vt:lpstr>
      <vt:lpstr>Основные риски:</vt:lpstr>
      <vt:lpstr>Слайд 10</vt:lpstr>
      <vt:lpstr>Уважаемые родители наше путешествие в безопасный интернет начинается … </vt:lpstr>
      <vt:lpstr>Полезные ссылки</vt:lpstr>
      <vt:lpstr>Безопасный интернет начинается с</vt:lpstr>
      <vt:lpstr>Рефлексия</vt:lpstr>
      <vt:lpstr>Автор презентации: учитель МБОУ СОШ № 21 Фёдорова М. В.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55</cp:revision>
  <dcterms:created xsi:type="dcterms:W3CDTF">2012-12-08T10:22:35Z</dcterms:created>
  <dcterms:modified xsi:type="dcterms:W3CDTF">2012-12-09T15:27:05Z</dcterms:modified>
</cp:coreProperties>
</file>