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00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315416"/>
            <a:ext cx="8062912" cy="1470025"/>
          </a:xfrm>
        </p:spPr>
        <p:txBody>
          <a:bodyPr/>
          <a:lstStyle/>
          <a:p>
            <a:pPr algn="ctr"/>
            <a:r>
              <a:rPr lang="tt-RU" b="1" i="1" dirty="0" smtClean="0">
                <a:solidFill>
                  <a:srgbClr val="00B0F0"/>
                </a:solidFill>
                <a:latin typeface="+mn-lt"/>
              </a:rPr>
              <a:t>Дәреснең темасы</a:t>
            </a:r>
            <a:endParaRPr lang="ru-RU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фото\IMG_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888432" cy="28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IMG_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59" y="2420888"/>
            <a:ext cx="4176464" cy="28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0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2429"/>
            <a:ext cx="8219256" cy="5969818"/>
          </a:xfrm>
        </p:spPr>
        <p:txBody>
          <a:bodyPr>
            <a:noAutofit/>
          </a:bodyPr>
          <a:lstStyle/>
          <a:p>
            <a:pPr algn="ctr"/>
            <a:r>
              <a:rPr lang="tt-RU" sz="6600" b="1" i="1" dirty="0" smtClean="0">
                <a:solidFill>
                  <a:srgbClr val="00B0F0"/>
                </a:solidFill>
              </a:rPr>
              <a:t>Баручы автобус, төшуче кыз, бара торган укучылар.</a:t>
            </a:r>
            <a:endParaRPr lang="ru-RU" sz="66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6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фото\IMG_0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6788" y="1253651"/>
            <a:ext cx="5511071" cy="43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4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19256" cy="6113834"/>
          </a:xfrm>
        </p:spPr>
        <p:txBody>
          <a:bodyPr>
            <a:noAutofit/>
          </a:bodyPr>
          <a:lstStyle/>
          <a:p>
            <a:pPr algn="ctr"/>
            <a:r>
              <a:rPr lang="tt-RU" sz="5400" b="1" i="1" dirty="0" smtClean="0">
                <a:solidFill>
                  <a:srgbClr val="00B0F0"/>
                </a:solidFill>
              </a:rPr>
              <a:t>Балык тотучы малай, йөзүче балалар, сикерүче кызлар, уйный торган кызлар, җыючы балалар.</a:t>
            </a:r>
            <a:endParaRPr lang="ru-RU" sz="54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7524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                                        </a:t>
            </a:r>
            <a:r>
              <a:rPr lang="tt-RU" sz="7200" b="1" i="1" dirty="0" smtClean="0">
                <a:solidFill>
                  <a:srgbClr val="00B0F0"/>
                </a:solidFill>
              </a:rPr>
              <a:t>+ йөри</a:t>
            </a:r>
            <a:endParaRPr lang="ru-RU" sz="7200" b="1" i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E:\фото\IMG_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1939" y="1349337"/>
            <a:ext cx="5516564" cy="40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3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                                        </a:t>
            </a:r>
            <a:r>
              <a:rPr lang="tt-RU" sz="6600" b="1" i="1" dirty="0" smtClean="0">
                <a:solidFill>
                  <a:srgbClr val="00B0F0"/>
                </a:solidFill>
              </a:rPr>
              <a:t>+ ашый</a:t>
            </a:r>
            <a:endParaRPr lang="ru-RU" sz="6600" b="1" i="1" dirty="0">
              <a:solidFill>
                <a:srgbClr val="00B0F0"/>
              </a:solidFill>
            </a:endParaRPr>
          </a:p>
        </p:txBody>
      </p:sp>
      <p:pic>
        <p:nvPicPr>
          <p:cNvPr id="8194" name="Picture 2" descr="E:\фото\IMG_0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5999" y="1462223"/>
            <a:ext cx="5578953" cy="40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124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                                        </a:t>
            </a:r>
            <a:r>
              <a:rPr lang="tt-RU" sz="8000" b="1" i="1" dirty="0" smtClean="0">
                <a:solidFill>
                  <a:srgbClr val="00B0F0"/>
                </a:solidFill>
              </a:rPr>
              <a:t>+ йөзә</a:t>
            </a:r>
            <a:endParaRPr lang="ru-RU" sz="8000" b="1" i="1" dirty="0">
              <a:solidFill>
                <a:srgbClr val="00B0F0"/>
              </a:solidFill>
            </a:endParaRPr>
          </a:p>
        </p:txBody>
      </p:sp>
      <p:pic>
        <p:nvPicPr>
          <p:cNvPr id="9218" name="Picture 2" descr="E:\фото\IMG_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7641" y="1435873"/>
            <a:ext cx="5400600" cy="405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87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6257850"/>
          </a:xfrm>
        </p:spPr>
        <p:txBody>
          <a:bodyPr/>
          <a:lstStyle/>
          <a:p>
            <a:r>
              <a:rPr lang="tt-RU" dirty="0" smtClean="0"/>
              <a:t/>
            </a:r>
            <a:br>
              <a:rPr lang="tt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19256" cy="4537976"/>
          </a:xfrm>
        </p:spPr>
        <p:txBody>
          <a:bodyPr>
            <a:normAutofit fontScale="92500" lnSpcReduction="10000"/>
          </a:bodyPr>
          <a:lstStyle/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endParaRPr lang="tt-RU" dirty="0"/>
          </a:p>
          <a:p>
            <a:endParaRPr lang="tt-RU" dirty="0" smtClean="0"/>
          </a:p>
          <a:p>
            <a:pPr marL="64008" indent="0">
              <a:buNone/>
            </a:pPr>
            <a:r>
              <a:rPr lang="tt-RU" sz="6000" b="1" i="1" dirty="0" smtClean="0">
                <a:solidFill>
                  <a:srgbClr val="00B0F0"/>
                </a:solidFill>
              </a:rPr>
              <a:t>                +</a:t>
            </a:r>
          </a:p>
          <a:p>
            <a:pPr marL="64008" indent="0">
              <a:buNone/>
            </a:pPr>
            <a:r>
              <a:rPr lang="tt-RU" sz="6000" b="1" i="1" dirty="0" smtClean="0">
                <a:solidFill>
                  <a:srgbClr val="00B0F0"/>
                </a:solidFill>
              </a:rPr>
              <a:t>      басып тора</a:t>
            </a:r>
            <a:endParaRPr lang="tt-RU" sz="6000" b="1" i="1" dirty="0">
              <a:solidFill>
                <a:srgbClr val="00B0F0"/>
              </a:solidFill>
            </a:endParaRPr>
          </a:p>
          <a:p>
            <a:endParaRPr lang="tt-RU" dirty="0" smtClean="0"/>
          </a:p>
        </p:txBody>
      </p:sp>
      <p:pic>
        <p:nvPicPr>
          <p:cNvPr id="10242" name="Picture 2" descr="E:\фото\IMG_0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472608" cy="34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568952" cy="6401866"/>
          </a:xfrm>
        </p:spPr>
        <p:txBody>
          <a:bodyPr>
            <a:noAutofit/>
          </a:bodyPr>
          <a:lstStyle/>
          <a:p>
            <a:r>
              <a:rPr lang="tt-RU" sz="4400" b="1" i="1" dirty="0" smtClean="0">
                <a:solidFill>
                  <a:srgbClr val="00B0F0"/>
                </a:solidFill>
              </a:rPr>
              <a:t>1.Көне буе йөргән төлке бик  арыды.</a:t>
            </a:r>
            <a:br>
              <a:rPr lang="tt-RU" sz="4400" b="1" i="1" dirty="0" smtClean="0">
                <a:solidFill>
                  <a:srgbClr val="00B0F0"/>
                </a:solidFill>
              </a:rPr>
            </a:br>
            <a:r>
              <a:rPr lang="tt-RU" sz="4400" b="1" i="1" dirty="0" smtClean="0">
                <a:solidFill>
                  <a:srgbClr val="00B0F0"/>
                </a:solidFill>
              </a:rPr>
              <a:t>2.Бал ашаган аю урманга китте.</a:t>
            </a:r>
            <a:br>
              <a:rPr lang="tt-RU" sz="4400" b="1" i="1" dirty="0" smtClean="0">
                <a:solidFill>
                  <a:srgbClr val="00B0F0"/>
                </a:solidFill>
              </a:rPr>
            </a:br>
            <a:r>
              <a:rPr lang="tt-RU" sz="4400" b="1" i="1" dirty="0" smtClean="0">
                <a:solidFill>
                  <a:srgbClr val="00B0F0"/>
                </a:solidFill>
              </a:rPr>
              <a:t>3.Күлдә йөзүче үрдәк бик матур.</a:t>
            </a:r>
            <a:br>
              <a:rPr lang="tt-RU" sz="4400" b="1" i="1" dirty="0" smtClean="0">
                <a:solidFill>
                  <a:srgbClr val="00B0F0"/>
                </a:solidFill>
              </a:rPr>
            </a:br>
            <a:r>
              <a:rPr lang="tt-RU" sz="4400" b="1" i="1" dirty="0" smtClean="0">
                <a:solidFill>
                  <a:srgbClr val="00B0F0"/>
                </a:solidFill>
              </a:rPr>
              <a:t>4.Ишегалдында басып торучы сыер бик күп сөт бирә.</a:t>
            </a:r>
            <a:br>
              <a:rPr lang="tt-RU" sz="4400" b="1" i="1" dirty="0" smtClean="0">
                <a:solidFill>
                  <a:srgbClr val="00B0F0"/>
                </a:solidFill>
              </a:rPr>
            </a:br>
            <a:endParaRPr lang="ru-RU" sz="44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442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052" y="-387424"/>
            <a:ext cx="8964488" cy="6912768"/>
          </a:xfrm>
        </p:spPr>
        <p:txBody>
          <a:bodyPr>
            <a:noAutofit/>
          </a:bodyPr>
          <a:lstStyle/>
          <a:p>
            <a:r>
              <a:rPr lang="tt-RU" sz="4000" b="1" i="1" dirty="0" smtClean="0">
                <a:solidFill>
                  <a:srgbClr val="00B0F0"/>
                </a:solidFill>
              </a:rPr>
              <a:t>1. Миннән соң туачак                җырчыларның</a:t>
            </a:r>
            <a:br>
              <a:rPr lang="tt-RU" sz="4000" b="1" i="1" dirty="0" smtClean="0">
                <a:solidFill>
                  <a:srgbClr val="00B0F0"/>
                </a:solidFill>
              </a:rPr>
            </a:br>
            <a:r>
              <a:rPr lang="tt-RU" sz="4000" b="1" i="1" dirty="0" smtClean="0">
                <a:solidFill>
                  <a:srgbClr val="00B0F0"/>
                </a:solidFill>
              </a:rPr>
              <a:t>   Даны күмәр минем атымны.</a:t>
            </a:r>
            <a:br>
              <a:rPr lang="tt-RU" sz="4000" b="1" i="1" dirty="0" smtClean="0">
                <a:solidFill>
                  <a:srgbClr val="00B0F0"/>
                </a:solidFill>
              </a:rPr>
            </a:br>
            <a:r>
              <a:rPr lang="tt-RU" sz="4000" b="1" i="1" dirty="0" smtClean="0">
                <a:solidFill>
                  <a:srgbClr val="00B0F0"/>
                </a:solidFill>
              </a:rPr>
              <a:t/>
            </a:r>
            <a:br>
              <a:rPr lang="tt-RU" sz="4000" b="1" i="1" dirty="0" smtClean="0">
                <a:solidFill>
                  <a:srgbClr val="00B0F0"/>
                </a:solidFill>
              </a:rPr>
            </a:br>
            <a:r>
              <a:rPr lang="tt-RU" sz="4000" b="1" i="1" dirty="0" smtClean="0">
                <a:solidFill>
                  <a:srgbClr val="00B0F0"/>
                </a:solidFill>
              </a:rPr>
              <a:t>2.Өч баламны очар кош итеп,</a:t>
            </a:r>
            <a:br>
              <a:rPr lang="tt-RU" sz="4000" b="1" i="1" dirty="0" smtClean="0">
                <a:solidFill>
                  <a:srgbClr val="00B0F0"/>
                </a:solidFill>
              </a:rPr>
            </a:br>
            <a:r>
              <a:rPr lang="tt-RU" sz="4000" b="1" i="1" dirty="0">
                <a:solidFill>
                  <a:srgbClr val="00B0F0"/>
                </a:solidFill>
              </a:rPr>
              <a:t> </a:t>
            </a:r>
            <a:r>
              <a:rPr lang="tt-RU" sz="4000" b="1" i="1" dirty="0" smtClean="0">
                <a:solidFill>
                  <a:srgbClr val="00B0F0"/>
                </a:solidFill>
              </a:rPr>
              <a:t>  Мин очырдым иркен далага.</a:t>
            </a:r>
            <a:br>
              <a:rPr lang="tt-RU" sz="4000" b="1" i="1" dirty="0" smtClean="0">
                <a:solidFill>
                  <a:srgbClr val="00B0F0"/>
                </a:solidFill>
              </a:rPr>
            </a:br>
            <a:r>
              <a:rPr lang="tt-RU" sz="4000" b="1" i="1" dirty="0" smtClean="0">
                <a:solidFill>
                  <a:srgbClr val="00B0F0"/>
                </a:solidFill>
              </a:rPr>
              <a:t/>
            </a:r>
            <a:br>
              <a:rPr lang="tt-RU" sz="4000" b="1" i="1" dirty="0" smtClean="0">
                <a:solidFill>
                  <a:srgbClr val="00B0F0"/>
                </a:solidFill>
              </a:rPr>
            </a:br>
            <a:r>
              <a:rPr lang="tt-RU" sz="4000" b="1" i="1" dirty="0" smtClean="0">
                <a:solidFill>
                  <a:srgbClr val="00B0F0"/>
                </a:solidFill>
              </a:rPr>
              <a:t>3. Без барасы юллар якты</a:t>
            </a:r>
            <a:br>
              <a:rPr lang="tt-RU" sz="4000" b="1" i="1" dirty="0" smtClean="0">
                <a:solidFill>
                  <a:srgbClr val="00B0F0"/>
                </a:solidFill>
              </a:rPr>
            </a:br>
            <a:r>
              <a:rPr lang="tt-RU" sz="4000" b="1" i="1" dirty="0">
                <a:solidFill>
                  <a:srgbClr val="00B0F0"/>
                </a:solidFill>
              </a:rPr>
              <a:t> </a:t>
            </a:r>
            <a:r>
              <a:rPr lang="tt-RU" sz="4000" b="1" i="1" dirty="0" smtClean="0">
                <a:solidFill>
                  <a:srgbClr val="00B0F0"/>
                </a:solidFill>
              </a:rPr>
              <a:t>   Безнең юллар үр менә. </a:t>
            </a:r>
            <a:br>
              <a:rPr lang="tt-RU" sz="4000" b="1" i="1" dirty="0" smtClean="0">
                <a:solidFill>
                  <a:srgbClr val="00B0F0"/>
                </a:solidFill>
              </a:rPr>
            </a:br>
            <a:r>
              <a:rPr lang="tt-RU" sz="4000" b="1" i="1" dirty="0" smtClean="0">
                <a:solidFill>
                  <a:srgbClr val="00B0F0"/>
                </a:solidFill>
              </a:rPr>
              <a:t>   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9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solidFill>
                  <a:srgbClr val="00B0F0"/>
                </a:solidFill>
              </a:rPr>
              <a:t/>
            </a:r>
            <a:br>
              <a:rPr lang="ru-RU" sz="7200" b="1" i="1" dirty="0" smtClean="0">
                <a:solidFill>
                  <a:srgbClr val="00B0F0"/>
                </a:solidFill>
              </a:rPr>
            </a:br>
            <a:r>
              <a:rPr lang="ru-RU" sz="7200" b="1" i="1" dirty="0">
                <a:solidFill>
                  <a:srgbClr val="00B0F0"/>
                </a:solidFill>
              </a:rPr>
              <a:t/>
            </a:r>
            <a:br>
              <a:rPr lang="ru-RU" sz="7200" b="1" i="1" dirty="0">
                <a:solidFill>
                  <a:srgbClr val="00B0F0"/>
                </a:solidFill>
              </a:rPr>
            </a:br>
            <a:r>
              <a:rPr lang="ru-RU" sz="7200" b="1" i="1" dirty="0" smtClean="0">
                <a:solidFill>
                  <a:srgbClr val="00B0F0"/>
                </a:solidFill>
              </a:rPr>
              <a:t/>
            </a:r>
            <a:br>
              <a:rPr lang="ru-RU" sz="7200" b="1" i="1" dirty="0" smtClean="0">
                <a:solidFill>
                  <a:srgbClr val="00B0F0"/>
                </a:solidFill>
              </a:rPr>
            </a:br>
            <a:r>
              <a:rPr lang="ru-RU" sz="7200" b="1" i="1" dirty="0" err="1" smtClean="0">
                <a:solidFill>
                  <a:srgbClr val="00B0F0"/>
                </a:solidFill>
              </a:rPr>
              <a:t>Игътибарыгыз</a:t>
            </a:r>
            <a:r>
              <a:rPr lang="ru-RU" sz="7200" b="1" i="1" dirty="0" smtClean="0">
                <a:solidFill>
                  <a:srgbClr val="00B0F0"/>
                </a:solidFill>
              </a:rPr>
              <a:t> </a:t>
            </a:r>
            <a:r>
              <a:rPr lang="tt-RU" sz="7200" b="1" i="1" dirty="0" smtClean="0">
                <a:solidFill>
                  <a:srgbClr val="00B0F0"/>
                </a:solidFill>
              </a:rPr>
              <a:t>өчен рәхмәт</a:t>
            </a:r>
            <a:r>
              <a:rPr lang="tt-RU" sz="8000" b="1" i="1" dirty="0" smtClean="0">
                <a:solidFill>
                  <a:srgbClr val="00B0F0"/>
                </a:solidFill>
              </a:rPr>
              <a:t>!</a:t>
            </a:r>
            <a:endParaRPr lang="ru-RU" sz="80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9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4529658"/>
          </a:xfrm>
        </p:spPr>
        <p:txBody>
          <a:bodyPr>
            <a:noAutofit/>
          </a:bodyPr>
          <a:lstStyle/>
          <a:p>
            <a:pPr algn="ctr"/>
            <a:r>
              <a:rPr lang="tt-RU" sz="9600" b="1" i="1" dirty="0" smtClean="0">
                <a:solidFill>
                  <a:srgbClr val="00B0F0"/>
                </a:solidFill>
              </a:rPr>
              <a:t>Сыйфат фигыл</a:t>
            </a:r>
            <a:r>
              <a:rPr lang="ru-RU" sz="9600" b="1" i="1" dirty="0" smtClean="0">
                <a:solidFill>
                  <a:srgbClr val="00B0F0"/>
                </a:solidFill>
              </a:rPr>
              <a:t>ь</a:t>
            </a:r>
            <a:endParaRPr lang="ru-RU" sz="96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662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1608" cy="6264696"/>
          </a:xfrm>
        </p:spPr>
        <p:txBody>
          <a:bodyPr>
            <a:noAutofit/>
          </a:bodyPr>
          <a:lstStyle/>
          <a:p>
            <a:pPr algn="ctr"/>
            <a:r>
              <a:rPr lang="tt-RU" sz="4700" b="1" i="1" dirty="0" smtClean="0">
                <a:solidFill>
                  <a:srgbClr val="00B0F0"/>
                </a:solidFill>
              </a:rPr>
              <a:t>Сөйләүче кеше, кайткан апа,язмый торган каләм,укыйсы китап,җырлаучы кыз,киләчәк малай,укылмаган китап,барасы юл,киткән поезд,сорыйсы сүз</a:t>
            </a:r>
            <a:br>
              <a:rPr lang="tt-RU" sz="4700" b="1" i="1" dirty="0" smtClean="0">
                <a:solidFill>
                  <a:srgbClr val="00B0F0"/>
                </a:solidFill>
              </a:rPr>
            </a:br>
            <a:endParaRPr lang="ru-RU" sz="47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351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614425"/>
              </p:ext>
            </p:extLst>
          </p:nvPr>
        </p:nvGraphicFramePr>
        <p:xfrm>
          <a:off x="179512" y="980728"/>
          <a:ext cx="8784977" cy="4464496"/>
        </p:xfrm>
        <a:graphic>
          <a:graphicData uri="http://schemas.openxmlformats.org/drawingml/2006/table">
            <a:tbl>
              <a:tblPr firstRow="1" firstCol="1" bandRow="1"/>
              <a:tblGrid>
                <a:gridCol w="2928020"/>
                <a:gridCol w="2928020"/>
                <a:gridCol w="2928937"/>
              </a:tblGrid>
              <a:tr h="10801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Хәзерге заман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tt-RU" sz="2300" b="1" i="1" dirty="0" smtClean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Үткән заман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Киләчәк заман</a:t>
                      </a:r>
                      <a:endParaRPr lang="ru-RU" sz="2300" b="1" i="1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Сөйләүче  кеше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 Кайткан апа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Укыйсы китап</a:t>
                      </a:r>
                      <a:endParaRPr lang="ru-RU" sz="2300" b="1" i="1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Язмый торган каләм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Укылмаган китап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Киләчәк малай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Җырлаучы кыз</a:t>
                      </a:r>
                      <a:endParaRPr lang="ru-RU" sz="2300" b="1" i="1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Киткән поезд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2300" b="1" i="1" dirty="0">
                          <a:solidFill>
                            <a:srgbClr val="00B0F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   Сорыйсы сүз</a:t>
                      </a:r>
                      <a:endParaRPr lang="ru-RU" sz="2300" b="1" i="1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3643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2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399032"/>
          </a:xfrm>
        </p:spPr>
        <p:txBody>
          <a:bodyPr/>
          <a:lstStyle/>
          <a:p>
            <a:pPr algn="ctr"/>
            <a:r>
              <a:rPr lang="tt-RU" b="1" i="1" dirty="0" smtClean="0">
                <a:solidFill>
                  <a:srgbClr val="00B0F0"/>
                </a:solidFill>
              </a:rPr>
              <a:t>Санлы тест</a:t>
            </a:r>
            <a:endParaRPr lang="ru-RU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6923112" cy="5589240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15000"/>
              </a:lnSpc>
              <a:spcAft>
                <a:spcPts val="0"/>
              </a:spcAft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tt-RU" sz="3600" b="1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Өргән эт</a:t>
            </a:r>
            <a:endParaRPr lang="ru-RU" sz="3600" b="1" i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tt-RU" sz="3600" b="1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Матур кыз</a:t>
            </a:r>
            <a:endParaRPr lang="ru-RU" sz="3600" b="1" i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tt-RU" sz="3600" b="1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Сөйләнмәгән хикәя</a:t>
            </a:r>
            <a:endParaRPr lang="ru-RU" sz="3600" b="1" i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tt-RU" sz="3600" b="1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Җырлый торган кыз</a:t>
            </a:r>
            <a:endParaRPr lang="ru-RU" sz="3600" b="1" i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tt-RU" sz="3600" b="1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Куе урман</a:t>
            </a:r>
            <a:endParaRPr lang="ru-RU" sz="3600" b="1" i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0"/>
              </a:spcAft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tt-RU" sz="3600" b="1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Йоклаган бала</a:t>
            </a:r>
            <a:endParaRPr lang="ru-RU" sz="3600" b="1" i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marL="514350" lvl="0" indent="-51435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tt-RU" sz="3600" b="1" i="1" dirty="0">
                <a:solidFill>
                  <a:srgbClr val="00B0F0"/>
                </a:solidFill>
                <a:latin typeface="Arial"/>
                <a:ea typeface="Calibri"/>
                <a:cs typeface="Times New Roman"/>
              </a:rPr>
              <a:t>Олы абый</a:t>
            </a:r>
            <a:endParaRPr lang="ru-RU" sz="3600" b="1" i="1" dirty="0">
              <a:solidFill>
                <a:srgbClr val="00B0F0"/>
              </a:solidFill>
              <a:latin typeface="Calibri"/>
              <a:ea typeface="Calibri"/>
              <a:cs typeface="Times New Roman"/>
            </a:endParaRPr>
          </a:p>
          <a:p>
            <a:pPr marL="578358" indent="-514350"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tt-RU" sz="3600" b="1" i="1" dirty="0" smtClean="0">
                <a:solidFill>
                  <a:srgbClr val="00B0F0"/>
                </a:solidFill>
                <a:latin typeface="Arial"/>
                <a:ea typeface="Calibri"/>
              </a:rPr>
              <a:t>Эшлисе </a:t>
            </a:r>
            <a:r>
              <a:rPr lang="tt-RU" sz="3600" b="1" i="1" dirty="0">
                <a:solidFill>
                  <a:srgbClr val="00B0F0"/>
                </a:solidFill>
                <a:latin typeface="Arial"/>
                <a:ea typeface="Calibri"/>
              </a:rPr>
              <a:t>эш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123259"/>
              </p:ext>
            </p:extLst>
          </p:nvPr>
        </p:nvGraphicFramePr>
        <p:xfrm>
          <a:off x="3275856" y="332656"/>
          <a:ext cx="1872208" cy="6291580"/>
        </p:xfrm>
        <a:graphic>
          <a:graphicData uri="http://schemas.openxmlformats.org/drawingml/2006/table">
            <a:tbl>
              <a:tblPr/>
              <a:tblGrid>
                <a:gridCol w="1872208"/>
              </a:tblGrid>
              <a:tr h="6253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66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6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66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6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66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6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66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6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t-RU" sz="6600" dirty="0">
                          <a:solidFill>
                            <a:srgbClr val="00B0F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6600" dirty="0">
                        <a:solidFill>
                          <a:srgbClr val="00B0F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00550" y="338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21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фото\IMG_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6" y="836712"/>
            <a:ext cx="6932806" cy="514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6957392"/>
          </a:xfrm>
        </p:spPr>
        <p:txBody>
          <a:bodyPr>
            <a:noAutofit/>
          </a:bodyPr>
          <a:lstStyle/>
          <a:p>
            <a:pPr algn="ctr"/>
            <a:r>
              <a:rPr lang="tt-RU" sz="5400" b="1" i="1" dirty="0" smtClean="0">
                <a:solidFill>
                  <a:srgbClr val="00B0F0"/>
                </a:solidFill>
              </a:rPr>
              <a:t>Җыючы малай, йөгерүче балалар, басып торучы кыз, уйный торган балалар, чабучы эт, саргайган агач, усә торган агач.</a:t>
            </a:r>
            <a:endParaRPr lang="ru-RU" sz="54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6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фото\IMG_0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28792" cy="515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8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217</TotalTime>
  <Words>159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Дәреснең темасы</vt:lpstr>
      <vt:lpstr>Сыйфат фигыль</vt:lpstr>
      <vt:lpstr>Сөйләүче кеше, кайткан апа,язмый торган каләм,укыйсы китап,җырлаучы кыз,киләчәк малай,укылмаган китап,барасы юл,киткән поезд,сорыйсы сүз </vt:lpstr>
      <vt:lpstr>Презентация PowerPoint</vt:lpstr>
      <vt:lpstr>Санлы тест</vt:lpstr>
      <vt:lpstr>Презентация PowerPoint</vt:lpstr>
      <vt:lpstr>Презентация PowerPoint</vt:lpstr>
      <vt:lpstr>Җыючы малай, йөгерүче балалар, басып торучы кыз, уйный торган балалар, чабучы эт, саргайган агач, усә торган агач.</vt:lpstr>
      <vt:lpstr>Презентация PowerPoint</vt:lpstr>
      <vt:lpstr>Баручы автобус, төшуче кыз, бара торган укучылар.</vt:lpstr>
      <vt:lpstr>Презентация PowerPoint</vt:lpstr>
      <vt:lpstr>Балык тотучы малай, йөзүче балалар, сикерүче кызлар, уйный торган кызлар, җыючы балалар.</vt:lpstr>
      <vt:lpstr>Презентация PowerPoint</vt:lpstr>
      <vt:lpstr>Презентация PowerPoint</vt:lpstr>
      <vt:lpstr>Презентация PowerPoint</vt:lpstr>
      <vt:lpstr>                             </vt:lpstr>
      <vt:lpstr>1.Көне буе йөргән төлке бик  арыды. 2.Бал ашаган аю урманга китте. 3.Күлдә йөзүче үрдәк бик матур. 4.Ишегалдында басып торучы сыер бик күп сөт бирә. </vt:lpstr>
      <vt:lpstr>1. Миннән соң туачак                җырчыларның    Даны күмәр минем атымны.  2.Өч баламны очар кош итеп,    Мин очырдым иркен далага.  3. Без барасы юллар якты     Безнең юллар үр менә.     </vt:lpstr>
      <vt:lpstr>   Игътибарыгыз өчен рәхмәт!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Алсу</dc:creator>
  <cp:lastModifiedBy>Алсу</cp:lastModifiedBy>
  <cp:revision>20</cp:revision>
  <dcterms:created xsi:type="dcterms:W3CDTF">2011-10-01T17:00:17Z</dcterms:created>
  <dcterms:modified xsi:type="dcterms:W3CDTF">2013-02-22T16:00:10Z</dcterms:modified>
</cp:coreProperties>
</file>