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85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FDB"/>
    <a:srgbClr val="C95121"/>
    <a:srgbClr val="990033"/>
    <a:srgbClr val="2A2AC4"/>
    <a:srgbClr val="FFFFFF"/>
    <a:srgbClr val="FF6600"/>
    <a:srgbClr val="FF5050"/>
    <a:srgbClr val="00CC66"/>
    <a:srgbClr val="A31D3A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rgbClr val="C8F4D6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ежедневно</c:v>
                </c:pt>
                <c:pt idx="1">
                  <c:v>раз в неделю</c:v>
                </c:pt>
                <c:pt idx="2">
                  <c:v>только по напоминанию родителей</c:v>
                </c:pt>
                <c:pt idx="3">
                  <c:v> Несколько раз в неделю</c:v>
                </c:pt>
                <c:pt idx="4">
                  <c:v>Все зависит от настроения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</c:v>
                </c:pt>
                <c:pt idx="1">
                  <c:v>7</c:v>
                </c:pt>
                <c:pt idx="2">
                  <c:v>14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83265009018935"/>
          <c:y val="4.0203071572930793E-2"/>
          <c:w val="0.29365148800358354"/>
          <c:h val="0.94743774606299158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990033"/>
              </a:solidFill>
            </c:spPr>
          </c:dPt>
          <c:dPt>
            <c:idx val="2"/>
            <c:spPr>
              <a:solidFill>
                <a:srgbClr val="669900"/>
              </a:solidFill>
            </c:spPr>
          </c:dPt>
          <c:dLbls>
            <c:txPr>
              <a:bodyPr/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11</c:v>
                </c:pt>
                <c:pt idx="2">
                  <c:v>21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48248675619263"/>
          <c:y val="0.126697670273721"/>
          <c:w val="0.2418748502975385"/>
          <c:h val="0.6890150781786949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990033"/>
              </a:solidFill>
            </c:spPr>
          </c:dPt>
          <c:dPt>
            <c:idx val="2"/>
            <c:spPr>
              <a:solidFill>
                <a:srgbClr val="669900"/>
              </a:solidFill>
            </c:spPr>
          </c:dPt>
          <c:dLbls>
            <c:txPr>
              <a:bodyPr/>
              <a:lstStyle/>
              <a:p>
                <a:pPr>
                  <a:defRPr sz="28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256502069024754"/>
          <c:y val="0.1391986628651162"/>
          <c:w val="0.25694321864636444"/>
          <c:h val="0.68678778446767297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rgbClr val="00CC66"/>
              </a:solidFill>
            </c:spPr>
          </c:dPt>
          <c:dLbls>
            <c:txPr>
              <a:bodyPr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6693496458467514"/>
          <c:y val="9.9741318585519448E-2"/>
          <c:w val="0.22336813358818464"/>
          <c:h val="0.80343706951568739"/>
        </c:manualLayout>
      </c:layout>
      <c:txPr>
        <a:bodyPr/>
        <a:lstStyle/>
        <a:p>
          <a:pPr>
            <a:defRPr sz="3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7888060368951739"/>
          <c:y val="0.27041018341268697"/>
          <c:w val="0.14245721334695324"/>
          <c:h val="0.5552831361769659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C95121"/>
              </a:solidFill>
            </c:spPr>
          </c:dPt>
          <c:dLbls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7821712855004066"/>
          <c:y val="0.15896555775232704"/>
          <c:w val="0.21199700722073503"/>
          <c:h val="0.60599558825120692"/>
        </c:manualLayout>
      </c:layout>
      <c:txPr>
        <a:bodyPr/>
        <a:lstStyle/>
        <a:p>
          <a:pPr>
            <a:defRPr sz="28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6F6FDB"/>
              </a:solidFill>
            </c:spPr>
          </c:dPt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32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8306665244325679"/>
          <c:y val="0.22724997208432746"/>
          <c:w val="0.13877297507073888"/>
          <c:h val="0.48443924366584062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7030A0"/>
              </a:solidFill>
              <a:ln>
                <a:solidFill>
                  <a:srgbClr val="DA99DF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  <c:pt idx="3">
                  <c:v>Иное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8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6784958829879024"/>
          <c:y val="0.11742416630468892"/>
          <c:w val="0.22165866698188416"/>
          <c:h val="0.79910234669791258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rgbClr val="88E8A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 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17</c:v>
                </c:pt>
                <c:pt idx="2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4454121178811483"/>
          <c:y val="8.7864753775260568E-2"/>
          <c:w val="0.24610212855411859"/>
          <c:h val="0.7183446589860397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spPr>
              <a:solidFill>
                <a:srgbClr val="FFCCFF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Работает над программой</c:v>
                </c:pt>
                <c:pt idx="1">
                  <c:v>Учит и музицирует</c:v>
                </c:pt>
                <c:pt idx="2">
                  <c:v>Любит только музицировать</c:v>
                </c:pt>
                <c:pt idx="3">
                  <c:v>Не любит ни то, ни 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29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88730314960665"/>
          <c:y val="4.1505905511811041E-2"/>
          <c:w val="0.32061269685039401"/>
          <c:h val="0.93209744094488245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A31D3A"/>
              </a:solidFill>
            </c:spPr>
          </c:dPt>
          <c:dPt>
            <c:idx val="2"/>
            <c:spPr>
              <a:solidFill>
                <a:srgbClr val="88E8A1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 собственной инициативе</c:v>
                </c:pt>
                <c:pt idx="1">
                  <c:v>По инициативе классного руководителя в школе</c:v>
                </c:pt>
                <c:pt idx="2">
                  <c:v>По инициативе педагога по фортепиано</c:v>
                </c:pt>
                <c:pt idx="3">
                  <c:v>По инициативе родителей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11</c:v>
                </c:pt>
                <c:pt idx="2">
                  <c:v>11</c:v>
                </c:pt>
                <c:pt idx="3">
                  <c:v>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529128706734862"/>
          <c:y val="5.0104846600604394E-2"/>
          <c:w val="0.34551337499312162"/>
          <c:h val="0.89979030679879179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spPr>
              <a:solidFill>
                <a:srgbClr val="669900"/>
              </a:solidFill>
            </c:spPr>
          </c:dPt>
          <c:dPt>
            <c:idx val="3"/>
            <c:spPr>
              <a:solidFill>
                <a:srgbClr val="4C216D"/>
              </a:solidFill>
            </c:spPr>
          </c:dPt>
          <c:dPt>
            <c:idx val="5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800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2800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Профессиональных музыкальных конкурсах</c:v>
                </c:pt>
                <c:pt idx="1">
                  <c:v>Фестивалях</c:v>
                </c:pt>
                <c:pt idx="2">
                  <c:v>Концертах и праздниках  в общеобразовательной школе</c:v>
                </c:pt>
                <c:pt idx="3">
                  <c:v>Концертах и праздниках в школе Искусств</c:v>
                </c:pt>
                <c:pt idx="4">
                  <c:v>музыкальных олимпмадах</c:v>
                </c:pt>
                <c:pt idx="5">
                  <c:v>Домашних концертах для подственников и друзей</c:v>
                </c:pt>
                <c:pt idx="6">
                  <c:v>иное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25</c:v>
                </c:pt>
                <c:pt idx="3">
                  <c:v>31</c:v>
                </c:pt>
                <c:pt idx="4">
                  <c:v>1</c:v>
                </c:pt>
                <c:pt idx="5">
                  <c:v>34</c:v>
                </c:pt>
                <c:pt idx="6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605238591264535"/>
          <c:y val="6.2307524636846537E-2"/>
          <c:w val="0.35475227614782451"/>
          <c:h val="0.936760427998549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6699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FFFF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726230314960627"/>
          <c:y val="0.15243561740211728"/>
          <c:w val="0.26023769685039355"/>
          <c:h val="0.77564791635988928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990033"/>
              </a:solidFill>
            </c:spPr>
          </c:dPt>
          <c:dPt>
            <c:idx val="2"/>
            <c:spPr>
              <a:solidFill>
                <a:srgbClr val="669900"/>
              </a:solidFill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37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252909926234566"/>
          <c:y val="0.16579439290564318"/>
          <c:w val="0.18907103018372712"/>
          <c:h val="0.75539591535433104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2A2AC4"/>
              </a:solidFill>
            </c:spPr>
          </c:dPt>
          <c:dPt>
            <c:idx val="1"/>
            <c:spPr>
              <a:solidFill>
                <a:srgbClr val="A31D3A"/>
              </a:solidFill>
            </c:spPr>
          </c:dPt>
          <c:dPt>
            <c:idx val="2"/>
            <c:spPr>
              <a:solidFill>
                <a:srgbClr val="669900"/>
              </a:solidFill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3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547831364829396"/>
          <c:y val="0.21933489173228352"/>
          <c:w val="0.23271686351706053"/>
          <c:h val="0.59570521653543373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C68B-71D9-445F-AB3F-243C29BCF9B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FBD18-0987-4C1A-A563-8E4237655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FBD18-0987-4C1A-A563-8E423765512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x_a0b44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-79352"/>
            <a:ext cx="4643438" cy="6937352"/>
          </a:xfrm>
          <a:prstGeom prst="rect">
            <a:avLst/>
          </a:prstGeom>
        </p:spPr>
      </p:pic>
      <p:pic>
        <p:nvPicPr>
          <p:cNvPr id="7" name="Рисунок 6" descr="x_a0b44755.jpg"/>
          <p:cNvPicPr>
            <a:picLocks noChangeAspect="1"/>
          </p:cNvPicPr>
          <p:nvPr/>
        </p:nvPicPr>
        <p:blipFill>
          <a:blip r:embed="rId2" cstate="print">
            <a:lum bright="40000" contrast="-70000"/>
          </a:blip>
          <a:stretch>
            <a:fillRect/>
          </a:stretch>
        </p:blipFill>
        <p:spPr>
          <a:xfrm>
            <a:off x="4500562" y="-79352"/>
            <a:ext cx="4643438" cy="69373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1785926"/>
            <a:ext cx="4714876" cy="4714907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Взгляд 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родителей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на  учебный процесс в инструментальном классе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Как применяет Ваш ребенок приобретенные музыкальные знания и умения?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857232"/>
          <a:ext cx="8286808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35729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 каких формах публичной деятельности Ваш ребенок реализует свои музыкальные умения и знания?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571480"/>
          <a:ext cx="8286808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8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Пробовал ли Ваш ребенок играть в фортепианном ансамбле?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(с педагогом,  с другим учеником)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1397000"/>
          <a:ext cx="7286676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46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Пробовал ли Ваш ребенок аккомпанировать другим ученикам? (вокалистам, инструменталистам, хору)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397000"/>
          <a:ext cx="8286808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071546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Рассказывает ли Ваш ребенок, о том, что как проходил урок специальности?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000108"/>
          <a:ext cx="814393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Рассказывает ли Ваш ребенок, о чем его музыка, которую он разучивает (образ, сюжет, настроение, эмоции)?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285860"/>
          <a:ext cx="771530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Обсуждаете ли Вы с Вашим ребенком его концертные выступления?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428736"/>
          <a:ext cx="7262842" cy="510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24824" cy="171451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Обсуждаете ли Вы с Вашим ребенком  концертные выступления его одноклассников по Школе Искусств? (что понравилось - не понравилось, что запомнилось больше всего)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7158" y="1928802"/>
          <a:ext cx="7858180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1142984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Записаны ли Вы в нотную библиотеку?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397000"/>
          <a:ext cx="8072494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214422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Покупаете ли Вашему ребенку ноты?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397000"/>
          <a:ext cx="7786742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40" y="1285860"/>
            <a:ext cx="9286940" cy="35004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Анкетирование проходило в начале 2011-12 </a:t>
            </a:r>
            <a:r>
              <a:rPr lang="ru-RU" sz="2400" b="1" dirty="0" err="1" smtClean="0"/>
              <a:t>уч</a:t>
            </a:r>
            <a:r>
              <a:rPr lang="ru-RU" sz="2400" b="1" dirty="0" smtClean="0"/>
              <a:t>. года.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Было опрошено 49 респондентов-родителей учащихся </a:t>
            </a:r>
            <a:br>
              <a:rPr lang="ru-RU" sz="2400" b="1" dirty="0" smtClean="0"/>
            </a:br>
            <a:r>
              <a:rPr lang="ru-RU" sz="2400" b="1" dirty="0" smtClean="0"/>
              <a:t>инструментальных классов  ЦТР и ГО «На Васильевском»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1980" cy="1285884"/>
          </a:xfrm>
        </p:spPr>
        <p:txBody>
          <a:bodyPr>
            <a:no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Приглашаете ли Вы на выступления Вашего ребенка родственников и друзей?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7158" y="1397000"/>
          <a:ext cx="8286808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63184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01014" cy="540240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Более 50% сами ежедневно садятся заниматься по мнению родителей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Остальные 50%- 27%только по напоминанию родителей и14 %занимаются очень редко: от 1 до 3 раз в неделю</a:t>
            </a:r>
          </a:p>
          <a:p>
            <a:endParaRPr lang="ru-RU" sz="3200" dirty="0" smtClean="0"/>
          </a:p>
          <a:p>
            <a:r>
              <a:rPr lang="ru-RU" sz="3200" dirty="0" smtClean="0"/>
              <a:t>Более 50% учат программу и любят музицировать по мнению родителей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Дети рассказывают, как проходит  урок(66%), но лишь 36% говорят о той музыке, которую играют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604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50% родителей считают, что их дети умеют подбирать по слуху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30% родителей считают, что их дети умеют </a:t>
            </a:r>
            <a:r>
              <a:rPr lang="ru-RU" sz="3600" smtClean="0"/>
              <a:t>подбирать аккомпанемент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604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467600" cy="585789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Более 40% родителей считают что их дети по собственной инициативе применяют музыкальные знания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По инициативе школьных учителей-11%</a:t>
            </a:r>
          </a:p>
          <a:p>
            <a:endParaRPr lang="ru-RU" sz="3200" dirty="0" smtClean="0"/>
          </a:p>
          <a:p>
            <a:r>
              <a:rPr lang="ru-RU" sz="3200" dirty="0" smtClean="0"/>
              <a:t>По инициативе педагогов по фортепиано-11%</a:t>
            </a:r>
          </a:p>
          <a:p>
            <a:endParaRPr lang="ru-RU" sz="3200" dirty="0" smtClean="0"/>
          </a:p>
          <a:p>
            <a:r>
              <a:rPr lang="ru-RU" sz="3200" dirty="0" smtClean="0"/>
              <a:t>По инициативе родителей - 28%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6040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23% детей выступают в школе</a:t>
            </a:r>
          </a:p>
          <a:p>
            <a:endParaRPr lang="ru-RU" sz="3600" dirty="0" smtClean="0"/>
          </a:p>
          <a:p>
            <a:r>
              <a:rPr lang="ru-RU" sz="3600" dirty="0" smtClean="0"/>
              <a:t>28% детей выступают в школе Искусств</a:t>
            </a:r>
          </a:p>
          <a:p>
            <a:endParaRPr lang="ru-RU" sz="3600" dirty="0" smtClean="0"/>
          </a:p>
          <a:p>
            <a:r>
              <a:rPr lang="ru-RU" sz="3600" dirty="0" smtClean="0"/>
              <a:t>Более 30% детей выступают в домашних концертах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6040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60% </a:t>
            </a:r>
            <a:r>
              <a:rPr lang="ru-RU" sz="4400" dirty="0" smtClean="0"/>
              <a:t>родителей покупают ноты</a:t>
            </a:r>
          </a:p>
          <a:p>
            <a:endParaRPr lang="ru-RU" sz="4400" dirty="0" smtClean="0"/>
          </a:p>
          <a:p>
            <a:r>
              <a:rPr lang="ru-RU" sz="4400" dirty="0" smtClean="0"/>
              <a:t>40% - не покупают</a:t>
            </a:r>
          </a:p>
          <a:p>
            <a:endParaRPr lang="ru-RU" sz="4400" dirty="0" smtClean="0"/>
          </a:p>
          <a:p>
            <a:r>
              <a:rPr lang="ru-RU" sz="4400" dirty="0" smtClean="0"/>
              <a:t>94% родителей не записаны  библиотеку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ВЫВОДЫ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86766" cy="554528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Взгляд родителей несколько иллюзорен </a:t>
            </a:r>
            <a:endParaRPr lang="en-US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Присутствует идеализация  родителями способностей и возможностей детей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604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86766" cy="554528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По моему мнению необходима целенаправленная тематическая просветительская работа с родителями и учениками</a:t>
            </a:r>
          </a:p>
          <a:p>
            <a:pPr algn="just">
              <a:buNone/>
            </a:pPr>
            <a:endParaRPr lang="ru-RU" sz="3600" dirty="0" smtClean="0"/>
          </a:p>
          <a:p>
            <a:pPr algn="just"/>
            <a:r>
              <a:rPr lang="ru-RU" sz="3600" dirty="0" smtClean="0"/>
              <a:t> и внесение некоторых дополнений в обучающую программу по темам развития навыков </a:t>
            </a:r>
            <a:r>
              <a:rPr lang="ru-RU" sz="3600" dirty="0" err="1" smtClean="0"/>
              <a:t>музицирования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7858180" cy="192881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b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 ЗА ВНИМАНИЕ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942" y="5857892"/>
            <a:ext cx="193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Р.В.Трофимова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215338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/>
              <a:t>Цель анкетирования:</a:t>
            </a:r>
          </a:p>
          <a:p>
            <a:pPr algn="ctr">
              <a:lnSpc>
                <a:spcPct val="150000"/>
              </a:lnSpc>
            </a:pPr>
            <a:endParaRPr lang="ru-RU" sz="2800" b="1" dirty="0" smtClean="0"/>
          </a:p>
          <a:p>
            <a:pPr algn="ctr">
              <a:lnSpc>
                <a:spcPct val="150000"/>
              </a:lnSpc>
            </a:pPr>
            <a:r>
              <a:rPr lang="ru-RU" sz="2800" b="1" dirty="0" smtClean="0"/>
              <a:t> опосредованно,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/>
              <a:t> через мнение родителей,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/>
              <a:t> представить образ учебно-воспитательного процесса в классах фортепиано .</a:t>
            </a:r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572296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dirty="0" smtClean="0"/>
              <a:t>Выяснение</a:t>
            </a:r>
          </a:p>
          <a:p>
            <a:pPr algn="ctr"/>
            <a:endParaRPr lang="ru-RU" sz="2800" dirty="0" smtClean="0"/>
          </a:p>
          <a:p>
            <a:pPr algn="r">
              <a:buFont typeface="Arial" pitchFamily="34" charset="0"/>
              <a:buChar char="•"/>
            </a:pPr>
            <a:r>
              <a:rPr lang="ru-RU" sz="2800" dirty="0" smtClean="0"/>
              <a:t> степени включенности родителей в учебный процесс</a:t>
            </a:r>
          </a:p>
          <a:p>
            <a:pPr algn="r"/>
            <a:endParaRPr lang="ru-RU" sz="2800" dirty="0" smtClean="0"/>
          </a:p>
          <a:p>
            <a:pPr algn="r">
              <a:buFont typeface="Arial" pitchFamily="34" charset="0"/>
              <a:buChar char="•"/>
            </a:pPr>
            <a:r>
              <a:rPr lang="ru-RU" sz="2800" dirty="0" smtClean="0"/>
              <a:t> наличия мотивации у детей к занятиям музыкой </a:t>
            </a:r>
          </a:p>
          <a:p>
            <a:pPr algn="r">
              <a:buFont typeface="Arial" pitchFamily="34" charset="0"/>
              <a:buChar char="•"/>
            </a:pPr>
            <a:endParaRPr lang="ru-RU" sz="2800" dirty="0" smtClean="0"/>
          </a:p>
          <a:p>
            <a:pPr algn="r">
              <a:buFont typeface="Arial" pitchFamily="34" charset="0"/>
              <a:buChar char="•"/>
            </a:pPr>
            <a:r>
              <a:rPr lang="ru-RU" sz="2800" dirty="0" smtClean="0"/>
              <a:t> наличия навыков </a:t>
            </a:r>
            <a:r>
              <a:rPr lang="ru-RU" sz="2800" dirty="0" err="1" smtClean="0"/>
              <a:t>музицирования</a:t>
            </a:r>
            <a:r>
              <a:rPr lang="ru-RU" sz="2800" dirty="0" smtClean="0"/>
              <a:t>	</a:t>
            </a:r>
          </a:p>
          <a:p>
            <a:pPr algn="r">
              <a:buFont typeface="Arial" pitchFamily="34" charset="0"/>
              <a:buChar char="•"/>
            </a:pPr>
            <a:r>
              <a:rPr lang="ru-RU" sz="2800" dirty="0" smtClean="0"/>
              <a:t> степени участия детей в различных формах публичной музыкальной деятельности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14290"/>
            <a:ext cx="6680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black"/>
                </a:solidFill>
              </a:rPr>
              <a:t>Задачи анкетирования: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67666" cy="1357298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984248"/>
            <a:ext cx="7467600" cy="4159396"/>
          </a:xfrm>
        </p:spPr>
        <p:txBody>
          <a:bodyPr/>
          <a:lstStyle/>
          <a:p>
            <a:pPr lvl="0"/>
            <a:r>
              <a:rPr lang="ru-RU" sz="2800" dirty="0" smtClean="0"/>
              <a:t>развитие творческих способностей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работа над программой, исполняемой  на зачетах и экзаменах  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реализация  учащимися на практике своих умений и знаний - концерты, конкурсы, олимпиады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4066" y="571480"/>
            <a:ext cx="669696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/>
              <a:t>Три спектра  учебной деятельности </a:t>
            </a:r>
          </a:p>
          <a:p>
            <a:pPr algn="ctr"/>
            <a:r>
              <a:rPr lang="ru-RU" sz="2800" b="1" dirty="0" smtClean="0"/>
              <a:t>в инструментальном классе</a:t>
            </a:r>
            <a:endParaRPr lang="ru-RU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500098" y="214290"/>
            <a:ext cx="101441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часто Ваш ребенок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подходит к инструменту?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285860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71540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Умеет ли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Ваш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ребенок подбирать по слуху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детские песенки (мелодию)?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7158" y="1397000"/>
          <a:ext cx="7715304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Аккомпанемент к детским  песенкам (аккорды)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397000"/>
          <a:ext cx="8143932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15328" cy="143985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Ваш ребенок садится за инструмент с целью работы над заданными произведениями или для </a:t>
            </a:r>
            <a:r>
              <a:rPr lang="ru-RU" sz="2700" b="1" dirty="0" err="1" smtClean="0">
                <a:solidFill>
                  <a:schemeClr val="accent1">
                    <a:lumMod val="75000"/>
                  </a:schemeClr>
                </a:solidFill>
              </a:rPr>
              <a:t>музицирования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700" b="1" i="1" dirty="0" smtClean="0">
                <a:solidFill>
                  <a:schemeClr val="accent1">
                    <a:lumMod val="75000"/>
                  </a:schemeClr>
                </a:solidFill>
              </a:rPr>
              <a:t>(сочинения, подбору по слуху)?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7158" y="1397000"/>
          <a:ext cx="7858180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453</Words>
  <Application>Microsoft Office PowerPoint</Application>
  <PresentationFormat>Экран (4:3)</PresentationFormat>
  <Paragraphs>83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 Взгляд  родителей на  учебный процесс в инструментальном классе </vt:lpstr>
      <vt:lpstr>Анкетирование проходило в начале 2011-12 уч. года.  Было опрошено 49 респондентов-родителей учащихся  инструментальных классов  ЦТР и ГО «На Васильевском»  </vt:lpstr>
      <vt:lpstr>Слайд 3</vt:lpstr>
      <vt:lpstr>Слайд 4</vt:lpstr>
      <vt:lpstr> </vt:lpstr>
      <vt:lpstr>Слайд 6</vt:lpstr>
      <vt:lpstr>Умеет ли Ваш ребенок подбирать по слуху  детские песенки (мелодию)? </vt:lpstr>
      <vt:lpstr>Аккомпанемент к детским  песенкам (аккорды)</vt:lpstr>
      <vt:lpstr>Ваш ребенок садится за инструмент с целью работы над заданными произведениями или для музицирования  (сочинения, подбору по слуху)? </vt:lpstr>
      <vt:lpstr>Как применяет Ваш ребенок приобретенные музыкальные знания и умения? </vt:lpstr>
      <vt:lpstr>В каких формах публичной деятельности Ваш ребенок реализует свои музыкальные умения и знания? </vt:lpstr>
      <vt:lpstr> Пробовал ли Ваш ребенок играть в фортепианном ансамбле? (с педагогом,  с другим учеником) </vt:lpstr>
      <vt:lpstr>Пробовал ли Ваш ребенок аккомпанировать другим ученикам? (вокалистам, инструменталистам, хору) </vt:lpstr>
      <vt:lpstr>   Рассказывает ли Ваш ребенок, о том, что как проходил урок специальности? </vt:lpstr>
      <vt:lpstr>Рассказывает ли Ваш ребенок, о чем его музыка, которую он разучивает (образ, сюжет, настроение, эмоции)? </vt:lpstr>
      <vt:lpstr>Обсуждаете ли Вы с Вашим ребенком его концертные выступления? </vt:lpstr>
      <vt:lpstr>Обсуждаете ли Вы с Вашим ребенком  концертные выступления его одноклассников по Школе Искусств? (что понравилось - не понравилось, что запомнилось больше всего)  </vt:lpstr>
      <vt:lpstr>Записаны ли Вы в нотную библиотеку?  </vt:lpstr>
      <vt:lpstr>Покупаете ли Вашему ребенку ноты? </vt:lpstr>
      <vt:lpstr>Приглашаете ли Вы на выступления Вашего ребенка родственников и друзей?  </vt:lpstr>
      <vt:lpstr>ВЫВОДЫ:</vt:lpstr>
      <vt:lpstr>ВЫВОДЫ:</vt:lpstr>
      <vt:lpstr>ВЫВОДЫ:</vt:lpstr>
      <vt:lpstr>ВЫВОДЫ:</vt:lpstr>
      <vt:lpstr>ВЫВОДЫ:</vt:lpstr>
      <vt:lpstr>ВЫВОДЫ:</vt:lpstr>
      <vt:lpstr>ВЫВОДЫ:</vt:lpstr>
      <vt:lpstr>СПАСИБО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54</cp:revision>
  <dcterms:modified xsi:type="dcterms:W3CDTF">2012-04-27T09:28:31Z</dcterms:modified>
</cp:coreProperties>
</file>