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C5FB9-F9F4-40C1-B736-D025EE1AC15F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163149C-833A-4913-93F5-1F4B06F125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FFA2-3FE7-4339-BD6C-B80419D2EC15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7FD1D-164D-47E3-941C-862DD9FD9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B811D-25A9-46E4-9B44-4B30D27130D1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6104E-51C3-4744-8446-7D9B1253A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4934F-1936-42C9-824F-BA24948AE00A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C29BE-FD3D-45F5-817D-F3F6B5FD61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F967-F456-4283-95CC-BBCA6B737CAF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2029D-D911-4494-B458-7F187696DE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CA8F7-A7B5-40F5-ACF5-33B9C1F6DA31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3BE7F-F443-4C6B-B7AB-28E9743F2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14451-2449-4565-A828-3252870D25B5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FC683-616D-4D5F-81D0-071675A9A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8B042-C27A-43D0-ADAD-1C0EF44FAB03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3E543-D510-4049-98A9-3673161F6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AFB49-4E33-4BEF-B23A-DA40DCC2A6D1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7D3F6-3D8F-481B-B61C-322717590F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5EB04-C2E4-40AE-AB1F-14C0B9C51FE9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EFCF6-F651-42E5-9B94-8CFA9EDAAA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F65CD-5731-4AB9-A8E9-91C3612FD1FC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C6C32-D7E8-44B8-AB8B-AD505DE373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76EC010-0865-43C0-9BBB-9638B8901638}" type="datetimeFigureOut">
              <a:rPr lang="ru-RU"/>
              <a:pPr>
                <a:defRPr/>
              </a:pPr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099777D-B8F0-4169-BCFD-DE488CF454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8A2E4E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8A2E4E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8A2E4E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8A2E4E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8A2E4E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8A2E4E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8A2E4E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8A2E4E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8A2E4E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DE6C36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F6DA4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Иярчен</a:t>
            </a:r>
            <a:r>
              <a:rPr lang="ru-RU" dirty="0" smtClean="0"/>
              <a:t> </a:t>
            </a:r>
            <a:r>
              <a:rPr lang="ru-RU" dirty="0" err="1" smtClean="0"/>
              <a:t>ия</a:t>
            </a:r>
            <a:r>
              <a:rPr lang="ru-RU" dirty="0" smtClean="0"/>
              <a:t> </a:t>
            </a:r>
            <a:r>
              <a:rPr lang="tt-RU" dirty="0" smtClean="0"/>
              <a:t>җөмләләр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t-RU" dirty="0" smtClean="0">
                <a:solidFill>
                  <a:srgbClr val="FF0000"/>
                </a:solidFill>
              </a:rPr>
              <a:t>Аналитик төрләре</a:t>
            </a:r>
            <a:br>
              <a:rPr lang="tt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sz="6000" smtClean="0">
                <a:solidFill>
                  <a:srgbClr val="FF0000"/>
                </a:solidFill>
              </a:rPr>
              <a:t>Шунысы</a:t>
            </a:r>
            <a:r>
              <a:rPr lang="tt-RU" sz="6000" smtClean="0"/>
              <a:t> гаҗәп: Җәүһәриягә карап соклануым торган саен арта барды.</a:t>
            </a:r>
            <a:endParaRPr lang="ru-RU" sz="6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t-RU" sz="6000" dirty="0" smtClean="0">
                <a:solidFill>
                  <a:srgbClr val="FF0000"/>
                </a:solidFill>
              </a:rPr>
              <a:t/>
            </a:r>
            <a:br>
              <a:rPr lang="tt-RU" sz="6000" dirty="0" smtClean="0">
                <a:solidFill>
                  <a:srgbClr val="FF0000"/>
                </a:solidFill>
              </a:rPr>
            </a:br>
            <a:r>
              <a:rPr lang="tt-RU" sz="6000" dirty="0">
                <a:solidFill>
                  <a:srgbClr val="FF0000"/>
                </a:solidFill>
              </a:rPr>
              <a:t/>
            </a:r>
            <a:br>
              <a:rPr lang="tt-RU" sz="6000" dirty="0">
                <a:solidFill>
                  <a:srgbClr val="FF0000"/>
                </a:solidFill>
              </a:rPr>
            </a:br>
            <a:r>
              <a:rPr lang="tt-RU" sz="6000" dirty="0" smtClean="0">
                <a:solidFill>
                  <a:srgbClr val="FF0000"/>
                </a:solidFill>
              </a:rPr>
              <a:t/>
            </a:r>
            <a:br>
              <a:rPr lang="tt-RU" sz="6000" dirty="0" smtClean="0">
                <a:solidFill>
                  <a:srgbClr val="FF0000"/>
                </a:solidFill>
              </a:rPr>
            </a:br>
            <a:r>
              <a:rPr lang="tt-RU" sz="6000" dirty="0">
                <a:solidFill>
                  <a:srgbClr val="FF0000"/>
                </a:solidFill>
              </a:rPr>
              <a:t/>
            </a:r>
            <a:br>
              <a:rPr lang="tt-RU" sz="6000" dirty="0">
                <a:solidFill>
                  <a:srgbClr val="FF0000"/>
                </a:solidFill>
              </a:rPr>
            </a:br>
            <a:r>
              <a:rPr lang="tt-RU" sz="6000" dirty="0" smtClean="0">
                <a:solidFill>
                  <a:srgbClr val="FF0000"/>
                </a:solidFill>
              </a:rPr>
              <a:t/>
            </a:r>
            <a:br>
              <a:rPr lang="tt-RU" sz="6000" dirty="0" smtClean="0">
                <a:solidFill>
                  <a:srgbClr val="FF0000"/>
                </a:solidFill>
              </a:rPr>
            </a:br>
            <a:r>
              <a:rPr lang="tt-RU" sz="6000" dirty="0">
                <a:solidFill>
                  <a:srgbClr val="FF0000"/>
                </a:solidFill>
              </a:rPr>
              <a:t/>
            </a:r>
            <a:br>
              <a:rPr lang="tt-RU" sz="6000" dirty="0">
                <a:solidFill>
                  <a:srgbClr val="FF0000"/>
                </a:solidFill>
              </a:rPr>
            </a:br>
            <a:r>
              <a:rPr lang="tt-RU" sz="6000" dirty="0" smtClean="0">
                <a:solidFill>
                  <a:srgbClr val="FF0000"/>
                </a:solidFill>
              </a:rPr>
              <a:t>Ни </a:t>
            </a: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>юк булса, </a:t>
            </a:r>
            <a:r>
              <a:rPr lang="tt-RU" sz="6000" dirty="0" smtClean="0">
                <a:solidFill>
                  <a:srgbClr val="FF0000"/>
                </a:solidFill>
              </a:rPr>
              <a:t>шул</a:t>
            </a: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> тансык.</a:t>
            </a:r>
            <a:b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z="6000" dirty="0" smtClean="0">
                <a:solidFill>
                  <a:srgbClr val="FF0000"/>
                </a:solidFill>
              </a:rPr>
              <a:t>Кем</a:t>
            </a: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> эшләми, </a:t>
            </a:r>
            <a:r>
              <a:rPr lang="tt-RU" sz="6000" dirty="0" smtClean="0">
                <a:solidFill>
                  <a:srgbClr val="FF0000"/>
                </a:solidFill>
              </a:rPr>
              <a:t>шул</a:t>
            </a: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> ашамый.</a:t>
            </a:r>
            <a:endParaRPr lang="ru-RU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333375"/>
            <a:ext cx="8229600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z="6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 sz="6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z="6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 sz="6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>Аңлашыла </a:t>
            </a:r>
            <a:r>
              <a:rPr lang="tt-RU" sz="6000" dirty="0" smtClean="0">
                <a:solidFill>
                  <a:srgbClr val="FF0000"/>
                </a:solidFill>
              </a:rPr>
              <a:t>ки: </a:t>
            </a: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>ул үзен гаепләргә бер дә ашыкмый.</a:t>
            </a:r>
            <a:endParaRPr lang="ru-RU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z="60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 sz="6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z="6000" dirty="0" smtClean="0">
                <a:solidFill>
                  <a:schemeClr val="accent1">
                    <a:lumMod val="75000"/>
                  </a:schemeClr>
                </a:solidFill>
              </a:rPr>
              <a:t>Күренеп тора: бу сүзләр аның күңеленә бик ошый.</a:t>
            </a:r>
            <a:endParaRPr lang="ru-RU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tt-RU" sz="3200" cap="none" smtClean="0">
                <a:solidFill>
                  <a:srgbClr val="FF0000"/>
                </a:solidFill>
              </a:rPr>
              <a:t/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>
                <a:solidFill>
                  <a:srgbClr val="FF0000"/>
                </a:solidFill>
              </a:rPr>
              <a:t/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>
                <a:solidFill>
                  <a:srgbClr val="FF0000"/>
                </a:solidFill>
              </a:rPr>
              <a:t/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>
                <a:solidFill>
                  <a:srgbClr val="FF0000"/>
                </a:solidFill>
              </a:rPr>
              <a:t/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>
                <a:solidFill>
                  <a:srgbClr val="FF0000"/>
                </a:solidFill>
              </a:rPr>
              <a:t/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>
                <a:solidFill>
                  <a:srgbClr val="FF0000"/>
                </a:solidFill>
              </a:rPr>
              <a:t/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>
                <a:solidFill>
                  <a:srgbClr val="FF0000"/>
                </a:solidFill>
              </a:rPr>
              <a:t/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>
                <a:solidFill>
                  <a:srgbClr val="FF0000"/>
                </a:solidFill>
              </a:rPr>
              <a:t/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>
                <a:solidFill>
                  <a:srgbClr val="FF0000"/>
                </a:solidFill>
              </a:rPr>
              <a:t/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>
                <a:solidFill>
                  <a:srgbClr val="FF0000"/>
                </a:solidFill>
              </a:rPr>
              <a:t>БӘЙЛӘҮЧЕ ЧАРАЛАР:</a:t>
            </a:r>
            <a:br>
              <a:rPr lang="tt-RU" sz="3200" cap="none" smtClean="0">
                <a:solidFill>
                  <a:srgbClr val="FF0000"/>
                </a:solidFill>
              </a:rPr>
            </a:br>
            <a:r>
              <a:rPr lang="tt-RU" sz="3200" cap="none" smtClean="0"/>
              <a:t>-ЯЛГЫЗАК МӨНӘСӘБӘТЛЕ СҮЗЛӘР: </a:t>
            </a:r>
            <a:br>
              <a:rPr lang="tt-RU" sz="3200" cap="none" smtClean="0"/>
            </a:br>
            <a:r>
              <a:rPr lang="tt-RU" sz="3200" cap="none" smtClean="0">
                <a:solidFill>
                  <a:srgbClr val="00B0F0"/>
                </a:solidFill>
              </a:rPr>
              <a:t>ШУЛ, ШУНЫСЫ, АНЫСЫ, МОНЫСЫ, МЕНӘ НӘРСӘ, БЕР НӘРСӘ , БУ </a:t>
            </a:r>
            <a:r>
              <a:rPr lang="tt-RU" sz="3200" cap="none" smtClean="0"/>
              <a:t>Һ.Б.</a:t>
            </a:r>
            <a:r>
              <a:rPr lang="tt-RU" sz="3200" cap="none" smtClean="0">
                <a:solidFill>
                  <a:srgbClr val="00B0F0"/>
                </a:solidFill>
              </a:rPr>
              <a:t> </a:t>
            </a:r>
            <a:br>
              <a:rPr lang="tt-RU" sz="3200" cap="none" smtClean="0">
                <a:solidFill>
                  <a:srgbClr val="00B0F0"/>
                </a:solidFill>
              </a:rPr>
            </a:br>
            <a:r>
              <a:rPr lang="tt-RU" sz="3200" cap="none" smtClean="0"/>
              <a:t>- ПАРЛЫ </a:t>
            </a:r>
            <a:r>
              <a:rPr lang="ru-RU" sz="3200" cap="none" smtClean="0"/>
              <a:t>МӨНӘСӘБӘТЛЕ СҮЗЛӘР: </a:t>
            </a:r>
            <a:br>
              <a:rPr lang="ru-RU" sz="3200" cap="none" smtClean="0"/>
            </a:br>
            <a:r>
              <a:rPr lang="ru-RU" sz="3200" cap="none" smtClean="0">
                <a:solidFill>
                  <a:srgbClr val="00B0F0"/>
                </a:solidFill>
              </a:rPr>
              <a:t>КЕМ-ШУЛ, НӘРСӘ-ШУЛ, НИ-ШУЛ, КАЙСЫ-ШУНЫСЫ </a:t>
            </a:r>
            <a:r>
              <a:rPr lang="ru-RU" sz="3200" cap="none" smtClean="0"/>
              <a:t>Һ.Б.</a:t>
            </a:r>
            <a:br>
              <a:rPr lang="ru-RU" sz="3200" cap="none" smtClean="0"/>
            </a:br>
            <a:r>
              <a:rPr lang="ru-RU" sz="3200" cap="none" smtClean="0"/>
              <a:t>-КӨТТЕРҮ ИНТОНАЦИЯСЕ:</a:t>
            </a:r>
            <a:br>
              <a:rPr lang="ru-RU" sz="3200" cap="none" smtClean="0"/>
            </a:br>
            <a:r>
              <a:rPr lang="ru-RU" sz="3200" cap="none" smtClean="0"/>
              <a:t>-ИЯРТҮЧЕ ТЕРКӘГЕЧ</a:t>
            </a:r>
            <a:r>
              <a:rPr lang="ru-RU" sz="3200" cap="none" smtClean="0">
                <a:latin typeface="Arial" charset="0"/>
              </a:rPr>
              <a:t>:</a:t>
            </a:r>
            <a:r>
              <a:rPr lang="ru-RU" sz="3200" cap="none" smtClean="0"/>
              <a:t> </a:t>
            </a:r>
            <a:r>
              <a:rPr lang="ru-RU" sz="3200" cap="none" smtClean="0">
                <a:solidFill>
                  <a:srgbClr val="00B0F0"/>
                </a:solidFill>
              </a:rPr>
              <a:t>КИ</a:t>
            </a:r>
            <a:r>
              <a:rPr lang="ru-RU" sz="3200" cap="none" smtClean="0"/>
              <a:t/>
            </a:r>
            <a:br>
              <a:rPr lang="ru-RU" sz="3200" cap="none" smtClean="0"/>
            </a:br>
            <a:endParaRPr lang="ru-RU" sz="3200" cap="non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t-RU" dirty="0" smtClean="0">
                <a:solidFill>
                  <a:srgbClr val="FF0000"/>
                </a:solidFill>
              </a:rPr>
              <a:t/>
            </a:r>
            <a:br>
              <a:rPr lang="tt-RU" dirty="0" smtClean="0">
                <a:solidFill>
                  <a:srgbClr val="FF0000"/>
                </a:solidFill>
              </a:rPr>
            </a:br>
            <a:r>
              <a:rPr lang="tt-RU" dirty="0">
                <a:solidFill>
                  <a:srgbClr val="FF0000"/>
                </a:solidFill>
              </a:rPr>
              <a:t/>
            </a:r>
            <a:br>
              <a:rPr lang="tt-RU" dirty="0">
                <a:solidFill>
                  <a:srgbClr val="FF0000"/>
                </a:solidFill>
              </a:rPr>
            </a:br>
            <a:r>
              <a:rPr lang="tt-RU" dirty="0" smtClean="0">
                <a:solidFill>
                  <a:srgbClr val="FF0000"/>
                </a:solidFill>
              </a:rPr>
              <a:t/>
            </a:r>
            <a:br>
              <a:rPr lang="tt-RU" dirty="0" smtClean="0">
                <a:solidFill>
                  <a:srgbClr val="FF0000"/>
                </a:solidFill>
              </a:rPr>
            </a:br>
            <a:r>
              <a:rPr lang="tt-RU" dirty="0">
                <a:solidFill>
                  <a:srgbClr val="FF0000"/>
                </a:solidFill>
              </a:rPr>
              <a:t/>
            </a:r>
            <a:br>
              <a:rPr lang="tt-RU" dirty="0">
                <a:solidFill>
                  <a:srgbClr val="FF0000"/>
                </a:solidFill>
              </a:rPr>
            </a:br>
            <a:r>
              <a:rPr lang="tt-RU" dirty="0" smtClean="0">
                <a:solidFill>
                  <a:srgbClr val="FF0000"/>
                </a:solidFill>
              </a:rPr>
              <a:t/>
            </a:r>
            <a:br>
              <a:rPr lang="tt-RU" dirty="0" smtClean="0">
                <a:solidFill>
                  <a:srgbClr val="FF0000"/>
                </a:solidFill>
              </a:rPr>
            </a:br>
            <a:r>
              <a:rPr lang="tt-RU" dirty="0" smtClean="0">
                <a:solidFill>
                  <a:srgbClr val="FF0000"/>
                </a:solidFill>
              </a:rPr>
              <a:t>Синтетик чаралар: </a:t>
            </a:r>
            <a:br>
              <a:rPr lang="tt-RU" dirty="0" smtClean="0">
                <a:solidFill>
                  <a:srgbClr val="FF0000"/>
                </a:solidFill>
              </a:rPr>
            </a:br>
            <a:r>
              <a:rPr lang="tt-RU" dirty="0" smtClean="0">
                <a:solidFill>
                  <a:schemeClr val="accent1">
                    <a:lumMod val="75000"/>
                  </a:schemeClr>
                </a:solidFill>
              </a:rPr>
              <a:t>Акылы бар атасын хурламас.</a:t>
            </a:r>
            <a:r>
              <a:rPr lang="tt-RU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t-RU">
                <a:solidFill>
                  <a:schemeClr val="accent1">
                    <a:lumMod val="75000"/>
                  </a:schemeClr>
                </a:solidFill>
              </a:rPr>
            </a:br>
            <a:r>
              <a:rPr lang="tt-RU" smtClean="0">
                <a:solidFill>
                  <a:srgbClr val="FF0000"/>
                </a:solidFill>
              </a:rPr>
              <a:t>Бәйләүче </a:t>
            </a:r>
            <a:r>
              <a:rPr lang="tt-RU" dirty="0" smtClean="0">
                <a:solidFill>
                  <a:srgbClr val="FF0000"/>
                </a:solidFill>
              </a:rPr>
              <a:t>чара: янәшәлек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27</TotalTime>
  <Words>76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Century Gothic</vt:lpstr>
      <vt:lpstr>Arial</vt:lpstr>
      <vt:lpstr>Book Antiqua</vt:lpstr>
      <vt:lpstr>Calibri</vt:lpstr>
      <vt:lpstr>Аптека</vt:lpstr>
      <vt:lpstr>Аптека</vt:lpstr>
      <vt:lpstr>Аптека</vt:lpstr>
      <vt:lpstr>Аптека</vt:lpstr>
      <vt:lpstr>Аптека</vt:lpstr>
      <vt:lpstr>Аптека</vt:lpstr>
      <vt:lpstr>Аптека</vt:lpstr>
      <vt:lpstr>ИЯРЧЕН ИЯ ҖӨМЛӘЛӘР</vt:lpstr>
      <vt:lpstr>АНАЛИТИК ТӨРЛӘРЕ </vt:lpstr>
      <vt:lpstr>      НИ ЮК БУЛСА, ШУЛ ТАНСЫК. КЕМ ЭШЛӘМИ, ШУЛ АШАМЫЙ.</vt:lpstr>
      <vt:lpstr>    АҢЛАШЫЛА КИ: УЛ ҮЗЕН ГАЕПЛӘРГӘ БЕР ДӘ АШЫКМЫЙ.</vt:lpstr>
      <vt:lpstr>   КҮРЕНЕП ТОРА: БУ СҮЗЛӘР АНЫҢ КҮҢЕЛЕНӘ БИК ОШЫЙ.</vt:lpstr>
      <vt:lpstr>         БӘЙЛӘҮЧЕ ЧАРАЛАР: -ЯЛГЫЗАК МӨНӘСӘБӘТЛЕ СҮЗЛӘР:  ШУЛ, ШУНЫСЫ, АНЫСЫ, МОНЫСЫ, МЕНӘ НӘРСӘ, БЕР НӘРСӘ , БУ Һ.Б.  - ПАРЛЫ МӨНӘСӘБӘТЛЕ СҮЗЛӘР:  КЕМ-ШУЛ, НӘРСӘ-ШУЛ, НИ-ШУЛ, КАЙСЫ-ШУНЫСЫ Һ.Б. -КӨТТЕРҮ ИНТОНАЦИЯСЕ: -ИЯРТҮЧЕ ТЕРКӘГЕЧ: КИ </vt:lpstr>
      <vt:lpstr>     СИНТЕТИК ЧАРАЛАР:  АКЫЛЫ БАР АТАСЫН ХУРЛАМАС.   БӘЙЛӘҮЧЕ ЧАРА: ЯНӘШӘЛЕК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Иярчен ия җөмләләр</dc:title>
  <dc:creator>Дом</dc:creator>
  <cp:lastModifiedBy>User</cp:lastModifiedBy>
  <cp:revision>4</cp:revision>
  <dcterms:created xsi:type="dcterms:W3CDTF">2012-10-23T16:07:20Z</dcterms:created>
  <dcterms:modified xsi:type="dcterms:W3CDTF">2013-01-28T16:38:38Z</dcterms:modified>
</cp:coreProperties>
</file>